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332" r:id="rId5"/>
    <p:sldId id="334" r:id="rId6"/>
    <p:sldId id="335" r:id="rId7"/>
    <p:sldId id="336" r:id="rId8"/>
    <p:sldId id="306" r:id="rId9"/>
    <p:sldId id="307" r:id="rId10"/>
    <p:sldId id="386" r:id="rId11"/>
    <p:sldId id="387" r:id="rId12"/>
    <p:sldId id="308" r:id="rId13"/>
    <p:sldId id="370" r:id="rId14"/>
    <p:sldId id="388" r:id="rId15"/>
    <p:sldId id="391" r:id="rId16"/>
    <p:sldId id="392" r:id="rId17"/>
    <p:sldId id="403" r:id="rId18"/>
    <p:sldId id="393" r:id="rId19"/>
    <p:sldId id="394" r:id="rId20"/>
    <p:sldId id="395" r:id="rId21"/>
    <p:sldId id="404" r:id="rId22"/>
    <p:sldId id="396" r:id="rId23"/>
    <p:sldId id="397" r:id="rId24"/>
    <p:sldId id="351" r:id="rId25"/>
    <p:sldId id="398" r:id="rId26"/>
    <p:sldId id="399" r:id="rId27"/>
    <p:sldId id="400" r:id="rId28"/>
    <p:sldId id="401" r:id="rId29"/>
    <p:sldId id="405" r:id="rId30"/>
    <p:sldId id="406" r:id="rId31"/>
    <p:sldId id="256" r:id="rId32"/>
    <p:sldId id="410" r:id="rId33"/>
    <p:sldId id="411" r:id="rId34"/>
    <p:sldId id="409" r:id="rId35"/>
  </p:sldIdLst>
  <p:sldSz cx="9144000" cy="5143500" type="screen16x9"/>
  <p:notesSz cx="7104063" cy="10234613"/>
  <p:defaultTextStyle>
    <a:defPPr>
      <a:defRPr lang="en-AU"/>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15:clr>
            <a:srgbClr val="A4A3A4"/>
          </p15:clr>
        </p15:guide>
        <p15:guide id="2" pos="220">
          <p15:clr>
            <a:srgbClr val="A4A3A4"/>
          </p15:clr>
        </p15:guide>
        <p15:guide id="3" pos="5543">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3B0"/>
    <a:srgbClr val="7F7F7F"/>
    <a:srgbClr val="D3CFD5"/>
    <a:srgbClr val="D8DCE3"/>
    <a:srgbClr val="D9DBDE"/>
    <a:srgbClr val="D2D8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autoAdjust="0"/>
    <p:restoredTop sz="85306" autoAdjust="0"/>
  </p:normalViewPr>
  <p:slideViewPr>
    <p:cSldViewPr snapToGrid="0">
      <p:cViewPr varScale="1">
        <p:scale>
          <a:sx n="144" d="100"/>
          <a:sy n="144" d="100"/>
        </p:scale>
        <p:origin x="1200" y="192"/>
      </p:cViewPr>
      <p:guideLst>
        <p:guide orient="horz"/>
        <p:guide pos="220"/>
        <p:guide pos="5543"/>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58"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2FBAA-6A5A-47EE-8004-F1F56F84A234}"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en-AU"/>
        </a:p>
      </dgm:t>
    </dgm:pt>
    <dgm:pt modelId="{9819762B-A2AB-4215-B06A-AF0C96779B1B}">
      <dgm:prSet phldrT="[Text]" custT="1"/>
      <dgm:spPr/>
      <dgm:t>
        <a:bodyPr/>
        <a:lstStyle/>
        <a:p>
          <a:r>
            <a:rPr lang="en-AU" sz="4500" b="1" dirty="0"/>
            <a:t>CF2</a:t>
          </a:r>
        </a:p>
      </dgm:t>
    </dgm:pt>
    <dgm:pt modelId="{8A8CA477-1210-4696-AD08-EBE3889970FB}" type="parTrans" cxnId="{07EA959B-352C-4DEF-B02C-B118AFCEB6EB}">
      <dgm:prSet/>
      <dgm:spPr/>
      <dgm:t>
        <a:bodyPr/>
        <a:lstStyle/>
        <a:p>
          <a:endParaRPr lang="en-AU"/>
        </a:p>
      </dgm:t>
    </dgm:pt>
    <dgm:pt modelId="{88E5D899-6A7B-4D9D-8679-DAF3EDC64A63}" type="sibTrans" cxnId="{07EA959B-352C-4DEF-B02C-B118AFCEB6EB}">
      <dgm:prSet/>
      <dgm:spPr/>
      <dgm:t>
        <a:bodyPr/>
        <a:lstStyle/>
        <a:p>
          <a:endParaRPr lang="en-AU"/>
        </a:p>
      </dgm:t>
    </dgm:pt>
    <dgm:pt modelId="{4D1E749E-CB05-468B-B543-AF956767FB6B}">
      <dgm:prSet phldrT="[Text]" custT="1"/>
      <dgm:spPr/>
      <dgm:t>
        <a:bodyPr/>
        <a:lstStyle/>
        <a:p>
          <a:r>
            <a:rPr lang="en-AU" sz="1000" b="0" dirty="0"/>
            <a:t>Cognitive </a:t>
          </a:r>
          <a:r>
            <a:rPr lang="en-AU" sz="1000" b="1" dirty="0"/>
            <a:t>Readiness:</a:t>
          </a:r>
        </a:p>
        <a:p>
          <a:r>
            <a:rPr lang="en-AU" sz="1000" dirty="0"/>
            <a:t>Tolerance &amp; </a:t>
          </a:r>
          <a:r>
            <a:rPr lang="en-AU" sz="1050" dirty="0"/>
            <a:t>Resistance</a:t>
          </a:r>
          <a:endParaRPr lang="en-AU" sz="1000" dirty="0"/>
        </a:p>
      </dgm:t>
    </dgm:pt>
    <dgm:pt modelId="{3E07AD28-1E1D-4C65-B67B-FB8A855D66B6}" type="parTrans" cxnId="{A9D0C7BD-72E9-4FB4-B9A9-132738EA9C2E}">
      <dgm:prSet/>
      <dgm:spPr/>
      <dgm:t>
        <a:bodyPr/>
        <a:lstStyle/>
        <a:p>
          <a:endParaRPr lang="en-AU"/>
        </a:p>
      </dgm:t>
    </dgm:pt>
    <dgm:pt modelId="{581811D4-018C-4296-84A1-4BDEB969AA9B}" type="sibTrans" cxnId="{A9D0C7BD-72E9-4FB4-B9A9-132738EA9C2E}">
      <dgm:prSet/>
      <dgm:spPr/>
      <dgm:t>
        <a:bodyPr/>
        <a:lstStyle/>
        <a:p>
          <a:endParaRPr lang="en-AU"/>
        </a:p>
      </dgm:t>
    </dgm:pt>
    <dgm:pt modelId="{A1D0A9F4-ABEF-4508-94F9-7855B2D13D02}">
      <dgm:prSet phldrT="[Text]" custT="1"/>
      <dgm:spPr/>
      <dgm:t>
        <a:bodyPr/>
        <a:lstStyle/>
        <a:p>
          <a:r>
            <a:rPr lang="en-AU" sz="1000" b="1" dirty="0"/>
            <a:t>Operational </a:t>
          </a:r>
          <a:r>
            <a:rPr lang="en-AU" sz="1000" dirty="0"/>
            <a:t>cognitive performance</a:t>
          </a:r>
        </a:p>
      </dgm:t>
    </dgm:pt>
    <dgm:pt modelId="{FE3ECA31-1994-45C1-A761-1A26193B721B}" type="parTrans" cxnId="{47F865CD-BDFD-4D57-B081-F527828F2D20}">
      <dgm:prSet/>
      <dgm:spPr/>
      <dgm:t>
        <a:bodyPr/>
        <a:lstStyle/>
        <a:p>
          <a:endParaRPr lang="en-AU"/>
        </a:p>
      </dgm:t>
    </dgm:pt>
    <dgm:pt modelId="{A5E0CF0C-7B71-4576-B897-54CD9F35F760}" type="sibTrans" cxnId="{47F865CD-BDFD-4D57-B081-F527828F2D20}">
      <dgm:prSet/>
      <dgm:spPr/>
      <dgm:t>
        <a:bodyPr/>
        <a:lstStyle/>
        <a:p>
          <a:endParaRPr lang="en-AU"/>
        </a:p>
      </dgm:t>
    </dgm:pt>
    <dgm:pt modelId="{BA4248D7-B38F-4C28-814B-752905DB622E}">
      <dgm:prSet phldrT="[Text]" custT="1"/>
      <dgm:spPr/>
      <dgm:t>
        <a:bodyPr/>
        <a:lstStyle/>
        <a:p>
          <a:r>
            <a:rPr lang="en-AU" sz="1400" dirty="0"/>
            <a:t>Cognitive </a:t>
          </a:r>
          <a:r>
            <a:rPr lang="en-AU" sz="1400" b="1" dirty="0"/>
            <a:t>Recovery</a:t>
          </a:r>
        </a:p>
      </dgm:t>
    </dgm:pt>
    <dgm:pt modelId="{6E8D74EF-A110-40A2-BB50-0A4C6868E966}" type="parTrans" cxnId="{50DF36D8-5B06-455E-90DE-16C38199AAD2}">
      <dgm:prSet/>
      <dgm:spPr/>
      <dgm:t>
        <a:bodyPr/>
        <a:lstStyle/>
        <a:p>
          <a:endParaRPr lang="en-AU"/>
        </a:p>
      </dgm:t>
    </dgm:pt>
    <dgm:pt modelId="{B455F930-42BF-40D6-9372-C90355806D3C}" type="sibTrans" cxnId="{50DF36D8-5B06-455E-90DE-16C38199AAD2}">
      <dgm:prSet/>
      <dgm:spPr/>
      <dgm:t>
        <a:bodyPr/>
        <a:lstStyle/>
        <a:p>
          <a:endParaRPr lang="en-AU"/>
        </a:p>
      </dgm:t>
    </dgm:pt>
    <dgm:pt modelId="{A086C8D6-37B5-4F47-B86C-353C8B6346F8}">
      <dgm:prSet phldrT="[Text]" custT="1"/>
      <dgm:spPr/>
      <dgm:t>
        <a:bodyPr/>
        <a:lstStyle/>
        <a:p>
          <a:r>
            <a:rPr lang="en-AU" sz="1100" b="0" dirty="0"/>
            <a:t>Cognitive</a:t>
          </a:r>
          <a:r>
            <a:rPr lang="en-AU" sz="1100" b="1" dirty="0"/>
            <a:t> Fitness: </a:t>
          </a:r>
          <a:r>
            <a:rPr lang="en-AU" sz="1100" dirty="0"/>
            <a:t>Trainable cognitive primaries</a:t>
          </a:r>
        </a:p>
      </dgm:t>
    </dgm:pt>
    <dgm:pt modelId="{5C295C20-B409-4550-A4ED-A8A744223471}" type="parTrans" cxnId="{548D40D7-4EB1-4043-8D2C-8887D91FCF6D}">
      <dgm:prSet/>
      <dgm:spPr/>
      <dgm:t>
        <a:bodyPr/>
        <a:lstStyle/>
        <a:p>
          <a:endParaRPr lang="en-AU"/>
        </a:p>
      </dgm:t>
    </dgm:pt>
    <dgm:pt modelId="{BEFDB55B-F866-41CC-8186-83D06B3A1B61}" type="sibTrans" cxnId="{548D40D7-4EB1-4043-8D2C-8887D91FCF6D}">
      <dgm:prSet/>
      <dgm:spPr/>
      <dgm:t>
        <a:bodyPr/>
        <a:lstStyle/>
        <a:p>
          <a:endParaRPr lang="en-AU"/>
        </a:p>
      </dgm:t>
    </dgm:pt>
    <dgm:pt modelId="{B800AD53-9AC5-467A-AC2D-7D12D7D0D9B5}">
      <dgm:prSet phldrT="[Text]"/>
      <dgm:spPr/>
      <dgm:t>
        <a:bodyPr/>
        <a:lstStyle/>
        <a:p>
          <a:endParaRPr lang="en-AU"/>
        </a:p>
      </dgm:t>
    </dgm:pt>
    <dgm:pt modelId="{F54CDE03-9756-4A89-B766-69E5F0D3D419}" type="parTrans" cxnId="{53D4D32E-C09E-4CC6-ABE2-C402F1AB540A}">
      <dgm:prSet/>
      <dgm:spPr/>
      <dgm:t>
        <a:bodyPr/>
        <a:lstStyle/>
        <a:p>
          <a:endParaRPr lang="en-AU"/>
        </a:p>
      </dgm:t>
    </dgm:pt>
    <dgm:pt modelId="{DEE99B9F-E633-44A2-B67B-4ABD26033404}" type="sibTrans" cxnId="{53D4D32E-C09E-4CC6-ABE2-C402F1AB540A}">
      <dgm:prSet/>
      <dgm:spPr/>
      <dgm:t>
        <a:bodyPr/>
        <a:lstStyle/>
        <a:p>
          <a:endParaRPr lang="en-AU"/>
        </a:p>
      </dgm:t>
    </dgm:pt>
    <dgm:pt modelId="{CBE95D4F-74FC-4BFC-8BBC-F8D3B24D6CD8}">
      <dgm:prSet phldrT="[Text]"/>
      <dgm:spPr/>
      <dgm:t>
        <a:bodyPr/>
        <a:lstStyle/>
        <a:p>
          <a:endParaRPr lang="en-AU"/>
        </a:p>
      </dgm:t>
    </dgm:pt>
    <dgm:pt modelId="{95B7A848-3DD7-440F-B243-920CF9833368}" type="parTrans" cxnId="{EC60590B-8F74-4233-A81C-7C70FDF007EC}">
      <dgm:prSet/>
      <dgm:spPr/>
      <dgm:t>
        <a:bodyPr/>
        <a:lstStyle/>
        <a:p>
          <a:endParaRPr lang="en-AU"/>
        </a:p>
      </dgm:t>
    </dgm:pt>
    <dgm:pt modelId="{DD4B944B-AAC1-4DE1-9315-6EF8807E5BF4}" type="sibTrans" cxnId="{EC60590B-8F74-4233-A81C-7C70FDF007EC}">
      <dgm:prSet/>
      <dgm:spPr/>
      <dgm:t>
        <a:bodyPr/>
        <a:lstStyle/>
        <a:p>
          <a:endParaRPr lang="en-AU"/>
        </a:p>
      </dgm:t>
    </dgm:pt>
    <dgm:pt modelId="{ADF7F3C2-CD23-4AEB-A272-F2105822735A}">
      <dgm:prSet phldrT="[Text]"/>
      <dgm:spPr/>
      <dgm:t>
        <a:bodyPr/>
        <a:lstStyle/>
        <a:p>
          <a:endParaRPr lang="en-AU"/>
        </a:p>
      </dgm:t>
    </dgm:pt>
    <dgm:pt modelId="{F12564F1-57F0-4E2C-B7F3-07DC79798543}" type="parTrans" cxnId="{9DDEA214-AA7D-434A-B2B9-AE4244B770D6}">
      <dgm:prSet/>
      <dgm:spPr/>
      <dgm:t>
        <a:bodyPr/>
        <a:lstStyle/>
        <a:p>
          <a:endParaRPr lang="en-AU"/>
        </a:p>
      </dgm:t>
    </dgm:pt>
    <dgm:pt modelId="{04DD604E-1817-4706-B5BE-E6DD97D6E8DD}" type="sibTrans" cxnId="{9DDEA214-AA7D-434A-B2B9-AE4244B770D6}">
      <dgm:prSet/>
      <dgm:spPr/>
      <dgm:t>
        <a:bodyPr/>
        <a:lstStyle/>
        <a:p>
          <a:endParaRPr lang="en-AU"/>
        </a:p>
      </dgm:t>
    </dgm:pt>
    <dgm:pt modelId="{D00393FE-C6D4-45DA-A1B1-5862F8E41737}" type="pres">
      <dgm:prSet presAssocID="{0312FBAA-6A5A-47EE-8004-F1F56F84A234}" presName="Name0" presStyleCnt="0">
        <dgm:presLayoutVars>
          <dgm:chMax val="1"/>
          <dgm:dir/>
          <dgm:animLvl val="ctr"/>
          <dgm:resizeHandles val="exact"/>
        </dgm:presLayoutVars>
      </dgm:prSet>
      <dgm:spPr/>
    </dgm:pt>
    <dgm:pt modelId="{892965E0-1834-4413-B5C9-A17730FFCB4C}" type="pres">
      <dgm:prSet presAssocID="{9819762B-A2AB-4215-B06A-AF0C96779B1B}" presName="centerShape" presStyleLbl="node0" presStyleIdx="0" presStyleCnt="1" custScaleX="115813" custScaleY="112629" custLinFactNeighborX="789" custLinFactNeighborY="1315"/>
      <dgm:spPr/>
    </dgm:pt>
    <dgm:pt modelId="{689ACCB1-27B5-469A-8AF9-3FA3D651524D}" type="pres">
      <dgm:prSet presAssocID="{4D1E749E-CB05-468B-B543-AF956767FB6B}" presName="node" presStyleLbl="node1" presStyleIdx="0" presStyleCnt="4" custScaleX="127387" custScaleY="112505">
        <dgm:presLayoutVars>
          <dgm:bulletEnabled val="1"/>
        </dgm:presLayoutVars>
      </dgm:prSet>
      <dgm:spPr/>
    </dgm:pt>
    <dgm:pt modelId="{4F759013-C42D-4261-A00E-B93A457F825D}" type="pres">
      <dgm:prSet presAssocID="{4D1E749E-CB05-468B-B543-AF956767FB6B}" presName="dummy" presStyleCnt="0"/>
      <dgm:spPr/>
    </dgm:pt>
    <dgm:pt modelId="{4E1728B3-7D8A-40FD-B5B9-71568DFF3D80}" type="pres">
      <dgm:prSet presAssocID="{581811D4-018C-4296-84A1-4BDEB969AA9B}" presName="sibTrans" presStyleLbl="sibTrans2D1" presStyleIdx="0" presStyleCnt="4"/>
      <dgm:spPr/>
    </dgm:pt>
    <dgm:pt modelId="{6112DF1F-BB42-462E-98CE-7D99CA01F49F}" type="pres">
      <dgm:prSet presAssocID="{A1D0A9F4-ABEF-4508-94F9-7855B2D13D02}" presName="node" presStyleLbl="node1" presStyleIdx="1" presStyleCnt="4" custScaleX="120077" custScaleY="100806">
        <dgm:presLayoutVars>
          <dgm:bulletEnabled val="1"/>
        </dgm:presLayoutVars>
      </dgm:prSet>
      <dgm:spPr/>
    </dgm:pt>
    <dgm:pt modelId="{3FAF3B76-B2AB-47F5-95E9-854A29276E33}" type="pres">
      <dgm:prSet presAssocID="{A1D0A9F4-ABEF-4508-94F9-7855B2D13D02}" presName="dummy" presStyleCnt="0"/>
      <dgm:spPr/>
    </dgm:pt>
    <dgm:pt modelId="{05690350-08D1-4333-8851-A4C086D96984}" type="pres">
      <dgm:prSet presAssocID="{A5E0CF0C-7B71-4576-B897-54CD9F35F760}" presName="sibTrans" presStyleLbl="sibTrans2D1" presStyleIdx="1" presStyleCnt="4"/>
      <dgm:spPr/>
    </dgm:pt>
    <dgm:pt modelId="{9FB484D2-4EC2-47A7-8ACA-9FDFF461F76E}" type="pres">
      <dgm:prSet presAssocID="{BA4248D7-B38F-4C28-814B-752905DB622E}" presName="node" presStyleLbl="node1" presStyleIdx="2" presStyleCnt="4" custScaleX="132612" custScaleY="99614">
        <dgm:presLayoutVars>
          <dgm:bulletEnabled val="1"/>
        </dgm:presLayoutVars>
      </dgm:prSet>
      <dgm:spPr/>
    </dgm:pt>
    <dgm:pt modelId="{0180CB3F-7AB6-4A71-BC23-7B2ED5E72088}" type="pres">
      <dgm:prSet presAssocID="{BA4248D7-B38F-4C28-814B-752905DB622E}" presName="dummy" presStyleCnt="0"/>
      <dgm:spPr/>
    </dgm:pt>
    <dgm:pt modelId="{91BF6F9D-5F24-49B4-923D-D653D8624CFB}" type="pres">
      <dgm:prSet presAssocID="{B455F930-42BF-40D6-9372-C90355806D3C}" presName="sibTrans" presStyleLbl="sibTrans2D1" presStyleIdx="2" presStyleCnt="4"/>
      <dgm:spPr/>
    </dgm:pt>
    <dgm:pt modelId="{89F3850F-15A9-4A70-BD52-A2D82DF82CCE}" type="pres">
      <dgm:prSet presAssocID="{A086C8D6-37B5-4F47-B86C-353C8B6346F8}" presName="node" presStyleLbl="node1" presStyleIdx="3" presStyleCnt="4" custScaleX="133875" custScaleY="108059" custRadScaleRad="100028" custRadScaleInc="4563">
        <dgm:presLayoutVars>
          <dgm:bulletEnabled val="1"/>
        </dgm:presLayoutVars>
      </dgm:prSet>
      <dgm:spPr/>
    </dgm:pt>
    <dgm:pt modelId="{91D3089D-FDEB-4CE6-BAC7-FF14A24E1080}" type="pres">
      <dgm:prSet presAssocID="{A086C8D6-37B5-4F47-B86C-353C8B6346F8}" presName="dummy" presStyleCnt="0"/>
      <dgm:spPr/>
    </dgm:pt>
    <dgm:pt modelId="{9D55ADBE-7691-4CC9-AA67-D7BA72CB7CEF}" type="pres">
      <dgm:prSet presAssocID="{BEFDB55B-F866-41CC-8186-83D06B3A1B61}" presName="sibTrans" presStyleLbl="sibTrans2D1" presStyleIdx="3" presStyleCnt="4"/>
      <dgm:spPr/>
    </dgm:pt>
  </dgm:ptLst>
  <dgm:cxnLst>
    <dgm:cxn modelId="{379BC408-6BA6-4C2C-8778-D519CE84793F}" type="presOf" srcId="{581811D4-018C-4296-84A1-4BDEB969AA9B}" destId="{4E1728B3-7D8A-40FD-B5B9-71568DFF3D80}" srcOrd="0" destOrd="0" presId="urn:microsoft.com/office/officeart/2005/8/layout/radial6"/>
    <dgm:cxn modelId="{EC60590B-8F74-4233-A81C-7C70FDF007EC}" srcId="{0312FBAA-6A5A-47EE-8004-F1F56F84A234}" destId="{CBE95D4F-74FC-4BFC-8BBC-F8D3B24D6CD8}" srcOrd="2" destOrd="0" parTransId="{95B7A848-3DD7-440F-B243-920CF9833368}" sibTransId="{DD4B944B-AAC1-4DE1-9315-6EF8807E5BF4}"/>
    <dgm:cxn modelId="{9DDEA214-AA7D-434A-B2B9-AE4244B770D6}" srcId="{0312FBAA-6A5A-47EE-8004-F1F56F84A234}" destId="{ADF7F3C2-CD23-4AEB-A272-F2105822735A}" srcOrd="3" destOrd="0" parTransId="{F12564F1-57F0-4E2C-B7F3-07DC79798543}" sibTransId="{04DD604E-1817-4706-B5BE-E6DD97D6E8DD}"/>
    <dgm:cxn modelId="{98A48A26-7946-4421-92FA-DF07F2772F5A}" type="presOf" srcId="{4D1E749E-CB05-468B-B543-AF956767FB6B}" destId="{689ACCB1-27B5-469A-8AF9-3FA3D651524D}" srcOrd="0" destOrd="0" presId="urn:microsoft.com/office/officeart/2005/8/layout/radial6"/>
    <dgm:cxn modelId="{53D4D32E-C09E-4CC6-ABE2-C402F1AB540A}" srcId="{0312FBAA-6A5A-47EE-8004-F1F56F84A234}" destId="{B800AD53-9AC5-467A-AC2D-7D12D7D0D9B5}" srcOrd="1" destOrd="0" parTransId="{F54CDE03-9756-4A89-B766-69E5F0D3D419}" sibTransId="{DEE99B9F-E633-44A2-B67B-4ABD26033404}"/>
    <dgm:cxn modelId="{0253B33A-B32F-4C79-BB7E-03160A6FB050}" type="presOf" srcId="{0312FBAA-6A5A-47EE-8004-F1F56F84A234}" destId="{D00393FE-C6D4-45DA-A1B1-5862F8E41737}" srcOrd="0" destOrd="0" presId="urn:microsoft.com/office/officeart/2005/8/layout/radial6"/>
    <dgm:cxn modelId="{9FB62F60-4CFA-4E90-BE2E-9D7A28A59D7D}" type="presOf" srcId="{A086C8D6-37B5-4F47-B86C-353C8B6346F8}" destId="{89F3850F-15A9-4A70-BD52-A2D82DF82CCE}" srcOrd="0" destOrd="0" presId="urn:microsoft.com/office/officeart/2005/8/layout/radial6"/>
    <dgm:cxn modelId="{E05C1D77-8396-463F-9778-2D9713BCC919}" type="presOf" srcId="{BEFDB55B-F866-41CC-8186-83D06B3A1B61}" destId="{9D55ADBE-7691-4CC9-AA67-D7BA72CB7CEF}" srcOrd="0" destOrd="0" presId="urn:microsoft.com/office/officeart/2005/8/layout/radial6"/>
    <dgm:cxn modelId="{2D472490-B19F-4918-8EB0-EC1D1AB3619A}" type="presOf" srcId="{BA4248D7-B38F-4C28-814B-752905DB622E}" destId="{9FB484D2-4EC2-47A7-8ACA-9FDFF461F76E}" srcOrd="0" destOrd="0" presId="urn:microsoft.com/office/officeart/2005/8/layout/radial6"/>
    <dgm:cxn modelId="{07EA959B-352C-4DEF-B02C-B118AFCEB6EB}" srcId="{0312FBAA-6A5A-47EE-8004-F1F56F84A234}" destId="{9819762B-A2AB-4215-B06A-AF0C96779B1B}" srcOrd="0" destOrd="0" parTransId="{8A8CA477-1210-4696-AD08-EBE3889970FB}" sibTransId="{88E5D899-6A7B-4D9D-8679-DAF3EDC64A63}"/>
    <dgm:cxn modelId="{0051B19F-F7F4-4459-B44C-83761BCA7580}" type="presOf" srcId="{9819762B-A2AB-4215-B06A-AF0C96779B1B}" destId="{892965E0-1834-4413-B5C9-A17730FFCB4C}" srcOrd="0" destOrd="0" presId="urn:microsoft.com/office/officeart/2005/8/layout/radial6"/>
    <dgm:cxn modelId="{4D6139A3-A718-4356-A80C-FEF33A8AADDF}" type="presOf" srcId="{A1D0A9F4-ABEF-4508-94F9-7855B2D13D02}" destId="{6112DF1F-BB42-462E-98CE-7D99CA01F49F}" srcOrd="0" destOrd="0" presId="urn:microsoft.com/office/officeart/2005/8/layout/radial6"/>
    <dgm:cxn modelId="{67A2B4BD-D22C-469A-B6F5-B3B83888DC2F}" type="presOf" srcId="{A5E0CF0C-7B71-4576-B897-54CD9F35F760}" destId="{05690350-08D1-4333-8851-A4C086D96984}" srcOrd="0" destOrd="0" presId="urn:microsoft.com/office/officeart/2005/8/layout/radial6"/>
    <dgm:cxn modelId="{A9D0C7BD-72E9-4FB4-B9A9-132738EA9C2E}" srcId="{9819762B-A2AB-4215-B06A-AF0C96779B1B}" destId="{4D1E749E-CB05-468B-B543-AF956767FB6B}" srcOrd="0" destOrd="0" parTransId="{3E07AD28-1E1D-4C65-B67B-FB8A855D66B6}" sibTransId="{581811D4-018C-4296-84A1-4BDEB969AA9B}"/>
    <dgm:cxn modelId="{510446C9-D975-4B8D-A5B8-F6E4DB4AE1A9}" type="presOf" srcId="{B455F930-42BF-40D6-9372-C90355806D3C}" destId="{91BF6F9D-5F24-49B4-923D-D653D8624CFB}" srcOrd="0" destOrd="0" presId="urn:microsoft.com/office/officeart/2005/8/layout/radial6"/>
    <dgm:cxn modelId="{47F865CD-BDFD-4D57-B081-F527828F2D20}" srcId="{9819762B-A2AB-4215-B06A-AF0C96779B1B}" destId="{A1D0A9F4-ABEF-4508-94F9-7855B2D13D02}" srcOrd="1" destOrd="0" parTransId="{FE3ECA31-1994-45C1-A761-1A26193B721B}" sibTransId="{A5E0CF0C-7B71-4576-B897-54CD9F35F760}"/>
    <dgm:cxn modelId="{548D40D7-4EB1-4043-8D2C-8887D91FCF6D}" srcId="{9819762B-A2AB-4215-B06A-AF0C96779B1B}" destId="{A086C8D6-37B5-4F47-B86C-353C8B6346F8}" srcOrd="3" destOrd="0" parTransId="{5C295C20-B409-4550-A4ED-A8A744223471}" sibTransId="{BEFDB55B-F866-41CC-8186-83D06B3A1B61}"/>
    <dgm:cxn modelId="{50DF36D8-5B06-455E-90DE-16C38199AAD2}" srcId="{9819762B-A2AB-4215-B06A-AF0C96779B1B}" destId="{BA4248D7-B38F-4C28-814B-752905DB622E}" srcOrd="2" destOrd="0" parTransId="{6E8D74EF-A110-40A2-BB50-0A4C6868E966}" sibTransId="{B455F930-42BF-40D6-9372-C90355806D3C}"/>
    <dgm:cxn modelId="{FD98E832-CC41-4BA9-9094-194993DD41DE}" type="presParOf" srcId="{D00393FE-C6D4-45DA-A1B1-5862F8E41737}" destId="{892965E0-1834-4413-B5C9-A17730FFCB4C}" srcOrd="0" destOrd="0" presId="urn:microsoft.com/office/officeart/2005/8/layout/radial6"/>
    <dgm:cxn modelId="{A2CD1677-B413-4B66-BDDD-8EB1FD97E44F}" type="presParOf" srcId="{D00393FE-C6D4-45DA-A1B1-5862F8E41737}" destId="{689ACCB1-27B5-469A-8AF9-3FA3D651524D}" srcOrd="1" destOrd="0" presId="urn:microsoft.com/office/officeart/2005/8/layout/radial6"/>
    <dgm:cxn modelId="{C5A8EFAE-4CCE-45F2-AADE-D4F9741D6545}" type="presParOf" srcId="{D00393FE-C6D4-45DA-A1B1-5862F8E41737}" destId="{4F759013-C42D-4261-A00E-B93A457F825D}" srcOrd="2" destOrd="0" presId="urn:microsoft.com/office/officeart/2005/8/layout/radial6"/>
    <dgm:cxn modelId="{E6318C52-0E79-488E-A3FB-18609017F574}" type="presParOf" srcId="{D00393FE-C6D4-45DA-A1B1-5862F8E41737}" destId="{4E1728B3-7D8A-40FD-B5B9-71568DFF3D80}" srcOrd="3" destOrd="0" presId="urn:microsoft.com/office/officeart/2005/8/layout/radial6"/>
    <dgm:cxn modelId="{C160A05B-EA6C-4A2D-AE07-779575E2DB4D}" type="presParOf" srcId="{D00393FE-C6D4-45DA-A1B1-5862F8E41737}" destId="{6112DF1F-BB42-462E-98CE-7D99CA01F49F}" srcOrd="4" destOrd="0" presId="urn:microsoft.com/office/officeart/2005/8/layout/radial6"/>
    <dgm:cxn modelId="{896BD09D-C8F5-4748-A243-8372B075053C}" type="presParOf" srcId="{D00393FE-C6D4-45DA-A1B1-5862F8E41737}" destId="{3FAF3B76-B2AB-47F5-95E9-854A29276E33}" srcOrd="5" destOrd="0" presId="urn:microsoft.com/office/officeart/2005/8/layout/radial6"/>
    <dgm:cxn modelId="{F3A14753-CFA0-47DE-8EED-D13F3DCF625E}" type="presParOf" srcId="{D00393FE-C6D4-45DA-A1B1-5862F8E41737}" destId="{05690350-08D1-4333-8851-A4C086D96984}" srcOrd="6" destOrd="0" presId="urn:microsoft.com/office/officeart/2005/8/layout/radial6"/>
    <dgm:cxn modelId="{8A09A537-4F15-40C2-9D8E-84130E3D7B99}" type="presParOf" srcId="{D00393FE-C6D4-45DA-A1B1-5862F8E41737}" destId="{9FB484D2-4EC2-47A7-8ACA-9FDFF461F76E}" srcOrd="7" destOrd="0" presId="urn:microsoft.com/office/officeart/2005/8/layout/radial6"/>
    <dgm:cxn modelId="{AB314A8C-F334-4A9D-93F3-DFD426428B8D}" type="presParOf" srcId="{D00393FE-C6D4-45DA-A1B1-5862F8E41737}" destId="{0180CB3F-7AB6-4A71-BC23-7B2ED5E72088}" srcOrd="8" destOrd="0" presId="urn:microsoft.com/office/officeart/2005/8/layout/radial6"/>
    <dgm:cxn modelId="{380F0694-976C-434B-BA53-30D42557A593}" type="presParOf" srcId="{D00393FE-C6D4-45DA-A1B1-5862F8E41737}" destId="{91BF6F9D-5F24-49B4-923D-D653D8624CFB}" srcOrd="9" destOrd="0" presId="urn:microsoft.com/office/officeart/2005/8/layout/radial6"/>
    <dgm:cxn modelId="{28B06719-A4F0-4FC7-8D39-50A126DA4B12}" type="presParOf" srcId="{D00393FE-C6D4-45DA-A1B1-5862F8E41737}" destId="{89F3850F-15A9-4A70-BD52-A2D82DF82CCE}" srcOrd="10" destOrd="0" presId="urn:microsoft.com/office/officeart/2005/8/layout/radial6"/>
    <dgm:cxn modelId="{68B0CE59-07D4-4972-8570-DE2204D4B2C5}" type="presParOf" srcId="{D00393FE-C6D4-45DA-A1B1-5862F8E41737}" destId="{91D3089D-FDEB-4CE6-BAC7-FF14A24E1080}" srcOrd="11" destOrd="0" presId="urn:microsoft.com/office/officeart/2005/8/layout/radial6"/>
    <dgm:cxn modelId="{2362BD73-FDE9-443F-B241-31A6E4D304E3}" type="presParOf" srcId="{D00393FE-C6D4-45DA-A1B1-5862F8E41737}" destId="{9D55ADBE-7691-4CC9-AA67-D7BA72CB7CEF}"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2FBAA-6A5A-47EE-8004-F1F56F84A234}"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en-AU"/>
        </a:p>
      </dgm:t>
    </dgm:pt>
    <dgm:pt modelId="{9819762B-A2AB-4215-B06A-AF0C96779B1B}">
      <dgm:prSet phldrT="[Text]" custT="1"/>
      <dgm:spPr/>
      <dgm:t>
        <a:bodyPr/>
        <a:lstStyle/>
        <a:p>
          <a:r>
            <a:rPr lang="en-AU" sz="4500" b="1" dirty="0"/>
            <a:t>CF2</a:t>
          </a:r>
        </a:p>
      </dgm:t>
    </dgm:pt>
    <dgm:pt modelId="{8A8CA477-1210-4696-AD08-EBE3889970FB}" type="parTrans" cxnId="{07EA959B-352C-4DEF-B02C-B118AFCEB6EB}">
      <dgm:prSet/>
      <dgm:spPr/>
      <dgm:t>
        <a:bodyPr/>
        <a:lstStyle/>
        <a:p>
          <a:endParaRPr lang="en-AU"/>
        </a:p>
      </dgm:t>
    </dgm:pt>
    <dgm:pt modelId="{88E5D899-6A7B-4D9D-8679-DAF3EDC64A63}" type="sibTrans" cxnId="{07EA959B-352C-4DEF-B02C-B118AFCEB6EB}">
      <dgm:prSet/>
      <dgm:spPr/>
      <dgm:t>
        <a:bodyPr/>
        <a:lstStyle/>
        <a:p>
          <a:endParaRPr lang="en-AU"/>
        </a:p>
      </dgm:t>
    </dgm:pt>
    <dgm:pt modelId="{4D1E749E-CB05-468B-B543-AF956767FB6B}">
      <dgm:prSet phldrT="[Text]" custT="1"/>
      <dgm:spPr/>
      <dgm:t>
        <a:bodyPr/>
        <a:lstStyle/>
        <a:p>
          <a:r>
            <a:rPr lang="en-AU" sz="1000" b="0" dirty="0"/>
            <a:t>Cognitive </a:t>
          </a:r>
          <a:r>
            <a:rPr lang="en-AU" sz="1000" b="1" dirty="0"/>
            <a:t>Readiness:</a:t>
          </a:r>
        </a:p>
        <a:p>
          <a:r>
            <a:rPr lang="en-AU" sz="1000" dirty="0"/>
            <a:t>Tolerance &amp; </a:t>
          </a:r>
          <a:r>
            <a:rPr lang="en-AU" sz="1050" dirty="0"/>
            <a:t>Resistance</a:t>
          </a:r>
          <a:endParaRPr lang="en-AU" sz="1000" dirty="0"/>
        </a:p>
      </dgm:t>
    </dgm:pt>
    <dgm:pt modelId="{3E07AD28-1E1D-4C65-B67B-FB8A855D66B6}" type="parTrans" cxnId="{A9D0C7BD-72E9-4FB4-B9A9-132738EA9C2E}">
      <dgm:prSet/>
      <dgm:spPr/>
      <dgm:t>
        <a:bodyPr/>
        <a:lstStyle/>
        <a:p>
          <a:endParaRPr lang="en-AU"/>
        </a:p>
      </dgm:t>
    </dgm:pt>
    <dgm:pt modelId="{581811D4-018C-4296-84A1-4BDEB969AA9B}" type="sibTrans" cxnId="{A9D0C7BD-72E9-4FB4-B9A9-132738EA9C2E}">
      <dgm:prSet/>
      <dgm:spPr/>
      <dgm:t>
        <a:bodyPr/>
        <a:lstStyle/>
        <a:p>
          <a:endParaRPr lang="en-AU"/>
        </a:p>
      </dgm:t>
    </dgm:pt>
    <dgm:pt modelId="{A1D0A9F4-ABEF-4508-94F9-7855B2D13D02}">
      <dgm:prSet phldrT="[Text]" custT="1"/>
      <dgm:spPr/>
      <dgm:t>
        <a:bodyPr/>
        <a:lstStyle/>
        <a:p>
          <a:r>
            <a:rPr lang="en-AU" sz="1000" b="1" dirty="0"/>
            <a:t>Operational </a:t>
          </a:r>
          <a:r>
            <a:rPr lang="en-AU" sz="1000" dirty="0"/>
            <a:t>cognitive performance</a:t>
          </a:r>
        </a:p>
      </dgm:t>
    </dgm:pt>
    <dgm:pt modelId="{FE3ECA31-1994-45C1-A761-1A26193B721B}" type="parTrans" cxnId="{47F865CD-BDFD-4D57-B081-F527828F2D20}">
      <dgm:prSet/>
      <dgm:spPr/>
      <dgm:t>
        <a:bodyPr/>
        <a:lstStyle/>
        <a:p>
          <a:endParaRPr lang="en-AU"/>
        </a:p>
      </dgm:t>
    </dgm:pt>
    <dgm:pt modelId="{A5E0CF0C-7B71-4576-B897-54CD9F35F760}" type="sibTrans" cxnId="{47F865CD-BDFD-4D57-B081-F527828F2D20}">
      <dgm:prSet/>
      <dgm:spPr/>
      <dgm:t>
        <a:bodyPr/>
        <a:lstStyle/>
        <a:p>
          <a:endParaRPr lang="en-AU"/>
        </a:p>
      </dgm:t>
    </dgm:pt>
    <dgm:pt modelId="{BA4248D7-B38F-4C28-814B-752905DB622E}">
      <dgm:prSet phldrT="[Text]" custT="1"/>
      <dgm:spPr/>
      <dgm:t>
        <a:bodyPr/>
        <a:lstStyle/>
        <a:p>
          <a:r>
            <a:rPr lang="en-AU" sz="1400" dirty="0"/>
            <a:t>Cognitive </a:t>
          </a:r>
          <a:r>
            <a:rPr lang="en-AU" sz="1400" b="1" dirty="0"/>
            <a:t>Recovery</a:t>
          </a:r>
        </a:p>
      </dgm:t>
    </dgm:pt>
    <dgm:pt modelId="{6E8D74EF-A110-40A2-BB50-0A4C6868E966}" type="parTrans" cxnId="{50DF36D8-5B06-455E-90DE-16C38199AAD2}">
      <dgm:prSet/>
      <dgm:spPr/>
      <dgm:t>
        <a:bodyPr/>
        <a:lstStyle/>
        <a:p>
          <a:endParaRPr lang="en-AU"/>
        </a:p>
      </dgm:t>
    </dgm:pt>
    <dgm:pt modelId="{B455F930-42BF-40D6-9372-C90355806D3C}" type="sibTrans" cxnId="{50DF36D8-5B06-455E-90DE-16C38199AAD2}">
      <dgm:prSet/>
      <dgm:spPr/>
      <dgm:t>
        <a:bodyPr/>
        <a:lstStyle/>
        <a:p>
          <a:endParaRPr lang="en-AU"/>
        </a:p>
      </dgm:t>
    </dgm:pt>
    <dgm:pt modelId="{A086C8D6-37B5-4F47-B86C-353C8B6346F8}">
      <dgm:prSet phldrT="[Text]" custT="1"/>
      <dgm:spPr/>
      <dgm:t>
        <a:bodyPr/>
        <a:lstStyle/>
        <a:p>
          <a:r>
            <a:rPr lang="en-AU" sz="1100" b="0" dirty="0"/>
            <a:t>Cognitive</a:t>
          </a:r>
          <a:r>
            <a:rPr lang="en-AU" sz="1100" b="1" dirty="0"/>
            <a:t> Fitness: </a:t>
          </a:r>
          <a:r>
            <a:rPr lang="en-AU" sz="1100" dirty="0"/>
            <a:t>Trainable cognitive primaries</a:t>
          </a:r>
        </a:p>
      </dgm:t>
    </dgm:pt>
    <dgm:pt modelId="{5C295C20-B409-4550-A4ED-A8A744223471}" type="parTrans" cxnId="{548D40D7-4EB1-4043-8D2C-8887D91FCF6D}">
      <dgm:prSet/>
      <dgm:spPr/>
      <dgm:t>
        <a:bodyPr/>
        <a:lstStyle/>
        <a:p>
          <a:endParaRPr lang="en-AU"/>
        </a:p>
      </dgm:t>
    </dgm:pt>
    <dgm:pt modelId="{BEFDB55B-F866-41CC-8186-83D06B3A1B61}" type="sibTrans" cxnId="{548D40D7-4EB1-4043-8D2C-8887D91FCF6D}">
      <dgm:prSet/>
      <dgm:spPr/>
      <dgm:t>
        <a:bodyPr/>
        <a:lstStyle/>
        <a:p>
          <a:endParaRPr lang="en-AU"/>
        </a:p>
      </dgm:t>
    </dgm:pt>
    <dgm:pt modelId="{B800AD53-9AC5-467A-AC2D-7D12D7D0D9B5}">
      <dgm:prSet phldrT="[Text]"/>
      <dgm:spPr/>
      <dgm:t>
        <a:bodyPr/>
        <a:lstStyle/>
        <a:p>
          <a:endParaRPr lang="en-AU"/>
        </a:p>
      </dgm:t>
    </dgm:pt>
    <dgm:pt modelId="{F54CDE03-9756-4A89-B766-69E5F0D3D419}" type="parTrans" cxnId="{53D4D32E-C09E-4CC6-ABE2-C402F1AB540A}">
      <dgm:prSet/>
      <dgm:spPr/>
      <dgm:t>
        <a:bodyPr/>
        <a:lstStyle/>
        <a:p>
          <a:endParaRPr lang="en-AU"/>
        </a:p>
      </dgm:t>
    </dgm:pt>
    <dgm:pt modelId="{DEE99B9F-E633-44A2-B67B-4ABD26033404}" type="sibTrans" cxnId="{53D4D32E-C09E-4CC6-ABE2-C402F1AB540A}">
      <dgm:prSet/>
      <dgm:spPr/>
      <dgm:t>
        <a:bodyPr/>
        <a:lstStyle/>
        <a:p>
          <a:endParaRPr lang="en-AU"/>
        </a:p>
      </dgm:t>
    </dgm:pt>
    <dgm:pt modelId="{CBE95D4F-74FC-4BFC-8BBC-F8D3B24D6CD8}">
      <dgm:prSet phldrT="[Text]"/>
      <dgm:spPr/>
      <dgm:t>
        <a:bodyPr/>
        <a:lstStyle/>
        <a:p>
          <a:endParaRPr lang="en-AU"/>
        </a:p>
      </dgm:t>
    </dgm:pt>
    <dgm:pt modelId="{95B7A848-3DD7-440F-B243-920CF9833368}" type="parTrans" cxnId="{EC60590B-8F74-4233-A81C-7C70FDF007EC}">
      <dgm:prSet/>
      <dgm:spPr/>
      <dgm:t>
        <a:bodyPr/>
        <a:lstStyle/>
        <a:p>
          <a:endParaRPr lang="en-AU"/>
        </a:p>
      </dgm:t>
    </dgm:pt>
    <dgm:pt modelId="{DD4B944B-AAC1-4DE1-9315-6EF8807E5BF4}" type="sibTrans" cxnId="{EC60590B-8F74-4233-A81C-7C70FDF007EC}">
      <dgm:prSet/>
      <dgm:spPr/>
      <dgm:t>
        <a:bodyPr/>
        <a:lstStyle/>
        <a:p>
          <a:endParaRPr lang="en-AU"/>
        </a:p>
      </dgm:t>
    </dgm:pt>
    <dgm:pt modelId="{ADF7F3C2-CD23-4AEB-A272-F2105822735A}">
      <dgm:prSet phldrT="[Text]"/>
      <dgm:spPr/>
      <dgm:t>
        <a:bodyPr/>
        <a:lstStyle/>
        <a:p>
          <a:endParaRPr lang="en-AU"/>
        </a:p>
      </dgm:t>
    </dgm:pt>
    <dgm:pt modelId="{F12564F1-57F0-4E2C-B7F3-07DC79798543}" type="parTrans" cxnId="{9DDEA214-AA7D-434A-B2B9-AE4244B770D6}">
      <dgm:prSet/>
      <dgm:spPr/>
      <dgm:t>
        <a:bodyPr/>
        <a:lstStyle/>
        <a:p>
          <a:endParaRPr lang="en-AU"/>
        </a:p>
      </dgm:t>
    </dgm:pt>
    <dgm:pt modelId="{04DD604E-1817-4706-B5BE-E6DD97D6E8DD}" type="sibTrans" cxnId="{9DDEA214-AA7D-434A-B2B9-AE4244B770D6}">
      <dgm:prSet/>
      <dgm:spPr/>
      <dgm:t>
        <a:bodyPr/>
        <a:lstStyle/>
        <a:p>
          <a:endParaRPr lang="en-AU"/>
        </a:p>
      </dgm:t>
    </dgm:pt>
    <dgm:pt modelId="{D00393FE-C6D4-45DA-A1B1-5862F8E41737}" type="pres">
      <dgm:prSet presAssocID="{0312FBAA-6A5A-47EE-8004-F1F56F84A234}" presName="Name0" presStyleCnt="0">
        <dgm:presLayoutVars>
          <dgm:chMax val="1"/>
          <dgm:dir/>
          <dgm:animLvl val="ctr"/>
          <dgm:resizeHandles val="exact"/>
        </dgm:presLayoutVars>
      </dgm:prSet>
      <dgm:spPr/>
    </dgm:pt>
    <dgm:pt modelId="{892965E0-1834-4413-B5C9-A17730FFCB4C}" type="pres">
      <dgm:prSet presAssocID="{9819762B-A2AB-4215-B06A-AF0C96779B1B}" presName="centerShape" presStyleLbl="node0" presStyleIdx="0" presStyleCnt="1" custScaleX="115813" custScaleY="112629" custLinFactNeighborX="789" custLinFactNeighborY="1315"/>
      <dgm:spPr/>
    </dgm:pt>
    <dgm:pt modelId="{689ACCB1-27B5-469A-8AF9-3FA3D651524D}" type="pres">
      <dgm:prSet presAssocID="{4D1E749E-CB05-468B-B543-AF956767FB6B}" presName="node" presStyleLbl="node1" presStyleIdx="0" presStyleCnt="4" custScaleX="127387" custScaleY="112505">
        <dgm:presLayoutVars>
          <dgm:bulletEnabled val="1"/>
        </dgm:presLayoutVars>
      </dgm:prSet>
      <dgm:spPr/>
    </dgm:pt>
    <dgm:pt modelId="{4F759013-C42D-4261-A00E-B93A457F825D}" type="pres">
      <dgm:prSet presAssocID="{4D1E749E-CB05-468B-B543-AF956767FB6B}" presName="dummy" presStyleCnt="0"/>
      <dgm:spPr/>
    </dgm:pt>
    <dgm:pt modelId="{4E1728B3-7D8A-40FD-B5B9-71568DFF3D80}" type="pres">
      <dgm:prSet presAssocID="{581811D4-018C-4296-84A1-4BDEB969AA9B}" presName="sibTrans" presStyleLbl="sibTrans2D1" presStyleIdx="0" presStyleCnt="4"/>
      <dgm:spPr/>
    </dgm:pt>
    <dgm:pt modelId="{6112DF1F-BB42-462E-98CE-7D99CA01F49F}" type="pres">
      <dgm:prSet presAssocID="{A1D0A9F4-ABEF-4508-94F9-7855B2D13D02}" presName="node" presStyleLbl="node1" presStyleIdx="1" presStyleCnt="4" custScaleX="120077" custScaleY="100806">
        <dgm:presLayoutVars>
          <dgm:bulletEnabled val="1"/>
        </dgm:presLayoutVars>
      </dgm:prSet>
      <dgm:spPr/>
    </dgm:pt>
    <dgm:pt modelId="{3FAF3B76-B2AB-47F5-95E9-854A29276E33}" type="pres">
      <dgm:prSet presAssocID="{A1D0A9F4-ABEF-4508-94F9-7855B2D13D02}" presName="dummy" presStyleCnt="0"/>
      <dgm:spPr/>
    </dgm:pt>
    <dgm:pt modelId="{05690350-08D1-4333-8851-A4C086D96984}" type="pres">
      <dgm:prSet presAssocID="{A5E0CF0C-7B71-4576-B897-54CD9F35F760}" presName="sibTrans" presStyleLbl="sibTrans2D1" presStyleIdx="1" presStyleCnt="4"/>
      <dgm:spPr/>
    </dgm:pt>
    <dgm:pt modelId="{9FB484D2-4EC2-47A7-8ACA-9FDFF461F76E}" type="pres">
      <dgm:prSet presAssocID="{BA4248D7-B38F-4C28-814B-752905DB622E}" presName="node" presStyleLbl="node1" presStyleIdx="2" presStyleCnt="4" custScaleX="132612" custScaleY="99614">
        <dgm:presLayoutVars>
          <dgm:bulletEnabled val="1"/>
        </dgm:presLayoutVars>
      </dgm:prSet>
      <dgm:spPr/>
    </dgm:pt>
    <dgm:pt modelId="{0180CB3F-7AB6-4A71-BC23-7B2ED5E72088}" type="pres">
      <dgm:prSet presAssocID="{BA4248D7-B38F-4C28-814B-752905DB622E}" presName="dummy" presStyleCnt="0"/>
      <dgm:spPr/>
    </dgm:pt>
    <dgm:pt modelId="{91BF6F9D-5F24-49B4-923D-D653D8624CFB}" type="pres">
      <dgm:prSet presAssocID="{B455F930-42BF-40D6-9372-C90355806D3C}" presName="sibTrans" presStyleLbl="sibTrans2D1" presStyleIdx="2" presStyleCnt="4"/>
      <dgm:spPr/>
    </dgm:pt>
    <dgm:pt modelId="{89F3850F-15A9-4A70-BD52-A2D82DF82CCE}" type="pres">
      <dgm:prSet presAssocID="{A086C8D6-37B5-4F47-B86C-353C8B6346F8}" presName="node" presStyleLbl="node1" presStyleIdx="3" presStyleCnt="4" custScaleX="133875" custScaleY="108059" custRadScaleRad="100028" custRadScaleInc="4563">
        <dgm:presLayoutVars>
          <dgm:bulletEnabled val="1"/>
        </dgm:presLayoutVars>
      </dgm:prSet>
      <dgm:spPr/>
    </dgm:pt>
    <dgm:pt modelId="{91D3089D-FDEB-4CE6-BAC7-FF14A24E1080}" type="pres">
      <dgm:prSet presAssocID="{A086C8D6-37B5-4F47-B86C-353C8B6346F8}" presName="dummy" presStyleCnt="0"/>
      <dgm:spPr/>
    </dgm:pt>
    <dgm:pt modelId="{9D55ADBE-7691-4CC9-AA67-D7BA72CB7CEF}" type="pres">
      <dgm:prSet presAssocID="{BEFDB55B-F866-41CC-8186-83D06B3A1B61}" presName="sibTrans" presStyleLbl="sibTrans2D1" presStyleIdx="3" presStyleCnt="4"/>
      <dgm:spPr/>
    </dgm:pt>
  </dgm:ptLst>
  <dgm:cxnLst>
    <dgm:cxn modelId="{379BC408-6BA6-4C2C-8778-D519CE84793F}" type="presOf" srcId="{581811D4-018C-4296-84A1-4BDEB969AA9B}" destId="{4E1728B3-7D8A-40FD-B5B9-71568DFF3D80}" srcOrd="0" destOrd="0" presId="urn:microsoft.com/office/officeart/2005/8/layout/radial6"/>
    <dgm:cxn modelId="{EC60590B-8F74-4233-A81C-7C70FDF007EC}" srcId="{0312FBAA-6A5A-47EE-8004-F1F56F84A234}" destId="{CBE95D4F-74FC-4BFC-8BBC-F8D3B24D6CD8}" srcOrd="2" destOrd="0" parTransId="{95B7A848-3DD7-440F-B243-920CF9833368}" sibTransId="{DD4B944B-AAC1-4DE1-9315-6EF8807E5BF4}"/>
    <dgm:cxn modelId="{9DDEA214-AA7D-434A-B2B9-AE4244B770D6}" srcId="{0312FBAA-6A5A-47EE-8004-F1F56F84A234}" destId="{ADF7F3C2-CD23-4AEB-A272-F2105822735A}" srcOrd="3" destOrd="0" parTransId="{F12564F1-57F0-4E2C-B7F3-07DC79798543}" sibTransId="{04DD604E-1817-4706-B5BE-E6DD97D6E8DD}"/>
    <dgm:cxn modelId="{98A48A26-7946-4421-92FA-DF07F2772F5A}" type="presOf" srcId="{4D1E749E-CB05-468B-B543-AF956767FB6B}" destId="{689ACCB1-27B5-469A-8AF9-3FA3D651524D}" srcOrd="0" destOrd="0" presId="urn:microsoft.com/office/officeart/2005/8/layout/radial6"/>
    <dgm:cxn modelId="{53D4D32E-C09E-4CC6-ABE2-C402F1AB540A}" srcId="{0312FBAA-6A5A-47EE-8004-F1F56F84A234}" destId="{B800AD53-9AC5-467A-AC2D-7D12D7D0D9B5}" srcOrd="1" destOrd="0" parTransId="{F54CDE03-9756-4A89-B766-69E5F0D3D419}" sibTransId="{DEE99B9F-E633-44A2-B67B-4ABD26033404}"/>
    <dgm:cxn modelId="{0253B33A-B32F-4C79-BB7E-03160A6FB050}" type="presOf" srcId="{0312FBAA-6A5A-47EE-8004-F1F56F84A234}" destId="{D00393FE-C6D4-45DA-A1B1-5862F8E41737}" srcOrd="0" destOrd="0" presId="urn:microsoft.com/office/officeart/2005/8/layout/radial6"/>
    <dgm:cxn modelId="{9FB62F60-4CFA-4E90-BE2E-9D7A28A59D7D}" type="presOf" srcId="{A086C8D6-37B5-4F47-B86C-353C8B6346F8}" destId="{89F3850F-15A9-4A70-BD52-A2D82DF82CCE}" srcOrd="0" destOrd="0" presId="urn:microsoft.com/office/officeart/2005/8/layout/radial6"/>
    <dgm:cxn modelId="{E05C1D77-8396-463F-9778-2D9713BCC919}" type="presOf" srcId="{BEFDB55B-F866-41CC-8186-83D06B3A1B61}" destId="{9D55ADBE-7691-4CC9-AA67-D7BA72CB7CEF}" srcOrd="0" destOrd="0" presId="urn:microsoft.com/office/officeart/2005/8/layout/radial6"/>
    <dgm:cxn modelId="{2D472490-B19F-4918-8EB0-EC1D1AB3619A}" type="presOf" srcId="{BA4248D7-B38F-4C28-814B-752905DB622E}" destId="{9FB484D2-4EC2-47A7-8ACA-9FDFF461F76E}" srcOrd="0" destOrd="0" presId="urn:microsoft.com/office/officeart/2005/8/layout/radial6"/>
    <dgm:cxn modelId="{07EA959B-352C-4DEF-B02C-B118AFCEB6EB}" srcId="{0312FBAA-6A5A-47EE-8004-F1F56F84A234}" destId="{9819762B-A2AB-4215-B06A-AF0C96779B1B}" srcOrd="0" destOrd="0" parTransId="{8A8CA477-1210-4696-AD08-EBE3889970FB}" sibTransId="{88E5D899-6A7B-4D9D-8679-DAF3EDC64A63}"/>
    <dgm:cxn modelId="{0051B19F-F7F4-4459-B44C-83761BCA7580}" type="presOf" srcId="{9819762B-A2AB-4215-B06A-AF0C96779B1B}" destId="{892965E0-1834-4413-B5C9-A17730FFCB4C}" srcOrd="0" destOrd="0" presId="urn:microsoft.com/office/officeart/2005/8/layout/radial6"/>
    <dgm:cxn modelId="{4D6139A3-A718-4356-A80C-FEF33A8AADDF}" type="presOf" srcId="{A1D0A9F4-ABEF-4508-94F9-7855B2D13D02}" destId="{6112DF1F-BB42-462E-98CE-7D99CA01F49F}" srcOrd="0" destOrd="0" presId="urn:microsoft.com/office/officeart/2005/8/layout/radial6"/>
    <dgm:cxn modelId="{67A2B4BD-D22C-469A-B6F5-B3B83888DC2F}" type="presOf" srcId="{A5E0CF0C-7B71-4576-B897-54CD9F35F760}" destId="{05690350-08D1-4333-8851-A4C086D96984}" srcOrd="0" destOrd="0" presId="urn:microsoft.com/office/officeart/2005/8/layout/radial6"/>
    <dgm:cxn modelId="{A9D0C7BD-72E9-4FB4-B9A9-132738EA9C2E}" srcId="{9819762B-A2AB-4215-B06A-AF0C96779B1B}" destId="{4D1E749E-CB05-468B-B543-AF956767FB6B}" srcOrd="0" destOrd="0" parTransId="{3E07AD28-1E1D-4C65-B67B-FB8A855D66B6}" sibTransId="{581811D4-018C-4296-84A1-4BDEB969AA9B}"/>
    <dgm:cxn modelId="{510446C9-D975-4B8D-A5B8-F6E4DB4AE1A9}" type="presOf" srcId="{B455F930-42BF-40D6-9372-C90355806D3C}" destId="{91BF6F9D-5F24-49B4-923D-D653D8624CFB}" srcOrd="0" destOrd="0" presId="urn:microsoft.com/office/officeart/2005/8/layout/radial6"/>
    <dgm:cxn modelId="{47F865CD-BDFD-4D57-B081-F527828F2D20}" srcId="{9819762B-A2AB-4215-B06A-AF0C96779B1B}" destId="{A1D0A9F4-ABEF-4508-94F9-7855B2D13D02}" srcOrd="1" destOrd="0" parTransId="{FE3ECA31-1994-45C1-A761-1A26193B721B}" sibTransId="{A5E0CF0C-7B71-4576-B897-54CD9F35F760}"/>
    <dgm:cxn modelId="{548D40D7-4EB1-4043-8D2C-8887D91FCF6D}" srcId="{9819762B-A2AB-4215-B06A-AF0C96779B1B}" destId="{A086C8D6-37B5-4F47-B86C-353C8B6346F8}" srcOrd="3" destOrd="0" parTransId="{5C295C20-B409-4550-A4ED-A8A744223471}" sibTransId="{BEFDB55B-F866-41CC-8186-83D06B3A1B61}"/>
    <dgm:cxn modelId="{50DF36D8-5B06-455E-90DE-16C38199AAD2}" srcId="{9819762B-A2AB-4215-B06A-AF0C96779B1B}" destId="{BA4248D7-B38F-4C28-814B-752905DB622E}" srcOrd="2" destOrd="0" parTransId="{6E8D74EF-A110-40A2-BB50-0A4C6868E966}" sibTransId="{B455F930-42BF-40D6-9372-C90355806D3C}"/>
    <dgm:cxn modelId="{FD98E832-CC41-4BA9-9094-194993DD41DE}" type="presParOf" srcId="{D00393FE-C6D4-45DA-A1B1-5862F8E41737}" destId="{892965E0-1834-4413-B5C9-A17730FFCB4C}" srcOrd="0" destOrd="0" presId="urn:microsoft.com/office/officeart/2005/8/layout/radial6"/>
    <dgm:cxn modelId="{A2CD1677-B413-4B66-BDDD-8EB1FD97E44F}" type="presParOf" srcId="{D00393FE-C6D4-45DA-A1B1-5862F8E41737}" destId="{689ACCB1-27B5-469A-8AF9-3FA3D651524D}" srcOrd="1" destOrd="0" presId="urn:microsoft.com/office/officeart/2005/8/layout/radial6"/>
    <dgm:cxn modelId="{C5A8EFAE-4CCE-45F2-AADE-D4F9741D6545}" type="presParOf" srcId="{D00393FE-C6D4-45DA-A1B1-5862F8E41737}" destId="{4F759013-C42D-4261-A00E-B93A457F825D}" srcOrd="2" destOrd="0" presId="urn:microsoft.com/office/officeart/2005/8/layout/radial6"/>
    <dgm:cxn modelId="{E6318C52-0E79-488E-A3FB-18609017F574}" type="presParOf" srcId="{D00393FE-C6D4-45DA-A1B1-5862F8E41737}" destId="{4E1728B3-7D8A-40FD-B5B9-71568DFF3D80}" srcOrd="3" destOrd="0" presId="urn:microsoft.com/office/officeart/2005/8/layout/radial6"/>
    <dgm:cxn modelId="{C160A05B-EA6C-4A2D-AE07-779575E2DB4D}" type="presParOf" srcId="{D00393FE-C6D4-45DA-A1B1-5862F8E41737}" destId="{6112DF1F-BB42-462E-98CE-7D99CA01F49F}" srcOrd="4" destOrd="0" presId="urn:microsoft.com/office/officeart/2005/8/layout/radial6"/>
    <dgm:cxn modelId="{896BD09D-C8F5-4748-A243-8372B075053C}" type="presParOf" srcId="{D00393FE-C6D4-45DA-A1B1-5862F8E41737}" destId="{3FAF3B76-B2AB-47F5-95E9-854A29276E33}" srcOrd="5" destOrd="0" presId="urn:microsoft.com/office/officeart/2005/8/layout/radial6"/>
    <dgm:cxn modelId="{F3A14753-CFA0-47DE-8EED-D13F3DCF625E}" type="presParOf" srcId="{D00393FE-C6D4-45DA-A1B1-5862F8E41737}" destId="{05690350-08D1-4333-8851-A4C086D96984}" srcOrd="6" destOrd="0" presId="urn:microsoft.com/office/officeart/2005/8/layout/radial6"/>
    <dgm:cxn modelId="{8A09A537-4F15-40C2-9D8E-84130E3D7B99}" type="presParOf" srcId="{D00393FE-C6D4-45DA-A1B1-5862F8E41737}" destId="{9FB484D2-4EC2-47A7-8ACA-9FDFF461F76E}" srcOrd="7" destOrd="0" presId="urn:microsoft.com/office/officeart/2005/8/layout/radial6"/>
    <dgm:cxn modelId="{AB314A8C-F334-4A9D-93F3-DFD426428B8D}" type="presParOf" srcId="{D00393FE-C6D4-45DA-A1B1-5862F8E41737}" destId="{0180CB3F-7AB6-4A71-BC23-7B2ED5E72088}" srcOrd="8" destOrd="0" presId="urn:microsoft.com/office/officeart/2005/8/layout/radial6"/>
    <dgm:cxn modelId="{380F0694-976C-434B-BA53-30D42557A593}" type="presParOf" srcId="{D00393FE-C6D4-45DA-A1B1-5862F8E41737}" destId="{91BF6F9D-5F24-49B4-923D-D653D8624CFB}" srcOrd="9" destOrd="0" presId="urn:microsoft.com/office/officeart/2005/8/layout/radial6"/>
    <dgm:cxn modelId="{28B06719-A4F0-4FC7-8D39-50A126DA4B12}" type="presParOf" srcId="{D00393FE-C6D4-45DA-A1B1-5862F8E41737}" destId="{89F3850F-15A9-4A70-BD52-A2D82DF82CCE}" srcOrd="10" destOrd="0" presId="urn:microsoft.com/office/officeart/2005/8/layout/radial6"/>
    <dgm:cxn modelId="{68B0CE59-07D4-4972-8570-DE2204D4B2C5}" type="presParOf" srcId="{D00393FE-C6D4-45DA-A1B1-5862F8E41737}" destId="{91D3089D-FDEB-4CE6-BAC7-FF14A24E1080}" srcOrd="11" destOrd="0" presId="urn:microsoft.com/office/officeart/2005/8/layout/radial6"/>
    <dgm:cxn modelId="{2362BD73-FDE9-443F-B241-31A6E4D304E3}" type="presParOf" srcId="{D00393FE-C6D4-45DA-A1B1-5862F8E41737}" destId="{9D55ADBE-7691-4CC9-AA67-D7BA72CB7CEF}"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ACFC3A-0B9F-4928-9113-6994C44A6ECB}" type="doc">
      <dgm:prSet loTypeId="urn:microsoft.com/office/officeart/2005/8/layout/venn1" loCatId="relationship" qsTypeId="urn:microsoft.com/office/officeart/2005/8/quickstyle/simple2" qsCatId="simple" csTypeId="urn:microsoft.com/office/officeart/2005/8/colors/accent1_2" csCatId="accent1" phldr="1"/>
      <dgm:spPr/>
      <dgm:t>
        <a:bodyPr/>
        <a:lstStyle/>
        <a:p>
          <a:endParaRPr lang="en-AU"/>
        </a:p>
      </dgm:t>
    </dgm:pt>
    <dgm:pt modelId="{FCACB8AA-A10C-4B79-BB1C-CBB6BB17C169}">
      <dgm:prSet phldrT="[Text]" custT="1"/>
      <dgm:spPr/>
      <dgm:t>
        <a:bodyPr/>
        <a:lstStyle/>
        <a:p>
          <a:r>
            <a:rPr lang="en-AU" sz="1600" dirty="0">
              <a:solidFill>
                <a:schemeClr val="tx1"/>
              </a:solidFill>
            </a:rPr>
            <a:t>Psychometrics</a:t>
          </a:r>
        </a:p>
      </dgm:t>
    </dgm:pt>
    <dgm:pt modelId="{CC5F77BD-AB15-4983-BDAF-C71BF1CA9E1C}" type="parTrans" cxnId="{F81B5BD9-2F53-4333-8ADA-1C892F63DDC9}">
      <dgm:prSet/>
      <dgm:spPr/>
      <dgm:t>
        <a:bodyPr/>
        <a:lstStyle/>
        <a:p>
          <a:endParaRPr lang="en-AU" sz="2400">
            <a:solidFill>
              <a:schemeClr val="tx1"/>
            </a:solidFill>
          </a:endParaRPr>
        </a:p>
      </dgm:t>
    </dgm:pt>
    <dgm:pt modelId="{2C28035E-5E2B-4912-B101-854AA24CEB52}" type="sibTrans" cxnId="{F81B5BD9-2F53-4333-8ADA-1C892F63DDC9}">
      <dgm:prSet/>
      <dgm:spPr/>
      <dgm:t>
        <a:bodyPr/>
        <a:lstStyle/>
        <a:p>
          <a:endParaRPr lang="en-AU" sz="2400">
            <a:solidFill>
              <a:schemeClr val="tx1"/>
            </a:solidFill>
          </a:endParaRPr>
        </a:p>
      </dgm:t>
    </dgm:pt>
    <dgm:pt modelId="{9A53BACC-6739-499A-AE1A-51F1D55A2305}">
      <dgm:prSet phldrT="[Text]" custT="1"/>
      <dgm:spPr/>
      <dgm:t>
        <a:bodyPr/>
        <a:lstStyle/>
        <a:p>
          <a:r>
            <a:rPr lang="en-AU" sz="1600" dirty="0">
              <a:solidFill>
                <a:schemeClr val="tx1"/>
              </a:solidFill>
            </a:rPr>
            <a:t>VR, AR &amp;</a:t>
          </a:r>
          <a:br>
            <a:rPr lang="en-AU" sz="1600" dirty="0">
              <a:solidFill>
                <a:schemeClr val="tx1"/>
              </a:solidFill>
            </a:rPr>
          </a:br>
          <a:r>
            <a:rPr lang="en-AU" sz="1600" dirty="0">
              <a:solidFill>
                <a:schemeClr val="tx1"/>
              </a:solidFill>
            </a:rPr>
            <a:t>Mixed Reality</a:t>
          </a:r>
        </a:p>
      </dgm:t>
    </dgm:pt>
    <dgm:pt modelId="{80BA2D24-FDC7-4B3B-8E33-36AE04A9318D}" type="parTrans" cxnId="{C870FE3E-F55B-403B-B084-9A3794A7B15E}">
      <dgm:prSet/>
      <dgm:spPr/>
      <dgm:t>
        <a:bodyPr/>
        <a:lstStyle/>
        <a:p>
          <a:endParaRPr lang="en-AU" sz="2400">
            <a:solidFill>
              <a:schemeClr val="tx1"/>
            </a:solidFill>
          </a:endParaRPr>
        </a:p>
      </dgm:t>
    </dgm:pt>
    <dgm:pt modelId="{35566306-9939-4C28-8DD0-A38A7241F612}" type="sibTrans" cxnId="{C870FE3E-F55B-403B-B084-9A3794A7B15E}">
      <dgm:prSet/>
      <dgm:spPr/>
      <dgm:t>
        <a:bodyPr/>
        <a:lstStyle/>
        <a:p>
          <a:endParaRPr lang="en-AU" sz="2400">
            <a:solidFill>
              <a:schemeClr val="tx1"/>
            </a:solidFill>
          </a:endParaRPr>
        </a:p>
      </dgm:t>
    </dgm:pt>
    <dgm:pt modelId="{29135597-5BB8-4CA5-8830-1DFCBDF93926}">
      <dgm:prSet phldrT="[Text]" custT="1"/>
      <dgm:spPr/>
      <dgm:t>
        <a:bodyPr/>
        <a:lstStyle/>
        <a:p>
          <a:r>
            <a:rPr lang="en-AU" sz="1600" dirty="0">
              <a:solidFill>
                <a:schemeClr val="tx1"/>
              </a:solidFill>
            </a:rPr>
            <a:t>Data fusion</a:t>
          </a:r>
          <a:br>
            <a:rPr lang="en-AU" sz="1600" dirty="0">
              <a:solidFill>
                <a:schemeClr val="tx1"/>
              </a:solidFill>
            </a:rPr>
          </a:br>
          <a:r>
            <a:rPr lang="en-AU" sz="1600" dirty="0">
              <a:solidFill>
                <a:schemeClr val="tx1"/>
              </a:solidFill>
            </a:rPr>
            <a:t>&amp; mining</a:t>
          </a:r>
        </a:p>
      </dgm:t>
    </dgm:pt>
    <dgm:pt modelId="{57ECC38C-E2DE-4F87-B840-CE0E485C3B63}" type="parTrans" cxnId="{81D67DAD-87F5-444B-A1F3-D65D1E27C5B3}">
      <dgm:prSet/>
      <dgm:spPr/>
      <dgm:t>
        <a:bodyPr/>
        <a:lstStyle/>
        <a:p>
          <a:endParaRPr lang="en-AU" sz="2400">
            <a:solidFill>
              <a:schemeClr val="tx1"/>
            </a:solidFill>
          </a:endParaRPr>
        </a:p>
      </dgm:t>
    </dgm:pt>
    <dgm:pt modelId="{846A3F0D-85DD-4422-8FDE-FF258080330F}" type="sibTrans" cxnId="{81D67DAD-87F5-444B-A1F3-D65D1E27C5B3}">
      <dgm:prSet/>
      <dgm:spPr/>
      <dgm:t>
        <a:bodyPr/>
        <a:lstStyle/>
        <a:p>
          <a:endParaRPr lang="en-AU" sz="2400">
            <a:solidFill>
              <a:schemeClr val="tx1"/>
            </a:solidFill>
          </a:endParaRPr>
        </a:p>
      </dgm:t>
    </dgm:pt>
    <dgm:pt modelId="{3A40E991-6DD5-4C14-99B1-C61A202373D4}">
      <dgm:prSet phldrT="[Text]" custT="1"/>
      <dgm:spPr/>
      <dgm:t>
        <a:bodyPr/>
        <a:lstStyle/>
        <a:p>
          <a:r>
            <a:rPr lang="en-AU" sz="1600" dirty="0">
              <a:solidFill>
                <a:schemeClr val="tx1"/>
              </a:solidFill>
            </a:rPr>
            <a:t>Body &amp; Brain Sensors</a:t>
          </a:r>
        </a:p>
      </dgm:t>
    </dgm:pt>
    <dgm:pt modelId="{E341CED3-8A2B-459D-B36F-62BAC7499A2E}" type="parTrans" cxnId="{4F00D607-66C5-4E75-AB40-257C981E72D2}">
      <dgm:prSet/>
      <dgm:spPr/>
      <dgm:t>
        <a:bodyPr/>
        <a:lstStyle/>
        <a:p>
          <a:endParaRPr lang="en-AU" sz="2400">
            <a:solidFill>
              <a:schemeClr val="tx1"/>
            </a:solidFill>
          </a:endParaRPr>
        </a:p>
      </dgm:t>
    </dgm:pt>
    <dgm:pt modelId="{06EB5CF9-14BC-4B5B-8298-25A104907999}" type="sibTrans" cxnId="{4F00D607-66C5-4E75-AB40-257C981E72D2}">
      <dgm:prSet/>
      <dgm:spPr/>
      <dgm:t>
        <a:bodyPr/>
        <a:lstStyle/>
        <a:p>
          <a:endParaRPr lang="en-AU" sz="2400">
            <a:solidFill>
              <a:schemeClr val="tx1"/>
            </a:solidFill>
          </a:endParaRPr>
        </a:p>
      </dgm:t>
    </dgm:pt>
    <dgm:pt modelId="{6757DA8F-7B2D-4905-8EDD-CB0731996481}">
      <dgm:prSet phldrT="[Text]" custT="1"/>
      <dgm:spPr/>
      <dgm:t>
        <a:bodyPr/>
        <a:lstStyle/>
        <a:p>
          <a:r>
            <a:rPr lang="en-AU" sz="1600" dirty="0">
              <a:solidFill>
                <a:schemeClr val="tx1"/>
              </a:solidFill>
            </a:rPr>
            <a:t>Game Design</a:t>
          </a:r>
        </a:p>
      </dgm:t>
    </dgm:pt>
    <dgm:pt modelId="{F9C6FCFC-4B2B-4A6E-81B4-9892EF4875AB}" type="parTrans" cxnId="{FB2DA9AD-230A-4290-81F6-4EDC703D439D}">
      <dgm:prSet/>
      <dgm:spPr/>
      <dgm:t>
        <a:bodyPr/>
        <a:lstStyle/>
        <a:p>
          <a:endParaRPr lang="en-AU" sz="2400">
            <a:solidFill>
              <a:schemeClr val="tx1"/>
            </a:solidFill>
          </a:endParaRPr>
        </a:p>
      </dgm:t>
    </dgm:pt>
    <dgm:pt modelId="{DCD3B5BE-0C98-4337-B939-0E18E6C898C0}" type="sibTrans" cxnId="{FB2DA9AD-230A-4290-81F6-4EDC703D439D}">
      <dgm:prSet/>
      <dgm:spPr/>
      <dgm:t>
        <a:bodyPr/>
        <a:lstStyle/>
        <a:p>
          <a:endParaRPr lang="en-AU" sz="2400">
            <a:solidFill>
              <a:schemeClr val="tx1"/>
            </a:solidFill>
          </a:endParaRPr>
        </a:p>
      </dgm:t>
    </dgm:pt>
    <dgm:pt modelId="{1FC1C850-6A35-4D8B-9B9F-FED4402DA1E1}" type="pres">
      <dgm:prSet presAssocID="{56ACFC3A-0B9F-4928-9113-6994C44A6ECB}" presName="compositeShape" presStyleCnt="0">
        <dgm:presLayoutVars>
          <dgm:chMax val="7"/>
          <dgm:dir/>
          <dgm:resizeHandles val="exact"/>
        </dgm:presLayoutVars>
      </dgm:prSet>
      <dgm:spPr/>
    </dgm:pt>
    <dgm:pt modelId="{9BEDC7C9-548C-4182-A0D3-5EE6DB5FF281}" type="pres">
      <dgm:prSet presAssocID="{FCACB8AA-A10C-4B79-BB1C-CBB6BB17C169}" presName="circ1" presStyleLbl="vennNode1" presStyleIdx="0" presStyleCnt="5"/>
      <dgm:spPr/>
    </dgm:pt>
    <dgm:pt modelId="{09F3D569-9915-429C-9F0D-55D240E50DD2}" type="pres">
      <dgm:prSet presAssocID="{FCACB8AA-A10C-4B79-BB1C-CBB6BB17C169}" presName="circ1Tx" presStyleLbl="revTx" presStyleIdx="0" presStyleCnt="0" custScaleX="140720" custLinFactNeighborX="6175" custLinFactNeighborY="81822">
        <dgm:presLayoutVars>
          <dgm:chMax val="0"/>
          <dgm:chPref val="0"/>
          <dgm:bulletEnabled val="1"/>
        </dgm:presLayoutVars>
      </dgm:prSet>
      <dgm:spPr/>
    </dgm:pt>
    <dgm:pt modelId="{1A685AF8-0744-4C34-B5E3-1CF42652DE35}" type="pres">
      <dgm:prSet presAssocID="{6757DA8F-7B2D-4905-8EDD-CB0731996481}" presName="circ2" presStyleLbl="vennNode1" presStyleIdx="1" presStyleCnt="5"/>
      <dgm:spPr/>
    </dgm:pt>
    <dgm:pt modelId="{31FFCDC8-8C15-4ECA-B5CC-3540CA61B5FE}" type="pres">
      <dgm:prSet presAssocID="{6757DA8F-7B2D-4905-8EDD-CB0731996481}" presName="circ2Tx" presStyleLbl="revTx" presStyleIdx="0" presStyleCnt="0" custLinFactNeighborX="-51599" custLinFactNeighborY="25593">
        <dgm:presLayoutVars>
          <dgm:chMax val="0"/>
          <dgm:chPref val="0"/>
          <dgm:bulletEnabled val="1"/>
        </dgm:presLayoutVars>
      </dgm:prSet>
      <dgm:spPr/>
    </dgm:pt>
    <dgm:pt modelId="{609BE974-F9E7-4EEE-8A8D-EA2824CAA64B}" type="pres">
      <dgm:prSet presAssocID="{9A53BACC-6739-499A-AE1A-51F1D55A2305}" presName="circ3" presStyleLbl="vennNode1" presStyleIdx="2" presStyleCnt="5"/>
      <dgm:spPr/>
    </dgm:pt>
    <dgm:pt modelId="{0102C42A-26D2-4E4F-BEA0-F8EF9A2C19B4}" type="pres">
      <dgm:prSet presAssocID="{9A53BACC-6739-499A-AE1A-51F1D55A2305}" presName="circ3Tx" presStyleLbl="revTx" presStyleIdx="0" presStyleCnt="0" custScaleX="242658" custScaleY="95471" custLinFactX="-92872" custLinFactNeighborX="-100000" custLinFactNeighborY="-113">
        <dgm:presLayoutVars>
          <dgm:chMax val="0"/>
          <dgm:chPref val="0"/>
          <dgm:bulletEnabled val="1"/>
        </dgm:presLayoutVars>
      </dgm:prSet>
      <dgm:spPr/>
    </dgm:pt>
    <dgm:pt modelId="{20945D0B-F19B-498C-9967-3C27EF7A2267}" type="pres">
      <dgm:prSet presAssocID="{29135597-5BB8-4CA5-8830-1DFCBDF93926}" presName="circ4" presStyleLbl="vennNode1" presStyleIdx="3" presStyleCnt="5"/>
      <dgm:spPr/>
    </dgm:pt>
    <dgm:pt modelId="{06B9EFDB-CA03-4B96-A2A8-159ACD18B720}" type="pres">
      <dgm:prSet presAssocID="{29135597-5BB8-4CA5-8830-1DFCBDF93926}" presName="circ4Tx" presStyleLbl="revTx" presStyleIdx="0" presStyleCnt="0" custScaleX="177470" custLinFactX="100000" custLinFactNeighborX="112266" custLinFactNeighborY="-4547">
        <dgm:presLayoutVars>
          <dgm:chMax val="0"/>
          <dgm:chPref val="0"/>
          <dgm:bulletEnabled val="1"/>
        </dgm:presLayoutVars>
      </dgm:prSet>
      <dgm:spPr/>
    </dgm:pt>
    <dgm:pt modelId="{174B3211-08AC-4A6C-A5BB-0B1953393580}" type="pres">
      <dgm:prSet presAssocID="{3A40E991-6DD5-4C14-99B1-C61A202373D4}" presName="circ5" presStyleLbl="vennNode1" presStyleIdx="4" presStyleCnt="5"/>
      <dgm:spPr/>
    </dgm:pt>
    <dgm:pt modelId="{B8C3ED97-BBEF-48D2-991D-D4268017F02E}" type="pres">
      <dgm:prSet presAssocID="{3A40E991-6DD5-4C14-99B1-C61A202373D4}" presName="circ5Tx" presStyleLbl="revTx" presStyleIdx="0" presStyleCnt="0" custScaleX="194775" custLinFactNeighborX="62632" custLinFactNeighborY="30938">
        <dgm:presLayoutVars>
          <dgm:chMax val="0"/>
          <dgm:chPref val="0"/>
          <dgm:bulletEnabled val="1"/>
        </dgm:presLayoutVars>
      </dgm:prSet>
      <dgm:spPr/>
    </dgm:pt>
  </dgm:ptLst>
  <dgm:cxnLst>
    <dgm:cxn modelId="{D3B94900-F38D-4092-ABF9-59599D00A125}" type="presOf" srcId="{6757DA8F-7B2D-4905-8EDD-CB0731996481}" destId="{31FFCDC8-8C15-4ECA-B5CC-3540CA61B5FE}" srcOrd="0" destOrd="0" presId="urn:microsoft.com/office/officeart/2005/8/layout/venn1"/>
    <dgm:cxn modelId="{4F00D607-66C5-4E75-AB40-257C981E72D2}" srcId="{56ACFC3A-0B9F-4928-9113-6994C44A6ECB}" destId="{3A40E991-6DD5-4C14-99B1-C61A202373D4}" srcOrd="4" destOrd="0" parTransId="{E341CED3-8A2B-459D-B36F-62BAC7499A2E}" sibTransId="{06EB5CF9-14BC-4B5B-8298-25A104907999}"/>
    <dgm:cxn modelId="{C97BEE28-5666-46AC-930A-1BE2DE1CC4EA}" type="presOf" srcId="{56ACFC3A-0B9F-4928-9113-6994C44A6ECB}" destId="{1FC1C850-6A35-4D8B-9B9F-FED4402DA1E1}" srcOrd="0" destOrd="0" presId="urn:microsoft.com/office/officeart/2005/8/layout/venn1"/>
    <dgm:cxn modelId="{8C4B3237-AC47-429D-B9AA-01ADFCBD0104}" type="presOf" srcId="{3A40E991-6DD5-4C14-99B1-C61A202373D4}" destId="{B8C3ED97-BBEF-48D2-991D-D4268017F02E}" srcOrd="0" destOrd="0" presId="urn:microsoft.com/office/officeart/2005/8/layout/venn1"/>
    <dgm:cxn modelId="{C870FE3E-F55B-403B-B084-9A3794A7B15E}" srcId="{56ACFC3A-0B9F-4928-9113-6994C44A6ECB}" destId="{9A53BACC-6739-499A-AE1A-51F1D55A2305}" srcOrd="2" destOrd="0" parTransId="{80BA2D24-FDC7-4B3B-8E33-36AE04A9318D}" sibTransId="{35566306-9939-4C28-8DD0-A38A7241F612}"/>
    <dgm:cxn modelId="{81D67DAD-87F5-444B-A1F3-D65D1E27C5B3}" srcId="{56ACFC3A-0B9F-4928-9113-6994C44A6ECB}" destId="{29135597-5BB8-4CA5-8830-1DFCBDF93926}" srcOrd="3" destOrd="0" parTransId="{57ECC38C-E2DE-4F87-B840-CE0E485C3B63}" sibTransId="{846A3F0D-85DD-4422-8FDE-FF258080330F}"/>
    <dgm:cxn modelId="{FB2DA9AD-230A-4290-81F6-4EDC703D439D}" srcId="{56ACFC3A-0B9F-4928-9113-6994C44A6ECB}" destId="{6757DA8F-7B2D-4905-8EDD-CB0731996481}" srcOrd="1" destOrd="0" parTransId="{F9C6FCFC-4B2B-4A6E-81B4-9892EF4875AB}" sibTransId="{DCD3B5BE-0C98-4337-B939-0E18E6C898C0}"/>
    <dgm:cxn modelId="{941BA4B5-425F-4AD7-933E-00A3E378F4F6}" type="presOf" srcId="{FCACB8AA-A10C-4B79-BB1C-CBB6BB17C169}" destId="{09F3D569-9915-429C-9F0D-55D240E50DD2}" srcOrd="0" destOrd="0" presId="urn:microsoft.com/office/officeart/2005/8/layout/venn1"/>
    <dgm:cxn modelId="{01A8B8CD-7068-4D9A-BBD3-42C44E14A9B2}" type="presOf" srcId="{9A53BACC-6739-499A-AE1A-51F1D55A2305}" destId="{0102C42A-26D2-4E4F-BEA0-F8EF9A2C19B4}" srcOrd="0" destOrd="0" presId="urn:microsoft.com/office/officeart/2005/8/layout/venn1"/>
    <dgm:cxn modelId="{F81B5BD9-2F53-4333-8ADA-1C892F63DDC9}" srcId="{56ACFC3A-0B9F-4928-9113-6994C44A6ECB}" destId="{FCACB8AA-A10C-4B79-BB1C-CBB6BB17C169}" srcOrd="0" destOrd="0" parTransId="{CC5F77BD-AB15-4983-BDAF-C71BF1CA9E1C}" sibTransId="{2C28035E-5E2B-4912-B101-854AA24CEB52}"/>
    <dgm:cxn modelId="{60536EF7-5C25-41CC-B4B8-D8E650121372}" type="presOf" srcId="{29135597-5BB8-4CA5-8830-1DFCBDF93926}" destId="{06B9EFDB-CA03-4B96-A2A8-159ACD18B720}" srcOrd="0" destOrd="0" presId="urn:microsoft.com/office/officeart/2005/8/layout/venn1"/>
    <dgm:cxn modelId="{9AF3C08C-4E73-433F-B421-BA7E5746EF92}" type="presParOf" srcId="{1FC1C850-6A35-4D8B-9B9F-FED4402DA1E1}" destId="{9BEDC7C9-548C-4182-A0D3-5EE6DB5FF281}" srcOrd="0" destOrd="0" presId="urn:microsoft.com/office/officeart/2005/8/layout/venn1"/>
    <dgm:cxn modelId="{87AE21C7-22B5-4DC1-A490-EC8DFCB4D2DF}" type="presParOf" srcId="{1FC1C850-6A35-4D8B-9B9F-FED4402DA1E1}" destId="{09F3D569-9915-429C-9F0D-55D240E50DD2}" srcOrd="1" destOrd="0" presId="urn:microsoft.com/office/officeart/2005/8/layout/venn1"/>
    <dgm:cxn modelId="{56241977-5F54-40F5-8150-8525E92587EF}" type="presParOf" srcId="{1FC1C850-6A35-4D8B-9B9F-FED4402DA1E1}" destId="{1A685AF8-0744-4C34-B5E3-1CF42652DE35}" srcOrd="2" destOrd="0" presId="urn:microsoft.com/office/officeart/2005/8/layout/venn1"/>
    <dgm:cxn modelId="{47C8FF06-D3B5-47F7-8C64-CA6B8BF66E32}" type="presParOf" srcId="{1FC1C850-6A35-4D8B-9B9F-FED4402DA1E1}" destId="{31FFCDC8-8C15-4ECA-B5CC-3540CA61B5FE}" srcOrd="3" destOrd="0" presId="urn:microsoft.com/office/officeart/2005/8/layout/venn1"/>
    <dgm:cxn modelId="{6C6B833A-BCA4-4A66-B835-561D02648DED}" type="presParOf" srcId="{1FC1C850-6A35-4D8B-9B9F-FED4402DA1E1}" destId="{609BE974-F9E7-4EEE-8A8D-EA2824CAA64B}" srcOrd="4" destOrd="0" presId="urn:microsoft.com/office/officeart/2005/8/layout/venn1"/>
    <dgm:cxn modelId="{7E4220F7-8CE8-41A4-9061-413E487D2A77}" type="presParOf" srcId="{1FC1C850-6A35-4D8B-9B9F-FED4402DA1E1}" destId="{0102C42A-26D2-4E4F-BEA0-F8EF9A2C19B4}" srcOrd="5" destOrd="0" presId="urn:microsoft.com/office/officeart/2005/8/layout/venn1"/>
    <dgm:cxn modelId="{BFA93209-0299-4591-A65C-CF952C3C5D79}" type="presParOf" srcId="{1FC1C850-6A35-4D8B-9B9F-FED4402DA1E1}" destId="{20945D0B-F19B-498C-9967-3C27EF7A2267}" srcOrd="6" destOrd="0" presId="urn:microsoft.com/office/officeart/2005/8/layout/venn1"/>
    <dgm:cxn modelId="{5BEB5F4C-4277-4C42-94E5-8B4CBCF006E4}" type="presParOf" srcId="{1FC1C850-6A35-4D8B-9B9F-FED4402DA1E1}" destId="{06B9EFDB-CA03-4B96-A2A8-159ACD18B720}" srcOrd="7" destOrd="0" presId="urn:microsoft.com/office/officeart/2005/8/layout/venn1"/>
    <dgm:cxn modelId="{6B3398F6-088F-4003-8FE1-72C663202122}" type="presParOf" srcId="{1FC1C850-6A35-4D8B-9B9F-FED4402DA1E1}" destId="{174B3211-08AC-4A6C-A5BB-0B1953393580}" srcOrd="8" destOrd="0" presId="urn:microsoft.com/office/officeart/2005/8/layout/venn1"/>
    <dgm:cxn modelId="{34625064-BA5B-458D-891A-ED8B08E25E56}" type="presParOf" srcId="{1FC1C850-6A35-4D8B-9B9F-FED4402DA1E1}" destId="{B8C3ED97-BBEF-48D2-991D-D4268017F02E}" srcOrd="9"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5ADBE-7691-4CC9-AA67-D7BA72CB7CEF}">
      <dsp:nvSpPr>
        <dsp:cNvPr id="0" name=""/>
        <dsp:cNvSpPr/>
      </dsp:nvSpPr>
      <dsp:spPr>
        <a:xfrm>
          <a:off x="2836722" y="417608"/>
          <a:ext cx="2613463" cy="2613463"/>
        </a:xfrm>
        <a:prstGeom prst="blockArc">
          <a:avLst>
            <a:gd name="adj1" fmla="val 10882157"/>
            <a:gd name="adj2" fmla="val 16200963"/>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1BF6F9D-5F24-49B4-923D-D653D8624CFB}">
      <dsp:nvSpPr>
        <dsp:cNvPr id="0" name=""/>
        <dsp:cNvSpPr/>
      </dsp:nvSpPr>
      <dsp:spPr>
        <a:xfrm>
          <a:off x="2836722" y="417608"/>
          <a:ext cx="2613463" cy="2613463"/>
        </a:xfrm>
        <a:prstGeom prst="blockArc">
          <a:avLst>
            <a:gd name="adj1" fmla="val 5399037"/>
            <a:gd name="adj2" fmla="val 10882157"/>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5690350-08D1-4333-8851-A4C086D96984}">
      <dsp:nvSpPr>
        <dsp:cNvPr id="0" name=""/>
        <dsp:cNvSpPr/>
      </dsp:nvSpPr>
      <dsp:spPr>
        <a:xfrm>
          <a:off x="2837079" y="417608"/>
          <a:ext cx="2613463" cy="2613463"/>
        </a:xfrm>
        <a:prstGeom prst="blockArc">
          <a:avLst>
            <a:gd name="adj1" fmla="val 0"/>
            <a:gd name="adj2" fmla="val 5400000"/>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E1728B3-7D8A-40FD-B5B9-71568DFF3D80}">
      <dsp:nvSpPr>
        <dsp:cNvPr id="0" name=""/>
        <dsp:cNvSpPr/>
      </dsp:nvSpPr>
      <dsp:spPr>
        <a:xfrm>
          <a:off x="2837079" y="417608"/>
          <a:ext cx="2613463" cy="2613463"/>
        </a:xfrm>
        <a:prstGeom prst="blockArc">
          <a:avLst>
            <a:gd name="adj1" fmla="val 16200000"/>
            <a:gd name="adj2" fmla="val 0"/>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92965E0-1834-4413-B5C9-A17730FFCB4C}">
      <dsp:nvSpPr>
        <dsp:cNvPr id="0" name=""/>
        <dsp:cNvSpPr/>
      </dsp:nvSpPr>
      <dsp:spPr>
        <a:xfrm>
          <a:off x="3468213" y="1081298"/>
          <a:ext cx="1391480" cy="1353225"/>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AU" sz="4500" b="1" kern="1200" dirty="0"/>
            <a:t>CF2</a:t>
          </a:r>
        </a:p>
      </dsp:txBody>
      <dsp:txXfrm>
        <a:off x="3671991" y="1279473"/>
        <a:ext cx="983924" cy="956875"/>
      </dsp:txXfrm>
    </dsp:sp>
    <dsp:sp modelId="{689ACCB1-27B5-469A-8AF9-3FA3D651524D}">
      <dsp:nvSpPr>
        <dsp:cNvPr id="0" name=""/>
        <dsp:cNvSpPr/>
      </dsp:nvSpPr>
      <dsp:spPr>
        <a:xfrm>
          <a:off x="3608122" y="-25221"/>
          <a:ext cx="1071378" cy="94621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b="0" kern="1200" dirty="0"/>
            <a:t>Cognitive </a:t>
          </a:r>
          <a:r>
            <a:rPr lang="en-AU" sz="1000" b="1" kern="1200" dirty="0"/>
            <a:t>Readiness:</a:t>
          </a:r>
        </a:p>
        <a:p>
          <a:pPr marL="0" lvl="0" indent="0" algn="ctr" defTabSz="444500">
            <a:lnSpc>
              <a:spcPct val="90000"/>
            </a:lnSpc>
            <a:spcBef>
              <a:spcPct val="0"/>
            </a:spcBef>
            <a:spcAft>
              <a:spcPct val="35000"/>
            </a:spcAft>
            <a:buNone/>
          </a:pPr>
          <a:r>
            <a:rPr lang="en-AU" sz="1000" kern="1200" dirty="0"/>
            <a:t>Tolerance &amp; </a:t>
          </a:r>
          <a:r>
            <a:rPr lang="en-AU" sz="1050" kern="1200" dirty="0"/>
            <a:t>Resistance</a:t>
          </a:r>
          <a:endParaRPr lang="en-AU" sz="1000" kern="1200" dirty="0"/>
        </a:p>
      </dsp:txBody>
      <dsp:txXfrm>
        <a:off x="3765022" y="113349"/>
        <a:ext cx="757578" cy="669074"/>
      </dsp:txXfrm>
    </dsp:sp>
    <dsp:sp modelId="{6112DF1F-BB42-462E-98CE-7D99CA01F49F}">
      <dsp:nvSpPr>
        <dsp:cNvPr id="0" name=""/>
        <dsp:cNvSpPr/>
      </dsp:nvSpPr>
      <dsp:spPr>
        <a:xfrm>
          <a:off x="4915316" y="1300429"/>
          <a:ext cx="1009898" cy="84782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b="1" kern="1200" dirty="0"/>
            <a:t>Operational </a:t>
          </a:r>
          <a:r>
            <a:rPr lang="en-AU" sz="1000" kern="1200" dirty="0"/>
            <a:t>cognitive performance</a:t>
          </a:r>
        </a:p>
      </dsp:txBody>
      <dsp:txXfrm>
        <a:off x="5063212" y="1424590"/>
        <a:ext cx="714106" cy="599499"/>
      </dsp:txXfrm>
    </dsp:sp>
    <dsp:sp modelId="{9FB484D2-4EC2-47A7-8ACA-9FDFF461F76E}">
      <dsp:nvSpPr>
        <dsp:cNvPr id="0" name=""/>
        <dsp:cNvSpPr/>
      </dsp:nvSpPr>
      <dsp:spPr>
        <a:xfrm>
          <a:off x="3586150" y="2581896"/>
          <a:ext cx="1115323" cy="83779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Cognitive </a:t>
          </a:r>
          <a:r>
            <a:rPr lang="en-AU" sz="1400" b="1" kern="1200" dirty="0"/>
            <a:t>Recovery</a:t>
          </a:r>
        </a:p>
      </dsp:txBody>
      <dsp:txXfrm>
        <a:off x="3749485" y="2704588"/>
        <a:ext cx="788653" cy="592412"/>
      </dsp:txXfrm>
    </dsp:sp>
    <dsp:sp modelId="{89F3850F-15A9-4A70-BD52-A2D82DF82CCE}">
      <dsp:nvSpPr>
        <dsp:cNvPr id="0" name=""/>
        <dsp:cNvSpPr/>
      </dsp:nvSpPr>
      <dsp:spPr>
        <a:xfrm>
          <a:off x="2304391" y="1239427"/>
          <a:ext cx="1125945" cy="90882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b="0" kern="1200" dirty="0"/>
            <a:t>Cognitive</a:t>
          </a:r>
          <a:r>
            <a:rPr lang="en-AU" sz="1100" b="1" kern="1200" dirty="0"/>
            <a:t> Fitness: </a:t>
          </a:r>
          <a:r>
            <a:rPr lang="en-AU" sz="1100" kern="1200" dirty="0"/>
            <a:t>Trainable cognitive primaries</a:t>
          </a:r>
        </a:p>
      </dsp:txBody>
      <dsp:txXfrm>
        <a:off x="2469282" y="1372521"/>
        <a:ext cx="796163" cy="642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5ADBE-7691-4CC9-AA67-D7BA72CB7CEF}">
      <dsp:nvSpPr>
        <dsp:cNvPr id="0" name=""/>
        <dsp:cNvSpPr/>
      </dsp:nvSpPr>
      <dsp:spPr>
        <a:xfrm>
          <a:off x="2836722" y="417608"/>
          <a:ext cx="2613463" cy="2613463"/>
        </a:xfrm>
        <a:prstGeom prst="blockArc">
          <a:avLst>
            <a:gd name="adj1" fmla="val 10882157"/>
            <a:gd name="adj2" fmla="val 16200963"/>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1BF6F9D-5F24-49B4-923D-D653D8624CFB}">
      <dsp:nvSpPr>
        <dsp:cNvPr id="0" name=""/>
        <dsp:cNvSpPr/>
      </dsp:nvSpPr>
      <dsp:spPr>
        <a:xfrm>
          <a:off x="2836722" y="417608"/>
          <a:ext cx="2613463" cy="2613463"/>
        </a:xfrm>
        <a:prstGeom prst="blockArc">
          <a:avLst>
            <a:gd name="adj1" fmla="val 5399037"/>
            <a:gd name="adj2" fmla="val 10882157"/>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5690350-08D1-4333-8851-A4C086D96984}">
      <dsp:nvSpPr>
        <dsp:cNvPr id="0" name=""/>
        <dsp:cNvSpPr/>
      </dsp:nvSpPr>
      <dsp:spPr>
        <a:xfrm>
          <a:off x="2837079" y="417608"/>
          <a:ext cx="2613463" cy="2613463"/>
        </a:xfrm>
        <a:prstGeom prst="blockArc">
          <a:avLst>
            <a:gd name="adj1" fmla="val 0"/>
            <a:gd name="adj2" fmla="val 5400000"/>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E1728B3-7D8A-40FD-B5B9-71568DFF3D80}">
      <dsp:nvSpPr>
        <dsp:cNvPr id="0" name=""/>
        <dsp:cNvSpPr/>
      </dsp:nvSpPr>
      <dsp:spPr>
        <a:xfrm>
          <a:off x="2837079" y="417608"/>
          <a:ext cx="2613463" cy="2613463"/>
        </a:xfrm>
        <a:prstGeom prst="blockArc">
          <a:avLst>
            <a:gd name="adj1" fmla="val 16200000"/>
            <a:gd name="adj2" fmla="val 0"/>
            <a:gd name="adj3" fmla="val 4634"/>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92965E0-1834-4413-B5C9-A17730FFCB4C}">
      <dsp:nvSpPr>
        <dsp:cNvPr id="0" name=""/>
        <dsp:cNvSpPr/>
      </dsp:nvSpPr>
      <dsp:spPr>
        <a:xfrm>
          <a:off x="3468213" y="1081298"/>
          <a:ext cx="1391480" cy="1353225"/>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AU" sz="4500" b="1" kern="1200" dirty="0"/>
            <a:t>CF2</a:t>
          </a:r>
        </a:p>
      </dsp:txBody>
      <dsp:txXfrm>
        <a:off x="3671991" y="1279473"/>
        <a:ext cx="983924" cy="956875"/>
      </dsp:txXfrm>
    </dsp:sp>
    <dsp:sp modelId="{689ACCB1-27B5-469A-8AF9-3FA3D651524D}">
      <dsp:nvSpPr>
        <dsp:cNvPr id="0" name=""/>
        <dsp:cNvSpPr/>
      </dsp:nvSpPr>
      <dsp:spPr>
        <a:xfrm>
          <a:off x="3608122" y="-25221"/>
          <a:ext cx="1071378" cy="94621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b="0" kern="1200" dirty="0"/>
            <a:t>Cognitive </a:t>
          </a:r>
          <a:r>
            <a:rPr lang="en-AU" sz="1000" b="1" kern="1200" dirty="0"/>
            <a:t>Readiness:</a:t>
          </a:r>
        </a:p>
        <a:p>
          <a:pPr marL="0" lvl="0" indent="0" algn="ctr" defTabSz="444500">
            <a:lnSpc>
              <a:spcPct val="90000"/>
            </a:lnSpc>
            <a:spcBef>
              <a:spcPct val="0"/>
            </a:spcBef>
            <a:spcAft>
              <a:spcPct val="35000"/>
            </a:spcAft>
            <a:buNone/>
          </a:pPr>
          <a:r>
            <a:rPr lang="en-AU" sz="1000" kern="1200" dirty="0"/>
            <a:t>Tolerance &amp; </a:t>
          </a:r>
          <a:r>
            <a:rPr lang="en-AU" sz="1050" kern="1200" dirty="0"/>
            <a:t>Resistance</a:t>
          </a:r>
          <a:endParaRPr lang="en-AU" sz="1000" kern="1200" dirty="0"/>
        </a:p>
      </dsp:txBody>
      <dsp:txXfrm>
        <a:off x="3765022" y="113349"/>
        <a:ext cx="757578" cy="669074"/>
      </dsp:txXfrm>
    </dsp:sp>
    <dsp:sp modelId="{6112DF1F-BB42-462E-98CE-7D99CA01F49F}">
      <dsp:nvSpPr>
        <dsp:cNvPr id="0" name=""/>
        <dsp:cNvSpPr/>
      </dsp:nvSpPr>
      <dsp:spPr>
        <a:xfrm>
          <a:off x="4915316" y="1300429"/>
          <a:ext cx="1009898" cy="84782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b="1" kern="1200" dirty="0"/>
            <a:t>Operational </a:t>
          </a:r>
          <a:r>
            <a:rPr lang="en-AU" sz="1000" kern="1200" dirty="0"/>
            <a:t>cognitive performance</a:t>
          </a:r>
        </a:p>
      </dsp:txBody>
      <dsp:txXfrm>
        <a:off x="5063212" y="1424590"/>
        <a:ext cx="714106" cy="599499"/>
      </dsp:txXfrm>
    </dsp:sp>
    <dsp:sp modelId="{9FB484D2-4EC2-47A7-8ACA-9FDFF461F76E}">
      <dsp:nvSpPr>
        <dsp:cNvPr id="0" name=""/>
        <dsp:cNvSpPr/>
      </dsp:nvSpPr>
      <dsp:spPr>
        <a:xfrm>
          <a:off x="3586150" y="2581896"/>
          <a:ext cx="1115323" cy="83779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Cognitive </a:t>
          </a:r>
          <a:r>
            <a:rPr lang="en-AU" sz="1400" b="1" kern="1200" dirty="0"/>
            <a:t>Recovery</a:t>
          </a:r>
        </a:p>
      </dsp:txBody>
      <dsp:txXfrm>
        <a:off x="3749485" y="2704588"/>
        <a:ext cx="788653" cy="592412"/>
      </dsp:txXfrm>
    </dsp:sp>
    <dsp:sp modelId="{89F3850F-15A9-4A70-BD52-A2D82DF82CCE}">
      <dsp:nvSpPr>
        <dsp:cNvPr id="0" name=""/>
        <dsp:cNvSpPr/>
      </dsp:nvSpPr>
      <dsp:spPr>
        <a:xfrm>
          <a:off x="2304391" y="1239427"/>
          <a:ext cx="1125945" cy="90882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b="0" kern="1200" dirty="0"/>
            <a:t>Cognitive</a:t>
          </a:r>
          <a:r>
            <a:rPr lang="en-AU" sz="1100" b="1" kern="1200" dirty="0"/>
            <a:t> Fitness: </a:t>
          </a:r>
          <a:r>
            <a:rPr lang="en-AU" sz="1100" kern="1200" dirty="0"/>
            <a:t>Trainable cognitive primaries</a:t>
          </a:r>
        </a:p>
      </dsp:txBody>
      <dsp:txXfrm>
        <a:off x="2469282" y="1372521"/>
        <a:ext cx="796163" cy="642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DC7C9-548C-4182-A0D3-5EE6DB5FF281}">
      <dsp:nvSpPr>
        <dsp:cNvPr id="0" name=""/>
        <dsp:cNvSpPr/>
      </dsp:nvSpPr>
      <dsp:spPr>
        <a:xfrm>
          <a:off x="1683236" y="637697"/>
          <a:ext cx="783137" cy="783137"/>
        </a:xfrm>
        <a:prstGeom prst="ellipse">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9F3D569-9915-429C-9F0D-55D240E50DD2}">
      <dsp:nvSpPr>
        <dsp:cNvPr id="0" name=""/>
        <dsp:cNvSpPr/>
      </dsp:nvSpPr>
      <dsp:spPr>
        <a:xfrm>
          <a:off x="1491723" y="430237"/>
          <a:ext cx="1278355" cy="5258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chemeClr val="tx1"/>
              </a:solidFill>
            </a:rPr>
            <a:t>Psychometrics</a:t>
          </a:r>
        </a:p>
      </dsp:txBody>
      <dsp:txXfrm>
        <a:off x="1491723" y="430237"/>
        <a:ext cx="1278355" cy="525820"/>
      </dsp:txXfrm>
    </dsp:sp>
    <dsp:sp modelId="{1A685AF8-0744-4C34-B5E3-1CF42652DE35}">
      <dsp:nvSpPr>
        <dsp:cNvPr id="0" name=""/>
        <dsp:cNvSpPr/>
      </dsp:nvSpPr>
      <dsp:spPr>
        <a:xfrm>
          <a:off x="1981141" y="854067"/>
          <a:ext cx="783137" cy="783137"/>
        </a:xfrm>
        <a:prstGeom prst="ellipse">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31FFCDC8-8C15-4ECA-B5CC-3540CA61B5FE}">
      <dsp:nvSpPr>
        <dsp:cNvPr id="0" name=""/>
        <dsp:cNvSpPr/>
      </dsp:nvSpPr>
      <dsp:spPr>
        <a:xfrm>
          <a:off x="2406362" y="839662"/>
          <a:ext cx="814462" cy="5705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chemeClr val="tx1"/>
              </a:solidFill>
            </a:rPr>
            <a:t>Game Design</a:t>
          </a:r>
        </a:p>
      </dsp:txBody>
      <dsp:txXfrm>
        <a:off x="2406362" y="839662"/>
        <a:ext cx="814462" cy="570571"/>
      </dsp:txXfrm>
    </dsp:sp>
    <dsp:sp modelId="{609BE974-F9E7-4EEE-8A8D-EA2824CAA64B}">
      <dsp:nvSpPr>
        <dsp:cNvPr id="0" name=""/>
        <dsp:cNvSpPr/>
      </dsp:nvSpPr>
      <dsp:spPr>
        <a:xfrm>
          <a:off x="1867430" y="1204465"/>
          <a:ext cx="783137" cy="783137"/>
        </a:xfrm>
        <a:prstGeom prst="ellipse">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102C42A-26D2-4E4F-BEA0-F8EF9A2C19B4}">
      <dsp:nvSpPr>
        <dsp:cNvPr id="0" name=""/>
        <dsp:cNvSpPr/>
      </dsp:nvSpPr>
      <dsp:spPr>
        <a:xfrm>
          <a:off x="549496" y="1679239"/>
          <a:ext cx="1976358" cy="54473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chemeClr val="tx1"/>
              </a:solidFill>
            </a:rPr>
            <a:t>VR, AR &amp;</a:t>
          </a:r>
          <a:br>
            <a:rPr lang="en-AU" sz="1600" kern="1200" dirty="0">
              <a:solidFill>
                <a:schemeClr val="tx1"/>
              </a:solidFill>
            </a:rPr>
          </a:br>
          <a:r>
            <a:rPr lang="en-AU" sz="1600" kern="1200" dirty="0">
              <a:solidFill>
                <a:schemeClr val="tx1"/>
              </a:solidFill>
            </a:rPr>
            <a:t>Mixed Reality</a:t>
          </a:r>
        </a:p>
      </dsp:txBody>
      <dsp:txXfrm>
        <a:off x="549496" y="1679239"/>
        <a:ext cx="1976358" cy="544730"/>
      </dsp:txXfrm>
    </dsp:sp>
    <dsp:sp modelId="{20945D0B-F19B-498C-9967-3C27EF7A2267}">
      <dsp:nvSpPr>
        <dsp:cNvPr id="0" name=""/>
        <dsp:cNvSpPr/>
      </dsp:nvSpPr>
      <dsp:spPr>
        <a:xfrm>
          <a:off x="1499042" y="1204465"/>
          <a:ext cx="783137" cy="783137"/>
        </a:xfrm>
        <a:prstGeom prst="ellipse">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6B9EFDB-CA03-4B96-A2A8-159ACD18B720}">
      <dsp:nvSpPr>
        <dsp:cNvPr id="0" name=""/>
        <dsp:cNvSpPr/>
      </dsp:nvSpPr>
      <dsp:spPr>
        <a:xfrm>
          <a:off x="2047177" y="1641019"/>
          <a:ext cx="1445427" cy="5705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chemeClr val="tx1"/>
              </a:solidFill>
            </a:rPr>
            <a:t>Data fusion</a:t>
          </a:r>
          <a:br>
            <a:rPr lang="en-AU" sz="1600" kern="1200" dirty="0">
              <a:solidFill>
                <a:schemeClr val="tx1"/>
              </a:solidFill>
            </a:rPr>
          </a:br>
          <a:r>
            <a:rPr lang="en-AU" sz="1600" kern="1200" dirty="0">
              <a:solidFill>
                <a:schemeClr val="tx1"/>
              </a:solidFill>
            </a:rPr>
            <a:t>&amp; mining</a:t>
          </a:r>
        </a:p>
      </dsp:txBody>
      <dsp:txXfrm>
        <a:off x="2047177" y="1641019"/>
        <a:ext cx="1445427" cy="570571"/>
      </dsp:txXfrm>
    </dsp:sp>
    <dsp:sp modelId="{174B3211-08AC-4A6C-A5BB-0B1953393580}">
      <dsp:nvSpPr>
        <dsp:cNvPr id="0" name=""/>
        <dsp:cNvSpPr/>
      </dsp:nvSpPr>
      <dsp:spPr>
        <a:xfrm>
          <a:off x="1385331" y="854067"/>
          <a:ext cx="783137" cy="783137"/>
        </a:xfrm>
        <a:prstGeom prst="ellipse">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B8C3ED97-BBEF-48D2-991D-D4268017F02E}">
      <dsp:nvSpPr>
        <dsp:cNvPr id="0" name=""/>
        <dsp:cNvSpPr/>
      </dsp:nvSpPr>
      <dsp:spPr>
        <a:xfrm>
          <a:off x="632691" y="870159"/>
          <a:ext cx="1586369" cy="5705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chemeClr val="tx1"/>
              </a:solidFill>
            </a:rPr>
            <a:t>Body &amp; Brain Sensors</a:t>
          </a:r>
        </a:p>
      </dsp:txBody>
      <dsp:txXfrm>
        <a:off x="632691" y="870159"/>
        <a:ext cx="1586369" cy="57057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3079071" cy="512080"/>
          </a:xfrm>
          <a:prstGeom prst="rect">
            <a:avLst/>
          </a:prstGeom>
          <a:noFill/>
          <a:ln>
            <a:noFill/>
          </a:ln>
          <a:effectLst/>
        </p:spPr>
        <p:txBody>
          <a:bodyPr vert="horz" wrap="square" lIns="96597" tIns="48299" rIns="96597" bIns="48299" numCol="1" anchor="t" anchorCtr="0" compatLnSpc="1">
            <a:prstTxWarp prst="textNoShape">
              <a:avLst/>
            </a:prstTxWarp>
          </a:bodyPr>
          <a:lstStyle>
            <a:lvl1pPr defTabSz="482209">
              <a:defRPr sz="1200">
                <a:latin typeface="Calibri" charset="0"/>
                <a:ea typeface="ＭＳ Ｐゴシック" charset="0"/>
                <a:cs typeface="ＭＳ Ｐゴシック" charset="0"/>
              </a:defRPr>
            </a:lvl1pPr>
          </a:lstStyle>
          <a:p>
            <a:pPr>
              <a:defRPr/>
            </a:pPr>
            <a:endParaRPr lang="en-AU"/>
          </a:p>
        </p:txBody>
      </p:sp>
      <p:sp>
        <p:nvSpPr>
          <p:cNvPr id="36867" name="Rectangle 3"/>
          <p:cNvSpPr>
            <a:spLocks noGrp="1" noChangeArrowheads="1"/>
          </p:cNvSpPr>
          <p:nvPr>
            <p:ph type="dt" sz="quarter" idx="1"/>
          </p:nvPr>
        </p:nvSpPr>
        <p:spPr bwMode="auto">
          <a:xfrm>
            <a:off x="4023385" y="1"/>
            <a:ext cx="3079071" cy="512080"/>
          </a:xfrm>
          <a:prstGeom prst="rect">
            <a:avLst/>
          </a:prstGeom>
          <a:noFill/>
          <a:ln>
            <a:noFill/>
          </a:ln>
          <a:effectLst/>
        </p:spPr>
        <p:txBody>
          <a:bodyPr vert="horz" wrap="square" lIns="96597" tIns="48299" rIns="96597" bIns="48299" numCol="1" anchor="t" anchorCtr="0" compatLnSpc="1">
            <a:prstTxWarp prst="textNoShape">
              <a:avLst/>
            </a:prstTxWarp>
          </a:bodyPr>
          <a:lstStyle>
            <a:lvl1pPr algn="r" defTabSz="482209">
              <a:defRPr sz="1200">
                <a:latin typeface="Calibri" charset="0"/>
                <a:ea typeface="ＭＳ Ｐゴシック" charset="0"/>
                <a:cs typeface="ＭＳ Ｐゴシック" charset="0"/>
              </a:defRPr>
            </a:lvl1pPr>
          </a:lstStyle>
          <a:p>
            <a:pPr>
              <a:defRPr/>
            </a:pPr>
            <a:fld id="{145FF899-F73F-4FCA-8283-FE42F0BFE474}" type="datetimeFigureOut">
              <a:rPr lang="en-AU"/>
              <a:pPr>
                <a:defRPr/>
              </a:pPr>
              <a:t>27/2/21</a:t>
            </a:fld>
            <a:endParaRPr lang="en-AU"/>
          </a:p>
        </p:txBody>
      </p:sp>
      <p:sp>
        <p:nvSpPr>
          <p:cNvPr id="36868" name="Rectangle 4"/>
          <p:cNvSpPr>
            <a:spLocks noGrp="1" noChangeArrowheads="1"/>
          </p:cNvSpPr>
          <p:nvPr>
            <p:ph type="ftr" sz="quarter" idx="2"/>
          </p:nvPr>
        </p:nvSpPr>
        <p:spPr bwMode="auto">
          <a:xfrm>
            <a:off x="0" y="9720786"/>
            <a:ext cx="3079071" cy="512080"/>
          </a:xfrm>
          <a:prstGeom prst="rect">
            <a:avLst/>
          </a:prstGeom>
          <a:noFill/>
          <a:ln>
            <a:noFill/>
          </a:ln>
          <a:effectLst/>
        </p:spPr>
        <p:txBody>
          <a:bodyPr vert="horz" wrap="square" lIns="96597" tIns="48299" rIns="96597" bIns="48299" numCol="1" anchor="b" anchorCtr="0" compatLnSpc="1">
            <a:prstTxWarp prst="textNoShape">
              <a:avLst/>
            </a:prstTxWarp>
          </a:bodyPr>
          <a:lstStyle>
            <a:lvl1pPr defTabSz="482209">
              <a:defRPr sz="1200">
                <a:latin typeface="Calibri" charset="0"/>
                <a:ea typeface="ＭＳ Ｐゴシック" charset="0"/>
                <a:cs typeface="ＭＳ Ｐゴシック" charset="0"/>
              </a:defRPr>
            </a:lvl1pPr>
          </a:lstStyle>
          <a:p>
            <a:pPr>
              <a:defRPr/>
            </a:pPr>
            <a:endParaRPr lang="en-AU"/>
          </a:p>
        </p:txBody>
      </p:sp>
      <p:sp>
        <p:nvSpPr>
          <p:cNvPr id="36869" name="Rectangle 5"/>
          <p:cNvSpPr>
            <a:spLocks noGrp="1" noChangeArrowheads="1"/>
          </p:cNvSpPr>
          <p:nvPr>
            <p:ph type="sldNum" sz="quarter" idx="3"/>
          </p:nvPr>
        </p:nvSpPr>
        <p:spPr bwMode="auto">
          <a:xfrm>
            <a:off x="4023385" y="9720786"/>
            <a:ext cx="3079071" cy="512080"/>
          </a:xfrm>
          <a:prstGeom prst="rect">
            <a:avLst/>
          </a:prstGeom>
          <a:noFill/>
          <a:ln>
            <a:noFill/>
          </a:ln>
          <a:effectLst/>
        </p:spPr>
        <p:txBody>
          <a:bodyPr vert="horz" wrap="square" lIns="96597" tIns="48299" rIns="96597" bIns="48299" numCol="1" anchor="b" anchorCtr="0" compatLnSpc="1">
            <a:prstTxWarp prst="textNoShape">
              <a:avLst/>
            </a:prstTxWarp>
          </a:bodyPr>
          <a:lstStyle>
            <a:lvl1pPr algn="r" defTabSz="482209">
              <a:defRPr sz="1200">
                <a:latin typeface="Calibri" charset="0"/>
                <a:ea typeface="ＭＳ Ｐゴシック" charset="0"/>
                <a:cs typeface="ＭＳ Ｐゴシック" charset="0"/>
              </a:defRPr>
            </a:lvl1pPr>
          </a:lstStyle>
          <a:p>
            <a:pPr>
              <a:defRPr/>
            </a:pPr>
            <a:fld id="{5350045B-12AE-4FE8-8FAA-321799C06393}" type="slidenum">
              <a:rPr lang="en-AU"/>
              <a:pPr>
                <a:defRPr/>
              </a:pPr>
              <a:t>‹#›</a:t>
            </a:fld>
            <a:endParaRPr lang="en-AU"/>
          </a:p>
        </p:txBody>
      </p:sp>
    </p:spTree>
    <p:extLst>
      <p:ext uri="{BB962C8B-B14F-4D97-AF65-F5344CB8AC3E}">
        <p14:creationId xmlns:p14="http://schemas.microsoft.com/office/powerpoint/2010/main" val="485499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079071" cy="512080"/>
          </a:xfrm>
          <a:prstGeom prst="rect">
            <a:avLst/>
          </a:prstGeom>
          <a:noFill/>
          <a:ln>
            <a:noFill/>
          </a:ln>
        </p:spPr>
        <p:txBody>
          <a:bodyPr vert="horz" wrap="square" lIns="96597" tIns="48299" rIns="96597" bIns="48299" numCol="1" anchor="t" anchorCtr="0" compatLnSpc="1">
            <a:prstTxWarp prst="textNoShape">
              <a:avLst/>
            </a:prstTxWarp>
          </a:bodyPr>
          <a:lstStyle>
            <a:lvl1pPr defTabSz="482209">
              <a:defRPr sz="1200">
                <a:latin typeface="Calibri" charset="0"/>
                <a:ea typeface="ＭＳ Ｐゴシック" charset="0"/>
                <a:cs typeface="ＭＳ Ｐゴシック" charset="0"/>
              </a:defRPr>
            </a:lvl1pPr>
          </a:lstStyle>
          <a:p>
            <a:pPr>
              <a:defRPr/>
            </a:pPr>
            <a:endParaRPr lang="en-AU"/>
          </a:p>
        </p:txBody>
      </p:sp>
      <p:sp>
        <p:nvSpPr>
          <p:cNvPr id="3" name="Date Placeholder 2"/>
          <p:cNvSpPr>
            <a:spLocks noGrp="1"/>
          </p:cNvSpPr>
          <p:nvPr>
            <p:ph type="dt" idx="1"/>
          </p:nvPr>
        </p:nvSpPr>
        <p:spPr bwMode="auto">
          <a:xfrm>
            <a:off x="4023385" y="1"/>
            <a:ext cx="3079071" cy="512080"/>
          </a:xfrm>
          <a:prstGeom prst="rect">
            <a:avLst/>
          </a:prstGeom>
          <a:noFill/>
          <a:ln>
            <a:noFill/>
          </a:ln>
        </p:spPr>
        <p:txBody>
          <a:bodyPr vert="horz" wrap="square" lIns="96597" tIns="48299" rIns="96597" bIns="48299" numCol="1" anchor="t" anchorCtr="0" compatLnSpc="1">
            <a:prstTxWarp prst="textNoShape">
              <a:avLst/>
            </a:prstTxWarp>
          </a:bodyPr>
          <a:lstStyle>
            <a:lvl1pPr algn="r" defTabSz="482209">
              <a:defRPr sz="1200">
                <a:latin typeface="Calibri" charset="0"/>
                <a:ea typeface="ＭＳ Ｐゴシック" charset="0"/>
                <a:cs typeface="ＭＳ Ｐゴシック" charset="0"/>
              </a:defRPr>
            </a:lvl1pPr>
          </a:lstStyle>
          <a:p>
            <a:pPr>
              <a:defRPr/>
            </a:pPr>
            <a:fld id="{379CC964-4ED1-4508-AE82-7E2C59AF88D8}" type="datetimeFigureOut">
              <a:rPr lang="en-US"/>
              <a:pPr>
                <a:defRPr/>
              </a:pPr>
              <a:t>2/27/21</a:t>
            </a:fld>
            <a:endParaRPr lang="en-US"/>
          </a:p>
        </p:txBody>
      </p:sp>
      <p:sp>
        <p:nvSpPr>
          <p:cNvPr id="4" name="Slide Image Placeholder 3"/>
          <p:cNvSpPr>
            <a:spLocks noGrp="1" noRot="1" noChangeAspect="1"/>
          </p:cNvSpPr>
          <p:nvPr>
            <p:ph type="sldImg" idx="2"/>
          </p:nvPr>
        </p:nvSpPr>
        <p:spPr bwMode="auto">
          <a:xfrm>
            <a:off x="141288" y="768350"/>
            <a:ext cx="6821487" cy="3836988"/>
          </a:xfrm>
          <a:prstGeom prst="rect">
            <a:avLst/>
          </a:prstGeom>
          <a:noFill/>
          <a:ln w="12700">
            <a:solidFill>
              <a:srgbClr val="000000"/>
            </a:solidFill>
            <a:miter lim="800000"/>
            <a:headEnd/>
            <a:tailEnd/>
          </a:ln>
        </p:spPr>
        <p:txBody>
          <a:bodyPr vert="horz" wrap="square" lIns="96597" tIns="48299" rIns="96597" bIns="4829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bwMode="auto">
          <a:xfrm>
            <a:off x="711050" y="4862141"/>
            <a:ext cx="5681964" cy="4605227"/>
          </a:xfrm>
          <a:prstGeom prst="rect">
            <a:avLst/>
          </a:prstGeom>
          <a:noFill/>
          <a:ln>
            <a:noFill/>
          </a:ln>
        </p:spPr>
        <p:txBody>
          <a:bodyPr vert="horz" wrap="square" lIns="96597" tIns="48299" rIns="96597" bIns="482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720786"/>
            <a:ext cx="3079071" cy="512080"/>
          </a:xfrm>
          <a:prstGeom prst="rect">
            <a:avLst/>
          </a:prstGeom>
          <a:noFill/>
          <a:ln>
            <a:noFill/>
          </a:ln>
        </p:spPr>
        <p:txBody>
          <a:bodyPr vert="horz" wrap="square" lIns="96597" tIns="48299" rIns="96597" bIns="48299" numCol="1" anchor="b" anchorCtr="0" compatLnSpc="1">
            <a:prstTxWarp prst="textNoShape">
              <a:avLst/>
            </a:prstTxWarp>
          </a:bodyPr>
          <a:lstStyle>
            <a:lvl1pPr defTabSz="482209">
              <a:defRPr sz="1200">
                <a:latin typeface="Calibri" charset="0"/>
                <a:ea typeface="ＭＳ Ｐゴシック" charset="0"/>
                <a:cs typeface="ＭＳ Ｐゴシック" charset="0"/>
              </a:defRPr>
            </a:lvl1pPr>
          </a:lstStyle>
          <a:p>
            <a:pPr>
              <a:defRPr/>
            </a:pPr>
            <a:endParaRPr lang="en-AU"/>
          </a:p>
        </p:txBody>
      </p:sp>
      <p:sp>
        <p:nvSpPr>
          <p:cNvPr id="7" name="Slide Number Placeholder 6"/>
          <p:cNvSpPr>
            <a:spLocks noGrp="1"/>
          </p:cNvSpPr>
          <p:nvPr>
            <p:ph type="sldNum" sz="quarter" idx="5"/>
          </p:nvPr>
        </p:nvSpPr>
        <p:spPr bwMode="auto">
          <a:xfrm>
            <a:off x="4023385" y="9720786"/>
            <a:ext cx="3079071" cy="512080"/>
          </a:xfrm>
          <a:prstGeom prst="rect">
            <a:avLst/>
          </a:prstGeom>
          <a:noFill/>
          <a:ln>
            <a:noFill/>
          </a:ln>
        </p:spPr>
        <p:txBody>
          <a:bodyPr vert="horz" wrap="square" lIns="96597" tIns="48299" rIns="96597" bIns="48299" numCol="1" anchor="b" anchorCtr="0" compatLnSpc="1">
            <a:prstTxWarp prst="textNoShape">
              <a:avLst/>
            </a:prstTxWarp>
          </a:bodyPr>
          <a:lstStyle>
            <a:lvl1pPr algn="r" defTabSz="482209">
              <a:defRPr sz="1200">
                <a:latin typeface="Calibri" charset="0"/>
                <a:ea typeface="ＭＳ Ｐゴシック" charset="0"/>
                <a:cs typeface="ＭＳ Ｐゴシック" charset="0"/>
              </a:defRPr>
            </a:lvl1pPr>
          </a:lstStyle>
          <a:p>
            <a:pPr>
              <a:defRPr/>
            </a:pPr>
            <a:fld id="{C234D302-C802-423F-BAC1-1E64B0833EFD}" type="slidenum">
              <a:rPr lang="en-US"/>
              <a:pPr>
                <a:defRPr/>
              </a:pPr>
              <a:t>‹#›</a:t>
            </a:fld>
            <a:endParaRPr lang="en-US"/>
          </a:p>
        </p:txBody>
      </p:sp>
    </p:spTree>
    <p:extLst>
      <p:ext uri="{BB962C8B-B14F-4D97-AF65-F5344CB8AC3E}">
        <p14:creationId xmlns:p14="http://schemas.microsoft.com/office/powerpoint/2010/main" val="23858215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mn-lt"/>
                <a:ea typeface="ＭＳ Ｐゴシック" charset="0"/>
                <a:cs typeface="ＭＳ Ｐゴシック" charset="0"/>
              </a:rPr>
              <a:t>Hello everyone – and congratulations</a:t>
            </a:r>
            <a:r>
              <a:rPr lang="en-AU" sz="1200" kern="1200" baseline="0" dirty="0">
                <a:solidFill>
                  <a:schemeClr val="tx1"/>
                </a:solidFill>
                <a:effectLst/>
                <a:latin typeface="+mn-lt"/>
                <a:ea typeface="ＭＳ Ｐゴシック" charset="0"/>
                <a:cs typeface="ＭＳ Ｐゴシック" charset="0"/>
              </a:rPr>
              <a:t> to conference organisers </a:t>
            </a:r>
            <a:r>
              <a:rPr lang="en-AU" sz="1200" kern="1200" dirty="0">
                <a:solidFill>
                  <a:schemeClr val="tx1"/>
                </a:solidFill>
                <a:effectLst/>
                <a:latin typeface="+mn-lt"/>
                <a:ea typeface="ＭＳ Ｐゴシック" charset="0"/>
                <a:cs typeface="ＭＳ Ｐゴシック" charset="0"/>
              </a:rPr>
              <a:t>for putting together such a diverse program, stimulating new ways of tackling what matters on the ground to our end-user communities, My background is in neuropsychology and psychometrics. I am leading a research program on cognitive performance at DST group. In particular, I am interested in fitness, in all its forms. I spent my PhD years measuring</a:t>
            </a:r>
            <a:r>
              <a:rPr lang="en-AU" sz="1200" kern="1200" baseline="0" dirty="0">
                <a:solidFill>
                  <a:schemeClr val="tx1"/>
                </a:solidFill>
                <a:effectLst/>
                <a:latin typeface="+mn-lt"/>
                <a:ea typeface="ＭＳ Ｐゴシック" charset="0"/>
                <a:cs typeface="ＭＳ Ｐゴシック" charset="0"/>
              </a:rPr>
              <a:t> Vo2max and lactate thresholds</a:t>
            </a:r>
            <a:r>
              <a:rPr lang="en-AU" sz="1200" kern="1200" dirty="0">
                <a:solidFill>
                  <a:schemeClr val="tx1"/>
                </a:solidFill>
                <a:effectLst/>
                <a:latin typeface="+mn-lt"/>
                <a:ea typeface="ＭＳ Ｐゴシック" charset="0"/>
                <a:cs typeface="ＭＳ Ｐゴシック" charset="0"/>
              </a:rPr>
              <a:t>. I am also wondering if we could have similar fitness metrics for cognitive strength, endurance and agility? Better still – if we could train them in a Cog Gym-type setting in addition to knowledge and skill acquisition? Turns out we can – or at least we can start unpacking </a:t>
            </a:r>
            <a:r>
              <a:rPr lang="ru-RU" sz="1200" kern="1200" baseline="0" dirty="0">
                <a:solidFill>
                  <a:schemeClr val="tx1"/>
                </a:solidFill>
                <a:effectLst/>
                <a:latin typeface="+mn-lt"/>
                <a:ea typeface="ＭＳ Ｐゴシック" charset="0"/>
                <a:cs typeface="ＭＳ Ｐゴシック" charset="0"/>
              </a:rPr>
              <a:t>the promising metafor </a:t>
            </a:r>
            <a:r>
              <a:rPr lang="en-AU" sz="1200" kern="1200" dirty="0">
                <a:solidFill>
                  <a:schemeClr val="tx1"/>
                </a:solidFill>
                <a:effectLst/>
                <a:latin typeface="+mn-lt"/>
                <a:ea typeface="ＭＳ Ｐゴシック" charset="0"/>
                <a:cs typeface="ＭＳ Ｐゴシック" charset="0"/>
              </a:rPr>
              <a:t>of mental and cognitive fitness into measurable and biologically traceable elements. Modern neuroscience is a game-changer here – it drives a rapid accumulation of evidence about the inner workings of the body and the brain, and converting this evidence into usable technologies has become realistic.</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mn-lt"/>
                <a:ea typeface="ＭＳ Ｐゴシック" charset="0"/>
                <a:cs typeface="ＭＳ Ｐゴシック" charset="0"/>
              </a:rPr>
              <a:t>My PhD actually focused on measuring mental effort, from schoolkids to Olympians, and taught me not only that those measurements were linked to physical health and fitness, like VO2max and </a:t>
            </a:r>
            <a:r>
              <a:rPr lang="en-AU" sz="1200" kern="1200" dirty="0" err="1">
                <a:solidFill>
                  <a:schemeClr val="tx1"/>
                </a:solidFill>
                <a:effectLst/>
                <a:latin typeface="+mn-lt"/>
                <a:ea typeface="ＭＳ Ｐゴシック" charset="0"/>
                <a:cs typeface="ＭＳ Ｐゴシック" charset="0"/>
              </a:rPr>
              <a:t>AnThreshold</a:t>
            </a:r>
            <a:r>
              <a:rPr lang="en-AU" sz="1200" kern="1200" dirty="0">
                <a:solidFill>
                  <a:schemeClr val="tx1"/>
                </a:solidFill>
                <a:effectLst/>
                <a:latin typeface="+mn-lt"/>
                <a:ea typeface="ＭＳ Ｐゴシック" charset="0"/>
                <a:cs typeface="ＭＳ Ｐゴシック" charset="0"/>
              </a:rPr>
              <a:t>, but that excess mental effort could lead to adverse outcomes such as overtraining and injuries.  As a postdoc in sport psych, with suicidal Olympians in my caseload, I was forced to add the space between the ears to my fitness programming as I scrambled for answers to how to avoid conceding health and even lives in the service of un-balanced ambition.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dirty="0"/>
              <a:t>As a post-doc in the early 90-s I was privileged to work with one of the legends and pioneers of neuroscience in psychology – the product of that collaboration at Brain </a:t>
            </a:r>
            <a:r>
              <a:rPr lang="en-AU" dirty="0" err="1"/>
              <a:t>Bh</a:t>
            </a:r>
            <a:r>
              <a:rPr lang="en-AU" dirty="0"/>
              <a:t> Res Inst was this little booklet - Jogging the Brain (1996) </a:t>
            </a:r>
            <a:r>
              <a:rPr lang="en-AU" dirty="0" err="1"/>
              <a:t>LaTrobe</a:t>
            </a:r>
            <a:r>
              <a:rPr lang="en-AU" dirty="0"/>
              <a:t> Uni Press, with a subtitle “Mental Fitness Kit” and pull-out exercise sheets like these attention tables modelled on those I saw in the cosmonaut training program during my doctorate. Fast forward 20 years – and my work at DST is now focused on soldier performance, from selecting the fittest to developing training and operational support tools.  Comparing it to my work as a sport psychologist made me realise that what it takes to sustain </a:t>
            </a:r>
            <a:r>
              <a:rPr lang="en-AU" b="1" dirty="0"/>
              <a:t>performance under pressure</a:t>
            </a:r>
            <a:r>
              <a:rPr lang="en-AU" dirty="0"/>
              <a:t> is </a:t>
            </a:r>
            <a:r>
              <a:rPr lang="en-AU" b="1" dirty="0"/>
              <a:t>remarkably common</a:t>
            </a:r>
            <a:r>
              <a:rPr lang="en-AU" dirty="0"/>
              <a:t> across many occupations, from firefighters and emergency crews, to acute medicine, sport, performing arts and the military. The Cognitive Fitness Framework (CF2) was developed to assemble the key drivers of cognitive performance </a:t>
            </a:r>
            <a:r>
              <a:rPr lang="en-AU" i="1" dirty="0"/>
              <a:t>across</a:t>
            </a:r>
            <a:r>
              <a:rPr lang="en-AU" dirty="0"/>
              <a:t> these multiple domains.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mn-lt"/>
              <a:ea typeface="ＭＳ Ｐゴシック" charset="0"/>
              <a:cs typeface="ＭＳ Ｐゴシック" charset="0"/>
            </a:endParaRPr>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0E28436-3F1E-4491-B405-2D01E16BBCFF}"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4166123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3" pitchFamily="18" charset="2"/>
              <a:buNone/>
            </a:pPr>
            <a:r>
              <a:rPr lang="en-AU" altLang="en-US" dirty="0">
                <a:latin typeface="Arial Narrow" pitchFamily="34" charset="0"/>
              </a:rPr>
              <a:t>It all started with a marshmallow… Walter </a:t>
            </a:r>
            <a:r>
              <a:rPr lang="en-AU" altLang="en-US" dirty="0" err="1">
                <a:latin typeface="Arial Narrow" pitchFamily="34" charset="0"/>
              </a:rPr>
              <a:t>Mischel’s</a:t>
            </a:r>
            <a:r>
              <a:rPr lang="en-AU" altLang="en-US" dirty="0">
                <a:latin typeface="Arial Narrow" pitchFamily="34" charset="0"/>
              </a:rPr>
              <a:t> work on “Delayed Gratification” kick-started this paradigm shift nearly 60 years ago</a:t>
            </a:r>
            <a:r>
              <a:rPr lang="ru-RU" altLang="en-US" dirty="0">
                <a:latin typeface="Arial Narrow" pitchFamily="34" charset="0"/>
              </a:rPr>
              <a:t>:</a:t>
            </a:r>
            <a:r>
              <a:rPr lang="en-AU" altLang="en-US" dirty="0">
                <a:latin typeface="Arial Narrow" pitchFamily="34" charset="0"/>
              </a:rPr>
              <a:t> in his Marshmallow test</a:t>
            </a:r>
            <a:r>
              <a:rPr lang="ru-RU" altLang="en-US" dirty="0">
                <a:latin typeface="Arial Narrow" pitchFamily="34" charset="0"/>
              </a:rPr>
              <a:t> </a:t>
            </a:r>
            <a:r>
              <a:rPr lang="en-AU" altLang="en-US" dirty="0">
                <a:latin typeface="Arial Narrow" pitchFamily="34" charset="0"/>
              </a:rPr>
              <a:t>a 4-yo was offered 1 marshmallow that he/she can eat right away, or 2 if they wait for the experimenter to come back. Experimenter never comes back, the child’s waiting time is measured until their first bite into any of the marshmallows. This simple timing metric turns out to be highly consequential! The kids from </a:t>
            </a:r>
            <a:r>
              <a:rPr lang="en-AU" altLang="en-US" dirty="0" err="1">
                <a:latin typeface="Arial Narrow" pitchFamily="34" charset="0"/>
              </a:rPr>
              <a:t>Mischel’s</a:t>
            </a:r>
            <a:r>
              <a:rPr lang="en-AU" altLang="en-US" dirty="0">
                <a:latin typeface="Arial Narrow" pitchFamily="34" charset="0"/>
              </a:rPr>
              <a:t> original experiments were followed up for 40 years now, and the pattern is clear</a:t>
            </a:r>
            <a:r>
              <a:rPr lang="en-AU" altLang="en-US" b="1" dirty="0">
                <a:latin typeface="Arial Narrow" pitchFamily="34" charset="0"/>
              </a:rPr>
              <a:t>: [Click</a:t>
            </a:r>
            <a:r>
              <a:rPr lang="en-AU" altLang="en-US" dirty="0">
                <a:latin typeface="Arial Narrow" pitchFamily="34" charset="0"/>
              </a:rPr>
              <a:t>] those able to wait longer for their childhood treats, ended up with higher school grades, better coping skills, higher level of education and income, less conflict with the law and even better health.</a:t>
            </a: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en-AU" altLang="en-US" dirty="0">
              <a:latin typeface="Arial Narrow" pitchFamily="34" charset="0"/>
            </a:endParaRPr>
          </a:p>
          <a:p>
            <a:pPr>
              <a:buFont typeface="Wingdings 3" pitchFamily="18" charset="2"/>
              <a:buNone/>
            </a:pPr>
            <a:endParaRPr lang="ru-RU" altLang="en-US" dirty="0">
              <a:latin typeface="Arial Narrow" pitchFamily="34" charset="0"/>
            </a:endParaRPr>
          </a:p>
        </p:txBody>
      </p:sp>
      <p:sp>
        <p:nvSpPr>
          <p:cNvPr id="4" name="Slide Number Placeholder 3"/>
          <p:cNvSpPr>
            <a:spLocks noGrp="1"/>
          </p:cNvSpPr>
          <p:nvPr>
            <p:ph type="sldNum" sz="quarter" idx="10"/>
          </p:nvPr>
        </p:nvSpPr>
        <p:spPr/>
        <p:txBody>
          <a:bodyPr/>
          <a:lstStyle/>
          <a:p>
            <a:pPr>
              <a:defRPr/>
            </a:pPr>
            <a:fld id="{7F271B5D-E575-4F11-B939-917B064DD6C0}" type="slidenum">
              <a:rPr lang="en-AU" smtClean="0"/>
              <a:pPr>
                <a:defRPr/>
              </a:pPr>
              <a:t>10</a:t>
            </a:fld>
            <a:endParaRPr lang="en-AU"/>
          </a:p>
        </p:txBody>
      </p:sp>
    </p:spTree>
    <p:extLst>
      <p:ext uri="{BB962C8B-B14F-4D97-AF65-F5344CB8AC3E}">
        <p14:creationId xmlns:p14="http://schemas.microsoft.com/office/powerpoint/2010/main" val="96474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example, waiting time a the age of 4 predicts key</a:t>
            </a:r>
            <a:r>
              <a:rPr lang="en-AU" baseline="0" dirty="0"/>
              <a:t> health measures 30 years later – e.g., BMI and cardiovascular health. Every extra minute of waiting for the marshmallow at the age of 4 predicted an average reduction in the BMI by .2. </a:t>
            </a:r>
            <a:r>
              <a:rPr lang="en-AU" dirty="0"/>
              <a:t>This modest gain is in fact one of the largest observed longitudinally. And obesity epidemiologists agree that it makes a big difference.</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11</a:t>
            </a:fld>
            <a:endParaRPr lang="en-US" dirty="0"/>
          </a:p>
        </p:txBody>
      </p:sp>
    </p:spTree>
    <p:extLst>
      <p:ext uri="{BB962C8B-B14F-4D97-AF65-F5344CB8AC3E}">
        <p14:creationId xmlns:p14="http://schemas.microsoft.com/office/powerpoint/2010/main" val="63928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1450414" y="1023464"/>
            <a:ext cx="4201593" cy="350926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070" tIns="42535" rIns="85070" bIns="42535"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9155" name="Text Box 2"/>
          <p:cNvSpPr txBox="1">
            <a:spLocks noGrp="1" noChangeArrowheads="1"/>
          </p:cNvSpPr>
          <p:nvPr>
            <p:ph type="body"/>
          </p:nvPr>
        </p:nvSpPr>
        <p:spPr bwMode="auto">
          <a:xfrm>
            <a:off x="1083700" y="4872103"/>
            <a:ext cx="4941599" cy="389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8871" indent="-88871" eaLnBrk="1">
              <a:lnSpc>
                <a:spcPct val="93000"/>
              </a:lnSpc>
              <a:spcBef>
                <a:spcPct val="0"/>
              </a:spcBef>
              <a:buSzPct val="45000"/>
              <a:tabLst>
                <a:tab pos="750467" algn="l"/>
                <a:tab pos="1500934" algn="l"/>
                <a:tab pos="2251401" algn="l"/>
                <a:tab pos="3001869" algn="l"/>
                <a:tab pos="3752336" algn="l"/>
                <a:tab pos="4502803" algn="l"/>
                <a:tab pos="5253270" algn="l"/>
              </a:tabLst>
            </a:pPr>
            <a:r>
              <a:rPr lang="en-GB" altLang="en-US" dirty="0">
                <a:solidFill>
                  <a:srgbClr val="000000"/>
                </a:solidFill>
                <a:latin typeface="Arial" charset="0"/>
                <a:ea typeface="msgothic" charset="0"/>
                <a:cs typeface="msgothic" charset="0"/>
              </a:rPr>
              <a:t>Neuroscience evidence is also very solid. Those poor at waiting for the marshmallow, 40 years later suffer an over-activation in the</a:t>
            </a:r>
            <a:r>
              <a:rPr lang="en-GB" altLang="en-US" baseline="0" dirty="0">
                <a:solidFill>
                  <a:srgbClr val="000000"/>
                </a:solidFill>
                <a:latin typeface="Arial" charset="0"/>
                <a:ea typeface="msgothic" charset="0"/>
                <a:cs typeface="msgothic" charset="0"/>
              </a:rPr>
              <a:t> key brain areas </a:t>
            </a:r>
            <a:r>
              <a:rPr lang="en-GB" altLang="en-US" dirty="0">
                <a:solidFill>
                  <a:srgbClr val="000000"/>
                </a:solidFill>
                <a:latin typeface="Arial" charset="0"/>
                <a:ea typeface="msgothic" charset="0"/>
                <a:cs typeface="msgothic" charset="0"/>
              </a:rPr>
              <a:t>involved in inhibiting responses to social cues. As a result they </a:t>
            </a:r>
            <a:r>
              <a:rPr lang="en-GB" altLang="en-US" dirty="0">
                <a:solidFill>
                  <a:srgbClr val="000000"/>
                </a:solidFill>
                <a:latin typeface="Arial" charset="0"/>
              </a:rPr>
              <a:t>make more errors in the go/</a:t>
            </a:r>
            <a:r>
              <a:rPr lang="en-GB" altLang="en-US" dirty="0" err="1">
                <a:solidFill>
                  <a:srgbClr val="000000"/>
                </a:solidFill>
                <a:latin typeface="Arial" charset="0"/>
              </a:rPr>
              <a:t>nogo</a:t>
            </a:r>
            <a:r>
              <a:rPr lang="en-GB" altLang="en-US" dirty="0">
                <a:solidFill>
                  <a:srgbClr val="000000"/>
                </a:solidFill>
                <a:latin typeface="Arial" charset="0"/>
              </a:rPr>
              <a:t> tasks, especially</a:t>
            </a:r>
            <a:r>
              <a:rPr lang="en-GB" altLang="en-US" baseline="0" dirty="0">
                <a:solidFill>
                  <a:srgbClr val="000000"/>
                </a:solidFill>
                <a:latin typeface="Arial" charset="0"/>
              </a:rPr>
              <a:t> </a:t>
            </a:r>
            <a:r>
              <a:rPr lang="en-GB" altLang="en-US" dirty="0">
                <a:solidFill>
                  <a:srgbClr val="000000"/>
                </a:solidFill>
                <a:latin typeface="Arial" charset="0"/>
              </a:rPr>
              <a:t>when the cues are  “hot” (or emotionally charged, such</a:t>
            </a:r>
            <a:r>
              <a:rPr lang="en-GB" altLang="en-US" baseline="0" dirty="0">
                <a:solidFill>
                  <a:srgbClr val="000000"/>
                </a:solidFill>
                <a:latin typeface="Arial" charset="0"/>
              </a:rPr>
              <a:t> as </a:t>
            </a:r>
            <a:r>
              <a:rPr lang="en-GB" altLang="en-US" dirty="0">
                <a:solidFill>
                  <a:srgbClr val="000000"/>
                </a:solidFill>
                <a:latin typeface="Arial" charset="0"/>
              </a:rPr>
              <a:t>emotional facial</a:t>
            </a:r>
            <a:r>
              <a:rPr lang="en-GB" altLang="en-US" baseline="0" dirty="0">
                <a:solidFill>
                  <a:srgbClr val="000000"/>
                </a:solidFill>
                <a:latin typeface="Arial" charset="0"/>
              </a:rPr>
              <a:t> expressions</a:t>
            </a:r>
            <a:r>
              <a:rPr lang="en-GB" altLang="en-US" dirty="0">
                <a:solidFill>
                  <a:srgbClr val="000000"/>
                </a:solidFill>
                <a:latin typeface="Arial" charset="0"/>
              </a:rPr>
              <a:t>). </a:t>
            </a:r>
          </a:p>
          <a:p>
            <a:pPr marL="88871" indent="-88871" eaLnBrk="1">
              <a:lnSpc>
                <a:spcPct val="93000"/>
              </a:lnSpc>
              <a:spcBef>
                <a:spcPct val="0"/>
              </a:spcBef>
              <a:buSzPct val="45000"/>
              <a:tabLst>
                <a:tab pos="750467" algn="l"/>
                <a:tab pos="1500934" algn="l"/>
                <a:tab pos="2251401" algn="l"/>
                <a:tab pos="3001869" algn="l"/>
                <a:tab pos="3752336" algn="l"/>
                <a:tab pos="4502803" algn="l"/>
                <a:tab pos="5253270" algn="l"/>
              </a:tabLst>
            </a:pPr>
            <a:endParaRPr lang="en-GB" altLang="en-US"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r>
              <a:rPr lang="en-GB" altLang="en-US" dirty="0">
                <a:solidFill>
                  <a:srgbClr val="000000"/>
                </a:solidFill>
                <a:latin typeface="Arial" charset="0"/>
                <a:ea typeface="msgothic" charset="0"/>
                <a:cs typeface="msgothic" charset="0"/>
              </a:rPr>
              <a:t>Why does this matter? Because it connects the delayed gratification at the age of 4 </a:t>
            </a:r>
            <a:r>
              <a:rPr lang="en-GB" altLang="en-US" baseline="0" dirty="0">
                <a:solidFill>
                  <a:srgbClr val="000000"/>
                </a:solidFill>
                <a:latin typeface="Arial" charset="0"/>
                <a:ea typeface="msgothic" charset="0"/>
                <a:cs typeface="msgothic" charset="0"/>
              </a:rPr>
              <a:t>to the cognitive capacity that will drive soldier’s ability to discriminate their targets from non-targets in the heat of the battle.</a:t>
            </a: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baseline="0" dirty="0">
              <a:solidFill>
                <a:srgbClr val="000000"/>
              </a:solidFill>
              <a:latin typeface="Arial" charset="0"/>
              <a:ea typeface="msgothic" charset="0"/>
              <a:cs typeface="msgothic" charset="0"/>
            </a:endParaRPr>
          </a:p>
          <a:p>
            <a:pPr marL="88871" indent="-88871" defTabSz="473979" eaLnBrk="1">
              <a:lnSpc>
                <a:spcPct val="93000"/>
              </a:lnSpc>
              <a:spcBef>
                <a:spcPct val="0"/>
              </a:spcBef>
              <a:buSzPct val="45000"/>
              <a:tabLst>
                <a:tab pos="750467" algn="l"/>
                <a:tab pos="1500934" algn="l"/>
                <a:tab pos="2251401" algn="l"/>
                <a:tab pos="3001869" algn="l"/>
                <a:tab pos="3752336" algn="l"/>
                <a:tab pos="4502803" algn="l"/>
                <a:tab pos="5253270" algn="l"/>
              </a:tabLst>
              <a:defRPr/>
            </a:pPr>
            <a:endParaRPr lang="en-GB" altLang="en-US" dirty="0">
              <a:solidFill>
                <a:srgbClr val="000000"/>
              </a:solidFill>
              <a:latin typeface="Arial" charset="0"/>
              <a:ea typeface="msgothic" charset="0"/>
              <a:cs typeface="msgothic" charset="0"/>
            </a:endParaRPr>
          </a:p>
        </p:txBody>
      </p:sp>
    </p:spTree>
    <p:extLst>
      <p:ext uri="{BB962C8B-B14F-4D97-AF65-F5344CB8AC3E}">
        <p14:creationId xmlns:p14="http://schemas.microsoft.com/office/powerpoint/2010/main" val="3312188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dirty="0"/>
              <a:t>Extending the Marshmallow experiment, Seligman</a:t>
            </a:r>
            <a:r>
              <a:rPr lang="en-AU" baseline="0" dirty="0"/>
              <a:t> and colleagues (the originators of both the Positive Psych and the Comprehensive Solider Fitness paradigms) showed in a broad student population that self-discipline beats the IQ hands-down in predicting academic performance, with an age-appropriate version of the 2-marshmallow task. They simply double the payment for participation to those student participants who agreed to wait for the money in the mail. Low and behold - </a:t>
            </a:r>
            <a:r>
              <a:rPr lang="en-AU" sz="1200" baseline="0" dirty="0"/>
              <a:t>t</a:t>
            </a:r>
            <a:r>
              <a:rPr lang="en-AU" altLang="en-US" sz="1200" dirty="0"/>
              <a:t>hose who chose to wait</a:t>
            </a:r>
            <a:r>
              <a:rPr lang="ru-RU" altLang="en-US" sz="1200" dirty="0"/>
              <a:t> </a:t>
            </a:r>
            <a:r>
              <a:rPr lang="en-GB" altLang="en-US" sz="1200" dirty="0"/>
              <a:t>were the ones with </a:t>
            </a:r>
            <a:r>
              <a:rPr lang="en-AU" altLang="en-US" sz="1200" dirty="0"/>
              <a:t>higher attendance, grades, and better chance of being selected into advanced academic programs</a:t>
            </a:r>
            <a:endParaRPr lang="ru-RU" altLang="en-US" sz="1200"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13</a:t>
            </a:fld>
            <a:endParaRPr lang="en-US" dirty="0"/>
          </a:p>
        </p:txBody>
      </p:sp>
    </p:spTree>
    <p:extLst>
      <p:ext uri="{BB962C8B-B14F-4D97-AF65-F5344CB8AC3E}">
        <p14:creationId xmlns:p14="http://schemas.microsoft.com/office/powerpoint/2010/main" val="74436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19138"/>
            <a:ext cx="6388100" cy="3594100"/>
          </a:xfrm>
        </p:spPr>
      </p:sp>
      <p:sp>
        <p:nvSpPr>
          <p:cNvPr id="3" name="Notes Placeholder 2"/>
          <p:cNvSpPr>
            <a:spLocks noGrp="1"/>
          </p:cNvSpPr>
          <p:nvPr>
            <p:ph type="body" idx="1"/>
          </p:nvPr>
        </p:nvSpPr>
        <p:spPr/>
        <p:txBody>
          <a:bodyPr/>
          <a:lstStyle/>
          <a:p>
            <a:pPr defTabSz="473979">
              <a:defRPr/>
            </a:pPr>
            <a:r>
              <a:rPr lang="ru-RU" dirty="0"/>
              <a:t>SC</a:t>
            </a:r>
            <a:r>
              <a:rPr lang="ru-RU" baseline="0" dirty="0"/>
              <a:t> is even more important from </a:t>
            </a:r>
            <a:r>
              <a:rPr lang="ru-RU" dirty="0"/>
              <a:t>a broader, populational</a:t>
            </a:r>
            <a:r>
              <a:rPr lang="ru-RU" baseline="0" dirty="0"/>
              <a:t> perspective. </a:t>
            </a:r>
            <a:r>
              <a:rPr lang="en-AU" dirty="0"/>
              <a:t>In the famous </a:t>
            </a:r>
            <a:r>
              <a:rPr lang="en-US" altLang="en-US" dirty="0">
                <a:latin typeface="Arial Narrow" pitchFamily="34" charset="0"/>
              </a:rPr>
              <a:t>Dunedin </a:t>
            </a:r>
            <a:r>
              <a:rPr lang="en-AU" baseline="0" dirty="0"/>
              <a:t>study, </a:t>
            </a:r>
            <a:r>
              <a:rPr lang="en-AU" altLang="en-US" dirty="0">
                <a:latin typeface="Arial Narrow" pitchFamily="34" charset="0"/>
              </a:rPr>
              <a:t>over a 1,000 newborns were assessed at multiple time points </a:t>
            </a:r>
            <a:r>
              <a:rPr lang="en-US" altLang="en-US" dirty="0">
                <a:latin typeface="Arial Narrow" pitchFamily="34" charset="0"/>
              </a:rPr>
              <a:t>by</a:t>
            </a:r>
            <a:r>
              <a:rPr lang="ru-RU" altLang="en-US" dirty="0">
                <a:latin typeface="Arial Narrow" pitchFamily="34" charset="0"/>
              </a:rPr>
              <a:t> </a:t>
            </a:r>
            <a:r>
              <a:rPr lang="en-AU" altLang="en-US" dirty="0">
                <a:latin typeface="Arial Narrow" pitchFamily="34" charset="0"/>
              </a:rPr>
              <a:t>parent, teacher &amp;</a:t>
            </a:r>
            <a:r>
              <a:rPr lang="en-US" altLang="en-US" dirty="0">
                <a:latin typeface="Arial Narrow" pitchFamily="34" charset="0"/>
              </a:rPr>
              <a:t> other </a:t>
            </a:r>
            <a:r>
              <a:rPr lang="en-AU" altLang="en-US" dirty="0">
                <a:latin typeface="Arial Narrow" pitchFamily="34" charset="0"/>
              </a:rPr>
              <a:t>observers </a:t>
            </a:r>
            <a:r>
              <a:rPr lang="en-AU" altLang="en-US" b="1" dirty="0">
                <a:latin typeface="Arial Narrow" pitchFamily="34" charset="0"/>
              </a:rPr>
              <a:t>[cli]</a:t>
            </a:r>
            <a:r>
              <a:rPr lang="en-AU" altLang="en-US" dirty="0">
                <a:latin typeface="Arial Narrow" pitchFamily="34" charset="0"/>
              </a:rPr>
              <a:t> on</a:t>
            </a:r>
            <a:r>
              <a:rPr lang="en-US" altLang="en-US" dirty="0">
                <a:latin typeface="Arial Narrow" pitchFamily="34" charset="0"/>
              </a:rPr>
              <a:t> </a:t>
            </a:r>
            <a:r>
              <a:rPr lang="en-US" altLang="en-US" dirty="0"/>
              <a:t>impulsivity,</a:t>
            </a:r>
            <a:r>
              <a:rPr lang="en-AU" dirty="0"/>
              <a:t> </a:t>
            </a:r>
            <a:r>
              <a:rPr lang="en-US" altLang="en-US" dirty="0"/>
              <a:t>inattention, </a:t>
            </a:r>
            <a:r>
              <a:rPr lang="en-AU" dirty="0"/>
              <a:t>frustration tolerance, [and the like] combining to an aggregate Self-control gradient score</a:t>
            </a:r>
            <a:r>
              <a:rPr lang="en-AU" altLang="en-US" dirty="0">
                <a:latin typeface="Arial Narrow" pitchFamily="34" charset="0"/>
              </a:rPr>
              <a:t>.</a:t>
            </a:r>
            <a:r>
              <a:rPr lang="en-US" altLang="en-US" sz="1500" dirty="0">
                <a:latin typeface="Arial Narrow" pitchFamily="34" charset="0"/>
              </a:rPr>
              <a:t>They were tracked for 3</a:t>
            </a:r>
            <a:r>
              <a:rPr lang="ru-RU" altLang="en-US" sz="1500" dirty="0">
                <a:latin typeface="Arial Narrow" pitchFamily="34" charset="0"/>
              </a:rPr>
              <a:t>0+</a:t>
            </a:r>
            <a:r>
              <a:rPr lang="en-US" altLang="en-US" sz="1500" dirty="0">
                <a:latin typeface="Arial Narrow" pitchFamily="34" charset="0"/>
              </a:rPr>
              <a:t> years with comprehensive medical assessments incl. cardiovascular, immune &amp; mental health, </a:t>
            </a:r>
            <a:r>
              <a:rPr lang="ru-RU" altLang="en-US" sz="1500" dirty="0">
                <a:latin typeface="Arial Narrow" pitchFamily="34" charset="0"/>
              </a:rPr>
              <a:t>levels of</a:t>
            </a:r>
            <a:r>
              <a:rPr lang="en-US" altLang="en-US" sz="1500" dirty="0">
                <a:latin typeface="Arial Narrow" pitchFamily="34" charset="0"/>
              </a:rPr>
              <a:t> education, income and criminal history (using actual Police and court records). </a:t>
            </a:r>
            <a:r>
              <a:rPr lang="en-AU" altLang="en-US" sz="1500" b="1" dirty="0">
                <a:latin typeface="Arial Narrow" pitchFamily="34" charset="0"/>
              </a:rPr>
              <a:t>[cli]</a:t>
            </a:r>
            <a:r>
              <a:rPr lang="en-AU" altLang="en-US" sz="1500" dirty="0">
                <a:latin typeface="Arial Narrow" pitchFamily="34" charset="0"/>
              </a:rPr>
              <a:t> </a:t>
            </a:r>
            <a:r>
              <a:rPr lang="en-US" altLang="en-US" dirty="0">
                <a:latin typeface="Arial Narrow" pitchFamily="34" charset="0"/>
              </a:rPr>
              <a:t>After controlling for all possible confounds (such as Socio-economic status and the IQ), </a:t>
            </a: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US" baseline="0" dirty="0">
              <a:latin typeface="Arial Narrow" pitchFamily="34" charset="0"/>
            </a:endParaRPr>
          </a:p>
          <a:p>
            <a:pPr defTabSz="473979">
              <a:defRPr/>
            </a:pPr>
            <a:endParaRPr lang="en-AU" baseline="0"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14</a:t>
            </a:fld>
            <a:endParaRPr lang="en-US" dirty="0"/>
          </a:p>
        </p:txBody>
      </p:sp>
    </p:spTree>
    <p:extLst>
      <p:ext uri="{BB962C8B-B14F-4D97-AF65-F5344CB8AC3E}">
        <p14:creationId xmlns:p14="http://schemas.microsoft.com/office/powerpoint/2010/main" val="1840708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19138"/>
            <a:ext cx="6388100" cy="3594100"/>
          </a:xfrm>
        </p:spPr>
      </p:sp>
      <p:sp>
        <p:nvSpPr>
          <p:cNvPr id="3" name="Notes Placeholder 2"/>
          <p:cNvSpPr>
            <a:spLocks noGrp="1"/>
          </p:cNvSpPr>
          <p:nvPr>
            <p:ph type="body" idx="1"/>
          </p:nvPr>
        </p:nvSpPr>
        <p:spPr/>
        <p:txBody>
          <a:bodyPr/>
          <a:lstStyle/>
          <a:p>
            <a:pPr defTabSz="473979">
              <a:defRPr/>
            </a:pPr>
            <a:r>
              <a:rPr lang="en-US" altLang="en-US" b="1" dirty="0">
                <a:latin typeface="Arial Narrow" pitchFamily="34" charset="0"/>
              </a:rPr>
              <a:t>the SC gradient measured in early childhood predicted all measures of adult</a:t>
            </a:r>
            <a:r>
              <a:rPr lang="en-AU" b="1" dirty="0"/>
              <a:t> Health, wealth and criminality: </a:t>
            </a:r>
            <a:r>
              <a:rPr lang="en-AU" b="0" dirty="0"/>
              <a:t>with </a:t>
            </a:r>
            <a:r>
              <a:rPr lang="en-AU" b="1" baseline="0" dirty="0"/>
              <a:t>high childhood SC </a:t>
            </a:r>
            <a:r>
              <a:rPr lang="en-AU" baseline="0" dirty="0"/>
              <a:t>linked to </a:t>
            </a:r>
            <a:r>
              <a:rPr lang="en-AU" b="1" baseline="0" dirty="0"/>
              <a:t>lower</a:t>
            </a:r>
            <a:r>
              <a:rPr lang="en-AU" baseline="0" dirty="0"/>
              <a:t> Health risks on the L panel, from the immune and cardio-respiratory to substance dependence; and to </a:t>
            </a:r>
            <a:r>
              <a:rPr lang="en-AU" b="1" baseline="0" dirty="0"/>
              <a:t>higher</a:t>
            </a:r>
            <a:r>
              <a:rPr lang="en-AU" baseline="0" dirty="0"/>
              <a:t> income and </a:t>
            </a:r>
            <a:r>
              <a:rPr lang="en-AU" b="1" baseline="0" dirty="0"/>
              <a:t>lower</a:t>
            </a:r>
            <a:r>
              <a:rPr lang="en-AU" baseline="0" dirty="0"/>
              <a:t> financial problems on the R panel. </a:t>
            </a:r>
            <a:r>
              <a:rPr lang="en-AU" altLang="en-US" b="1" dirty="0"/>
              <a:t>Good news</a:t>
            </a:r>
            <a:r>
              <a:rPr lang="en-AU" altLang="en-US" dirty="0"/>
              <a:t>: </a:t>
            </a:r>
            <a:r>
              <a:rPr lang="en-AU" altLang="en-US" b="1" dirty="0">
                <a:latin typeface="Arial Narrow" pitchFamily="34" charset="0"/>
              </a:rPr>
              <a:t>[click]</a:t>
            </a:r>
            <a:r>
              <a:rPr lang="en-AU" altLang="en-US" dirty="0">
                <a:latin typeface="Arial Narrow" pitchFamily="34" charset="0"/>
              </a:rPr>
              <a:t> </a:t>
            </a:r>
            <a:r>
              <a:rPr lang="en-AU" altLang="en-US" dirty="0">
                <a:solidFill>
                  <a:schemeClr val="accent1"/>
                </a:solidFill>
                <a:effectLst/>
              </a:rPr>
              <a:t>Self-control can </a:t>
            </a:r>
            <a:r>
              <a:rPr lang="en-AU" altLang="en-US" b="1" dirty="0">
                <a:solidFill>
                  <a:schemeClr val="accent1"/>
                </a:solidFill>
                <a:effectLst/>
              </a:rPr>
              <a:t>improve</a:t>
            </a:r>
            <a:r>
              <a:rPr lang="en-AU" altLang="en-US" dirty="0">
                <a:solidFill>
                  <a:schemeClr val="accent1"/>
                </a:solidFill>
                <a:effectLst/>
              </a:rPr>
              <a:t>! </a:t>
            </a:r>
            <a:r>
              <a:rPr lang="en-AU" altLang="en-US" dirty="0"/>
              <a:t>Stability coefficient from </a:t>
            </a:r>
            <a:r>
              <a:rPr lang="en-US" altLang="en-US" dirty="0"/>
              <a:t>age </a:t>
            </a:r>
            <a:r>
              <a:rPr lang="ru-RU" altLang="en-US" dirty="0"/>
              <a:t>5 </a:t>
            </a:r>
            <a:r>
              <a:rPr lang="ru-RU" altLang="en-US" dirty="0">
                <a:sym typeface="Wingdings" pitchFamily="2" charset="2"/>
              </a:rPr>
              <a:t></a:t>
            </a:r>
            <a:r>
              <a:rPr lang="en-US" altLang="en-US" dirty="0">
                <a:sym typeface="Wingdings" pitchFamily="2" charset="2"/>
              </a:rPr>
              <a:t> age </a:t>
            </a:r>
            <a:r>
              <a:rPr lang="ru-RU" altLang="en-US" dirty="0">
                <a:sym typeface="Wingdings" pitchFamily="2" charset="2"/>
              </a:rPr>
              <a:t>21</a:t>
            </a:r>
            <a:r>
              <a:rPr lang="en-AU" altLang="en-US" dirty="0">
                <a:sym typeface="Wingdings" pitchFamily="2" charset="2"/>
              </a:rPr>
              <a:t> is only </a:t>
            </a:r>
            <a:r>
              <a:rPr lang="ru-RU" altLang="en-US" dirty="0"/>
              <a:t>0</a:t>
            </a:r>
            <a:r>
              <a:rPr lang="en-AU" altLang="en-US" dirty="0"/>
              <a:t>.</a:t>
            </a:r>
            <a:r>
              <a:rPr lang="ru-RU" altLang="en-US" dirty="0"/>
              <a:t>3</a:t>
            </a:r>
            <a:r>
              <a:rPr lang="en-AU" altLang="en-US" dirty="0"/>
              <a:t>, which leaves 70% of variance in Self-control open to improvement.</a:t>
            </a:r>
            <a:r>
              <a:rPr lang="en-AU" altLang="en-US" baseline="0" dirty="0"/>
              <a:t> </a:t>
            </a:r>
            <a:r>
              <a:rPr lang="en-AU" altLang="en-US" dirty="0"/>
              <a:t>Even better, </a:t>
            </a:r>
            <a:r>
              <a:rPr lang="en-AU" altLang="en-US" b="1" dirty="0">
                <a:latin typeface="Arial Narrow" pitchFamily="34" charset="0"/>
              </a:rPr>
              <a:t>[click]</a:t>
            </a:r>
            <a:r>
              <a:rPr lang="en-AU" altLang="en-US" dirty="0">
                <a:latin typeface="Arial Narrow" pitchFamily="34" charset="0"/>
              </a:rPr>
              <a:t> </a:t>
            </a:r>
            <a:r>
              <a:rPr lang="en-AU" altLang="en-US" dirty="0"/>
              <a:t>change scores from age 5 to 21 added unique predictive power over an above the baseline predictor: those who lifted their Self-control rank at age 21 – went on to improve all their life outcomes at 32! We don’t know what caused the improvement – this study observed natural variability without any experiment, </a:t>
            </a:r>
            <a:r>
              <a:rPr lang="en-AU" altLang="en-US" b="1" dirty="0">
                <a:latin typeface="Arial Narrow" pitchFamily="34" charset="0"/>
              </a:rPr>
              <a:t>[click]</a:t>
            </a:r>
            <a:r>
              <a:rPr lang="en-AU" altLang="en-US" dirty="0">
                <a:latin typeface="Arial Narrow" pitchFamily="34" charset="0"/>
              </a:rPr>
              <a:t> </a:t>
            </a:r>
            <a:r>
              <a:rPr lang="en-AU" altLang="en-US" dirty="0"/>
              <a:t>but </a:t>
            </a:r>
            <a:r>
              <a:rPr lang="en-AU" altLang="en-US" b="1" dirty="0"/>
              <a:t>imagine what a custom-designed</a:t>
            </a:r>
            <a:r>
              <a:rPr lang="en-AU" altLang="en-US" b="1" baseline="0" dirty="0"/>
              <a:t> training could do if it nudges self-control up across the population</a:t>
            </a:r>
            <a:r>
              <a:rPr lang="en-AU" altLang="en-US" baseline="0" dirty="0"/>
              <a:t>!</a:t>
            </a:r>
            <a:r>
              <a:rPr lang="en-AU" b="1" dirty="0"/>
              <a:t>   </a:t>
            </a:r>
            <a:r>
              <a:rPr lang="ru-RU" b="0" dirty="0"/>
              <a:t>Bottom line</a:t>
            </a:r>
            <a:r>
              <a:rPr lang="en-AU" b="1" dirty="0"/>
              <a:t>: Self Control</a:t>
            </a:r>
            <a:r>
              <a:rPr lang="en-AU" b="1" baseline="0" dirty="0"/>
              <a:t> </a:t>
            </a:r>
            <a:r>
              <a:rPr lang="en-AU" dirty="0"/>
              <a:t>contributes</a:t>
            </a:r>
            <a:r>
              <a:rPr lang="en-AU" baseline="0" dirty="0"/>
              <a:t> to just about </a:t>
            </a:r>
            <a:r>
              <a:rPr lang="en-AU" i="1" baseline="0" dirty="0"/>
              <a:t>all </a:t>
            </a:r>
            <a:r>
              <a:rPr lang="en-AU" baseline="0" dirty="0"/>
              <a:t>important life outcomes – from </a:t>
            </a:r>
            <a:r>
              <a:rPr lang="en-AU" b="1" baseline="0" dirty="0"/>
              <a:t>mental and physical health </a:t>
            </a:r>
            <a:r>
              <a:rPr lang="en-AU" baseline="0" dirty="0"/>
              <a:t>to </a:t>
            </a:r>
            <a:r>
              <a:rPr lang="ru-RU" b="1" baseline="0" dirty="0"/>
              <a:t>peak performance and </a:t>
            </a:r>
            <a:r>
              <a:rPr lang="en-AU" b="1" baseline="0" dirty="0"/>
              <a:t>professional success</a:t>
            </a:r>
            <a:r>
              <a:rPr lang="en-AU" baseline="0" dirty="0"/>
              <a:t>. </a:t>
            </a:r>
            <a:r>
              <a:rPr lang="en-AU" dirty="0"/>
              <a:t>The evidence is </a:t>
            </a:r>
            <a:r>
              <a:rPr lang="ru-RU" dirty="0"/>
              <a:t>compelling enugh to start searching for methods of systematically improving SC, its active ingredients and other related elements of CF</a:t>
            </a:r>
            <a:r>
              <a:rPr lang="en-AU" baseline="0" dirty="0"/>
              <a:t>.</a:t>
            </a:r>
            <a:r>
              <a:rPr lang="ru-RU" baseline="0" dirty="0"/>
              <a:t> </a:t>
            </a:r>
            <a:endParaRPr lang="en-GB" baseline="0" dirty="0"/>
          </a:p>
          <a:p>
            <a:pPr defTabSz="473979">
              <a:defRPr/>
            </a:pPr>
            <a:endParaRPr lang="en-GB" baseline="0" dirty="0"/>
          </a:p>
          <a:p>
            <a:pPr defTabSz="473979">
              <a:defRPr/>
            </a:pPr>
            <a:endParaRPr lang="en-GB" baseline="0" dirty="0"/>
          </a:p>
          <a:p>
            <a:pPr defTabSz="473979">
              <a:defRPr/>
            </a:pPr>
            <a:endParaRPr lang="en-GB" baseline="0" dirty="0"/>
          </a:p>
          <a:p>
            <a:pPr defTabSz="473979">
              <a:defRPr/>
            </a:pPr>
            <a:endParaRPr lang="en-GB" baseline="0" dirty="0"/>
          </a:p>
          <a:p>
            <a:pPr defTabSz="473979">
              <a:defRPr/>
            </a:pPr>
            <a:endParaRPr lang="en-GB" baseline="0" dirty="0"/>
          </a:p>
          <a:p>
            <a:pPr defTabSz="473979">
              <a:defRPr/>
            </a:pPr>
            <a:endParaRPr lang="en-GB" baseline="0" dirty="0"/>
          </a:p>
          <a:p>
            <a:pPr defTabSz="473979">
              <a:defRPr/>
            </a:pPr>
            <a:endParaRPr lang="en-GB" baseline="0" dirty="0"/>
          </a:p>
          <a:p>
            <a:pPr defTabSz="473979">
              <a:defRPr/>
            </a:pPr>
            <a:endParaRPr lang="en-GB" baseline="0" dirty="0"/>
          </a:p>
          <a:p>
            <a:pPr defTabSz="473979">
              <a:defRPr/>
            </a:pPr>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15</a:t>
            </a:fld>
            <a:endParaRPr lang="en-US" dirty="0"/>
          </a:p>
        </p:txBody>
      </p:sp>
    </p:spTree>
    <p:extLst>
      <p:ext uri="{BB962C8B-B14F-4D97-AF65-F5344CB8AC3E}">
        <p14:creationId xmlns:p14="http://schemas.microsoft.com/office/powerpoint/2010/main" val="4193489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Similar to the physical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power, flexibility</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and</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 endurance</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at the core of strength and conditioning, </a:t>
            </a:r>
            <a:r>
              <a:rPr lang="en-AU" sz="1800" b="0" dirty="0">
                <a:latin typeface="Arial Narrow" panose="020B0606020202030204" pitchFamily="34" charset="0"/>
              </a:rPr>
              <a:t>You can think of </a:t>
            </a:r>
            <a:r>
              <a:rPr lang="en-AU" sz="1800" b="1" dirty="0">
                <a:latin typeface="Arial Narrow" panose="020B0606020202030204" pitchFamily="34" charset="0"/>
              </a:rPr>
              <a:t>CF as a set of</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cognitive capacities such as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inhibition</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cognitive</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flexibility</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underpinning all cognitive skills – from reading and remembering to problem solving and handling stress and </a:t>
            </a:r>
            <a:r>
              <a:rPr lang="en-AU" sz="1800" b="0" dirty="0">
                <a:effectLst/>
                <a:latin typeface="Times New Roman" panose="02020603050405020304" pitchFamily="18" charset="0"/>
                <a:ea typeface="Calibri" panose="020F0502020204030204" pitchFamily="34" charset="0"/>
                <a:cs typeface="Times New Roman" panose="02020603050405020304" pitchFamily="18" charset="0"/>
              </a:rPr>
              <a:t>frustration. More specifically - our</a:t>
            </a:r>
            <a:r>
              <a:rPr lang="en-AU" b="1" dirty="0">
                <a:latin typeface="Arial Narrow" panose="020B0606020202030204" pitchFamily="34" charset="0"/>
              </a:rPr>
              <a:t> capacity to deploy neurocognitive resources, knowledge, and skills to perform cognitively demanding tasks, and to sustain this performance over extended periods</a:t>
            </a:r>
            <a:endParaRPr lang="ru-RU" b="1" dirty="0">
              <a:latin typeface="Arial Narrow" panose="020B0606020202030204" pitchFamily="34" charset="0"/>
            </a:endParaRPr>
          </a:p>
          <a:p>
            <a:r>
              <a:rPr lang="ru-RU" sz="1100" dirty="0">
                <a:latin typeface="Arial Narrow" panose="020B0606020202030204" pitchFamily="34" charset="0"/>
              </a:rPr>
              <a:t>K</a:t>
            </a:r>
            <a:r>
              <a:rPr lang="en-AU" sz="1100" dirty="0" err="1">
                <a:latin typeface="Arial Narrow" panose="020B0606020202030204" pitchFamily="34" charset="0"/>
              </a:rPr>
              <a:t>ey</a:t>
            </a:r>
            <a:r>
              <a:rPr lang="en-AU" sz="1100" dirty="0">
                <a:latin typeface="Arial Narrow" panose="020B0606020202030204" pitchFamily="34" charset="0"/>
              </a:rPr>
              <a:t> </a:t>
            </a:r>
            <a:r>
              <a:rPr lang="ru-RU" sz="1100" dirty="0">
                <a:latin typeface="Arial Narrow" panose="020B0606020202030204" pitchFamily="34" charset="0"/>
              </a:rPr>
              <a:t>points</a:t>
            </a:r>
            <a:r>
              <a:rPr lang="en-GB" sz="1100" dirty="0">
                <a:latin typeface="Arial Narrow" panose="020B0606020202030204" pitchFamily="34" charset="0"/>
              </a:rPr>
              <a:t> in this working definition</a:t>
            </a:r>
            <a:r>
              <a:rPr lang="en-AU" sz="1100" dirty="0">
                <a:latin typeface="Arial Narrow" panose="020B0606020202030204" pitchFamily="34" charset="0"/>
              </a:rPr>
              <a:t>:</a:t>
            </a:r>
          </a:p>
          <a:p>
            <a:r>
              <a:rPr lang="en-AU" sz="1100" dirty="0">
                <a:latin typeface="Arial Narrow" panose="020B0606020202030204" pitchFamily="34" charset="0"/>
              </a:rPr>
              <a:t>1. CF is a bunch of </a:t>
            </a:r>
            <a:r>
              <a:rPr lang="en-AU" sz="1100" i="1" dirty="0">
                <a:latin typeface="Arial Narrow" panose="020B0606020202030204" pitchFamily="34" charset="0"/>
              </a:rPr>
              <a:t>capacity</a:t>
            </a:r>
            <a:r>
              <a:rPr lang="en-AU" sz="1100" dirty="0">
                <a:latin typeface="Arial Narrow" panose="020B0606020202030204" pitchFamily="34" charset="0"/>
              </a:rPr>
              <a:t> factors that are different from knowledge and skills</a:t>
            </a:r>
          </a:p>
          <a:p>
            <a:r>
              <a:rPr lang="en-AU" sz="1100" dirty="0">
                <a:latin typeface="Arial Narrow" panose="020B0606020202030204" pitchFamily="34" charset="0"/>
              </a:rPr>
              <a:t>2. Operational task performance is core to defining the </a:t>
            </a:r>
            <a:r>
              <a:rPr lang="en-AU" sz="1100" i="1" dirty="0">
                <a:latin typeface="Arial Narrow" panose="020B0606020202030204" pitchFamily="34" charset="0"/>
              </a:rPr>
              <a:t>relative importance </a:t>
            </a:r>
            <a:r>
              <a:rPr lang="en-AU" sz="1100" dirty="0">
                <a:latin typeface="Arial Narrow" panose="020B0606020202030204" pitchFamily="34" charset="0"/>
              </a:rPr>
              <a:t>of these factors</a:t>
            </a:r>
          </a:p>
          <a:p>
            <a:r>
              <a:rPr lang="en-AU" sz="1100" dirty="0">
                <a:latin typeface="Arial Narrow" panose="020B0606020202030204" pitchFamily="34" charset="0"/>
              </a:rPr>
              <a:t>3. </a:t>
            </a:r>
            <a:r>
              <a:rPr lang="ru-RU" sz="1100" i="1" dirty="0">
                <a:latin typeface="Arial Narrow" panose="020B0606020202030204" pitchFamily="34" charset="0"/>
              </a:rPr>
              <a:t>Train</a:t>
            </a:r>
            <a:r>
              <a:rPr lang="en-AU" sz="1100" i="1" dirty="0">
                <a:latin typeface="Arial Narrow" panose="020B0606020202030204" pitchFamily="34" charset="0"/>
              </a:rPr>
              <a:t>ability </a:t>
            </a:r>
            <a:r>
              <a:rPr lang="en-AU" sz="1100" dirty="0">
                <a:latin typeface="Arial Narrow" panose="020B0606020202030204" pitchFamily="34" charset="0"/>
              </a:rPr>
              <a:t>of individual CF factors is to be established empirically</a:t>
            </a:r>
            <a:r>
              <a:rPr lang="ru-RU" sz="1100" dirty="0">
                <a:latin typeface="Arial Narrow" panose="020B0606020202030204" pitchFamily="34" charset="0"/>
              </a:rPr>
              <a:t> </a:t>
            </a:r>
            <a:r>
              <a:rPr lang="ru-RU" sz="1100" dirty="0">
                <a:latin typeface="Arial Narrow" panose="020B0606020202030204" pitchFamily="34" charset="0"/>
                <a:sym typeface="Wingdings" panose="05000000000000000000" pitchFamily="2" charset="2"/>
              </a:rPr>
              <a:t></a:t>
            </a:r>
            <a:r>
              <a:rPr lang="ru-RU" sz="1100" dirty="0">
                <a:latin typeface="Arial Narrow" panose="020B0606020202030204" pitchFamily="34" charset="0"/>
              </a:rPr>
              <a:t> evidence-driven choice between selection-training-or-augmentation applications</a:t>
            </a:r>
            <a:endParaRPr lang="en-AU" sz="1100" dirty="0">
              <a:latin typeface="Arial Narrow" panose="020B0606020202030204" pitchFamily="34" charset="0"/>
            </a:endParaRPr>
          </a:p>
          <a:p>
            <a:r>
              <a:rPr lang="en-AU" sz="1100" dirty="0">
                <a:latin typeface="Arial Narrow" panose="020B0606020202030204" pitchFamily="34" charset="0"/>
              </a:rPr>
              <a:t>4. Sustained performance</a:t>
            </a:r>
            <a:r>
              <a:rPr lang="ru-RU" sz="1100" dirty="0">
                <a:latin typeface="Arial Narrow" panose="020B0606020202030204" pitchFamily="34" charset="0"/>
              </a:rPr>
              <a:t> </a:t>
            </a:r>
            <a:r>
              <a:rPr lang="en-AU" sz="1100" i="1" dirty="0">
                <a:latin typeface="Arial Narrow" panose="020B0606020202030204" pitchFamily="34" charset="0"/>
              </a:rPr>
              <a:t>suggests</a:t>
            </a:r>
            <a:r>
              <a:rPr lang="en-AU" sz="1100" dirty="0">
                <a:latin typeface="Arial Narrow" panose="020B0606020202030204" pitchFamily="34" charset="0"/>
              </a:rPr>
              <a:t> that resilience, well-being and longevity are </a:t>
            </a:r>
            <a:r>
              <a:rPr lang="en-AU" sz="1100" i="1" dirty="0">
                <a:latin typeface="Arial Narrow" panose="020B0606020202030204" pitchFamily="34" charset="0"/>
              </a:rPr>
              <a:t>by-products</a:t>
            </a:r>
            <a:r>
              <a:rPr lang="en-AU" sz="1100" dirty="0">
                <a:latin typeface="Arial Narrow" panose="020B0606020202030204" pitchFamily="34" charset="0"/>
              </a:rPr>
              <a:t> of fitness – which is quite distinct from the tradition of direct pursuits of resilience and well-being</a:t>
            </a: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r>
              <a:rPr lang="en-AU" sz="1100" dirty="0">
                <a:latin typeface="Arial Narrow" panose="020B0606020202030204" pitchFamily="34" charset="0"/>
              </a:rPr>
              <a:t> </a:t>
            </a: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sz="1100" dirty="0">
              <a:latin typeface="Arial Narrow" panose="020B0606020202030204" pitchFamily="34" charset="0"/>
            </a:endParaRPr>
          </a:p>
          <a:p>
            <a:endParaRPr lang="en-AU" dirty="0"/>
          </a:p>
        </p:txBody>
      </p:sp>
      <p:sp>
        <p:nvSpPr>
          <p:cNvPr id="4" name="Slide Number Placeholder 3"/>
          <p:cNvSpPr>
            <a:spLocks noGrp="1"/>
          </p:cNvSpPr>
          <p:nvPr>
            <p:ph type="sldNum" sz="quarter" idx="10"/>
          </p:nvPr>
        </p:nvSpPr>
        <p:spPr/>
        <p:txBody>
          <a:bodyPr/>
          <a:lstStyle/>
          <a:p>
            <a:pPr>
              <a:defRPr/>
            </a:pPr>
            <a:fld id="{C234D302-C802-423F-BAC1-1E64B0833EFD}" type="slidenum">
              <a:rPr lang="en-US" smtClean="0"/>
              <a:pPr>
                <a:defRPr/>
              </a:pPr>
              <a:t>16</a:t>
            </a:fld>
            <a:endParaRPr lang="en-US"/>
          </a:p>
        </p:txBody>
      </p:sp>
    </p:spTree>
    <p:extLst>
      <p:ext uri="{BB962C8B-B14F-4D97-AF65-F5344CB8AC3E}">
        <p14:creationId xmlns:p14="http://schemas.microsoft.com/office/powerpoint/2010/main" val="3695063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19138"/>
            <a:ext cx="6388100" cy="3594100"/>
          </a:xfrm>
        </p:spPr>
      </p:sp>
      <p:sp>
        <p:nvSpPr>
          <p:cNvPr id="3" name="Notes Placeholder 2"/>
          <p:cNvSpPr>
            <a:spLocks noGrp="1"/>
          </p:cNvSpPr>
          <p:nvPr>
            <p:ph type="body" idx="1"/>
          </p:nvPr>
        </p:nvSpPr>
        <p:spPr/>
        <p:txBody>
          <a:bodyPr/>
          <a:lstStyle/>
          <a:p>
            <a:r>
              <a:rPr lang="en-GB" dirty="0"/>
              <a:t>Now, how can we distinguish these capacities from the broader set of psychological skills sport </a:t>
            </a:r>
            <a:r>
              <a:rPr lang="en-GB" dirty="0" err="1"/>
              <a:t>psychs</a:t>
            </a:r>
            <a:r>
              <a:rPr lang="en-GB" dirty="0"/>
              <a:t> are more familiar with? The distinction is never black and white, as capacity is always embedded in skill – like your leg press is never a perfect match to your squat, and VO2max on treadmill will differ from your VO2max on bike. We can help clarify the differences by linking them to </a:t>
            </a:r>
            <a:r>
              <a:rPr lang="en-US" dirty="0"/>
              <a:t>the phases of the training cycle: from the foundational to the advanced, mission-ready, and recovery</a:t>
            </a:r>
            <a:r>
              <a:rPr lang="en-AU" dirty="0"/>
              <a:t> phase</a:t>
            </a:r>
            <a:r>
              <a:rPr lang="ru-RU" dirty="0"/>
              <a:t>s</a:t>
            </a:r>
            <a:r>
              <a:rPr lang="en-AU" dirty="0"/>
              <a:t>.</a:t>
            </a:r>
            <a:r>
              <a:rPr lang="ru-RU" dirty="0"/>
              <a:t> </a:t>
            </a:r>
            <a:r>
              <a:rPr lang="en-AU" dirty="0"/>
              <a:t>For example, </a:t>
            </a:r>
            <a:r>
              <a:rPr lang="en-US" b="1" dirty="0"/>
              <a:t>[CLICK] </a:t>
            </a:r>
            <a:r>
              <a:rPr lang="en-AU" dirty="0"/>
              <a:t>cognitive primaries, such as </a:t>
            </a:r>
            <a:r>
              <a:rPr lang="en-AU" i="1" dirty="0"/>
              <a:t>attention</a:t>
            </a:r>
            <a:r>
              <a:rPr lang="en-AU" dirty="0"/>
              <a:t>, </a:t>
            </a:r>
            <a:r>
              <a:rPr lang="ru-RU" i="1" dirty="0"/>
              <a:t>impulse</a:t>
            </a:r>
            <a:r>
              <a:rPr lang="en-AU" i="1" dirty="0"/>
              <a:t> control</a:t>
            </a:r>
            <a:r>
              <a:rPr lang="en-AU" dirty="0"/>
              <a:t>, and </a:t>
            </a:r>
            <a:r>
              <a:rPr lang="en-AU" i="1" dirty="0"/>
              <a:t>co-action</a:t>
            </a:r>
            <a:r>
              <a:rPr lang="en-AU" dirty="0"/>
              <a:t>, that underpin most cognitive skills, can potentially be trained through the gold-standard “isolate—overload—recover” protocols at the initial, Cognitive Gym phase</a:t>
            </a:r>
            <a:r>
              <a:rPr lang="en-US" dirty="0"/>
              <a:t>. </a:t>
            </a:r>
            <a:r>
              <a:rPr lang="en-US" b="1" dirty="0"/>
              <a:t>[CLICK] </a:t>
            </a:r>
            <a:r>
              <a:rPr lang="en-AU" dirty="0"/>
              <a:t>More advanced training targets at the CR phase include </a:t>
            </a:r>
            <a:r>
              <a:rPr lang="en-AU" i="1" dirty="0"/>
              <a:t>stress management</a:t>
            </a:r>
            <a:r>
              <a:rPr lang="en-AU" dirty="0"/>
              <a:t> (arousal regulation), </a:t>
            </a:r>
            <a:r>
              <a:rPr lang="en-AU" i="1" dirty="0"/>
              <a:t>adaptability</a:t>
            </a:r>
            <a:r>
              <a:rPr lang="en-AU" dirty="0"/>
              <a:t>, </a:t>
            </a:r>
            <a:r>
              <a:rPr lang="en-AU" i="1" dirty="0"/>
              <a:t>teamwork</a:t>
            </a:r>
            <a:r>
              <a:rPr lang="en-AU" dirty="0"/>
              <a:t>, </a:t>
            </a:r>
            <a:r>
              <a:rPr lang="en-AU" i="1" dirty="0"/>
              <a:t>situation awareness</a:t>
            </a:r>
            <a:r>
              <a:rPr lang="en-AU" dirty="0"/>
              <a:t> (including detection, sense-making and prediction) and </a:t>
            </a:r>
            <a:r>
              <a:rPr lang="en-AU" i="1" dirty="0"/>
              <a:t>decision making</a:t>
            </a:r>
            <a:r>
              <a:rPr lang="en-AU" dirty="0"/>
              <a:t> (de-biasing and confidence calibration). </a:t>
            </a:r>
            <a:r>
              <a:rPr lang="en-US" b="1" dirty="0"/>
              <a:t>[CLICK] </a:t>
            </a:r>
            <a:r>
              <a:rPr lang="en-AU" dirty="0"/>
              <a:t>The mission-ready training phase is focused on </a:t>
            </a:r>
            <a:r>
              <a:rPr lang="en-AU" i="1" dirty="0"/>
              <a:t>tolerances</a:t>
            </a:r>
            <a:r>
              <a:rPr lang="en-AU" dirty="0"/>
              <a:t> (from pain and sleep loss to monotony, frustration and uncertainty) and </a:t>
            </a:r>
            <a:r>
              <a:rPr lang="en-AU" i="1" dirty="0"/>
              <a:t>resistances</a:t>
            </a:r>
            <a:r>
              <a:rPr lang="en-AU" dirty="0"/>
              <a:t> (to distraction, deception or manipulation). </a:t>
            </a:r>
            <a:r>
              <a:rPr lang="en-US" b="1" dirty="0"/>
              <a:t>[CLICK] </a:t>
            </a:r>
            <a:r>
              <a:rPr lang="en-AU" dirty="0"/>
              <a:t>These capacities get further enhanced through operational support (with tools such as </a:t>
            </a:r>
            <a:r>
              <a:rPr lang="en-AU" i="1" dirty="0"/>
              <a:t>decision aids</a:t>
            </a:r>
            <a:r>
              <a:rPr lang="en-AU" dirty="0"/>
              <a:t> and </a:t>
            </a:r>
            <a:r>
              <a:rPr lang="en-AU" i="1" dirty="0"/>
              <a:t>fatigue countermeasures</a:t>
            </a:r>
            <a:r>
              <a:rPr lang="en-AU" dirty="0"/>
              <a:t>). </a:t>
            </a:r>
            <a:r>
              <a:rPr lang="en-US" b="1" dirty="0"/>
              <a:t>[CLICK] </a:t>
            </a:r>
            <a:r>
              <a:rPr lang="en-AU" dirty="0"/>
              <a:t>The recovery phase completes the cycle, employing both reflexive (e.g., mindfulness) and restorative practices (e.g., healthy eating, hydration and sleep hygiene) and relying on social support. </a:t>
            </a:r>
            <a:r>
              <a:rPr lang="en-US" b="1" dirty="0"/>
              <a:t>[CLICK] </a:t>
            </a:r>
            <a:r>
              <a:rPr lang="en-AU" dirty="0"/>
              <a:t>The full cycle reinforces the cognitive fundamentals that are known for their contribution to both real-time cognitive performance and resilience that </a:t>
            </a:r>
            <a:r>
              <a:rPr lang="en-US" dirty="0"/>
              <a:t>help</a:t>
            </a:r>
            <a:r>
              <a:rPr lang="en-AU" dirty="0"/>
              <a:t>s </a:t>
            </a:r>
            <a:r>
              <a:rPr lang="en-AU" b="1" dirty="0"/>
              <a:t>prevent </a:t>
            </a:r>
            <a:r>
              <a:rPr lang="en-AU" dirty="0"/>
              <a:t>the accumulation of Chronic  Stress and  enables career longevity and life-long thriving.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17</a:t>
            </a:fld>
            <a:endParaRPr lang="en-US" dirty="0"/>
          </a:p>
        </p:txBody>
      </p:sp>
    </p:spTree>
    <p:extLst>
      <p:ext uri="{BB962C8B-B14F-4D97-AF65-F5344CB8AC3E}">
        <p14:creationId xmlns:p14="http://schemas.microsoft.com/office/powerpoint/2010/main" val="3634200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19138"/>
            <a:ext cx="6388100" cy="3594100"/>
          </a:xfrm>
        </p:spPr>
      </p:sp>
      <p:sp>
        <p:nvSpPr>
          <p:cNvPr id="3" name="Notes Placeholder 2"/>
          <p:cNvSpPr>
            <a:spLocks noGrp="1"/>
          </p:cNvSpPr>
          <p:nvPr>
            <p:ph type="body" idx="1"/>
          </p:nvPr>
        </p:nvSpPr>
        <p:spPr/>
        <p:txBody>
          <a:bodyPr/>
          <a:lstStyle/>
          <a:p>
            <a:r>
              <a:rPr lang="en-AU" dirty="0"/>
              <a:t>Th</a:t>
            </a:r>
            <a:r>
              <a:rPr lang="ru-RU" dirty="0"/>
              <a:t>is</a:t>
            </a:r>
            <a:r>
              <a:rPr lang="en-AU" dirty="0"/>
              <a:t> framework </a:t>
            </a:r>
            <a:r>
              <a:rPr lang="en-US" dirty="0"/>
              <a:t> </a:t>
            </a:r>
            <a:r>
              <a:rPr lang="ru-RU" dirty="0"/>
              <a:t>connects multiple</a:t>
            </a:r>
            <a:r>
              <a:rPr lang="en-US" dirty="0"/>
              <a:t> </a:t>
            </a:r>
            <a:r>
              <a:rPr lang="en-GB" dirty="0"/>
              <a:t>lines of Research</a:t>
            </a:r>
            <a:r>
              <a:rPr lang="ru-RU" dirty="0"/>
              <a:t> </a:t>
            </a:r>
            <a:r>
              <a:rPr lang="en-GB" dirty="0"/>
              <a:t>effort</a:t>
            </a:r>
            <a:r>
              <a:rPr lang="en-US" dirty="0"/>
              <a:t>. </a:t>
            </a:r>
            <a:r>
              <a:rPr lang="en-US" b="1" dirty="0"/>
              <a:t>[CLICK] </a:t>
            </a:r>
            <a:r>
              <a:rPr lang="en-US" dirty="0"/>
              <a:t>E.g. multiple elements of </a:t>
            </a:r>
            <a:r>
              <a:rPr lang="en-AU" dirty="0"/>
              <a:t>foundational cognitive training being developed by several research groups under the construct of Cognitive Gym. </a:t>
            </a:r>
            <a:r>
              <a:rPr lang="en-US" b="1" dirty="0"/>
              <a:t>[CLICK] </a:t>
            </a:r>
            <a:r>
              <a:rPr lang="en-AU" dirty="0"/>
              <a:t>our emerging work on Team Decision Making </a:t>
            </a:r>
            <a:r>
              <a:rPr lang="en-US" b="1" dirty="0"/>
              <a:t>[CLICK] </a:t>
            </a:r>
            <a:r>
              <a:rPr lang="en-AU" dirty="0"/>
              <a:t>is looking at the so-called c-factor – collective intelligence or team “smarts”. This c-factor has surprisingly little connection to the individual “smarts” of team members, and instead has been linked to their interactional competence and team diversity.</a:t>
            </a:r>
            <a:r>
              <a:rPr lang="ru-RU" dirty="0"/>
              <a:t> </a:t>
            </a:r>
            <a:r>
              <a:rPr lang="en-AU" dirty="0"/>
              <a:t>A</a:t>
            </a:r>
            <a:r>
              <a:rPr lang="ru-RU" dirty="0"/>
              <a:t>nd our </a:t>
            </a:r>
            <a:r>
              <a:rPr lang="en-AU" dirty="0"/>
              <a:t>augmentation work</a:t>
            </a:r>
            <a:r>
              <a:rPr lang="ru-RU" dirty="0"/>
              <a:t> is</a:t>
            </a:r>
            <a:r>
              <a:rPr lang="en-GB" dirty="0"/>
              <a:t> currently</a:t>
            </a:r>
            <a:r>
              <a:rPr lang="ru-RU" dirty="0"/>
              <a:t> focused on fatigue countermeasures - h</a:t>
            </a:r>
            <a:r>
              <a:rPr lang="en-AU" dirty="0"/>
              <a:t>ere is an example</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18</a:t>
            </a:fld>
            <a:endParaRPr lang="en-US" dirty="0"/>
          </a:p>
        </p:txBody>
      </p:sp>
    </p:spTree>
    <p:extLst>
      <p:ext uri="{BB962C8B-B14F-4D97-AF65-F5344CB8AC3E}">
        <p14:creationId xmlns:p14="http://schemas.microsoft.com/office/powerpoint/2010/main" val="2643694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p:spPr>
      </p:sp>
      <p:sp>
        <p:nvSpPr>
          <p:cNvPr id="3" name="Notes Placeholder 2"/>
          <p:cNvSpPr>
            <a:spLocks noGrp="1"/>
          </p:cNvSpPr>
          <p:nvPr>
            <p:ph type="body" idx="1"/>
          </p:nvPr>
        </p:nvSpPr>
        <p:spPr/>
        <p:txBody>
          <a:bodyPr/>
          <a:lstStyle/>
          <a:p>
            <a:r>
              <a:rPr lang="en-AU" dirty="0"/>
              <a:t>Cognitive fatigue is a massive issue costing the economy billions of dollars in accident risks and productivity losses, and can turn deadly on the road – let alone in high-risk missions. Our field trial for a Combat Engineering regiment aimed at measuring the levels of </a:t>
            </a:r>
            <a:r>
              <a:rPr lang="en-AU" b="1" dirty="0"/>
              <a:t>chronic fatigue </a:t>
            </a:r>
            <a:r>
              <a:rPr lang="en-AU" dirty="0"/>
              <a:t>in the unit and evaluating a method to </a:t>
            </a:r>
            <a:r>
              <a:rPr lang="en-AU" b="1" dirty="0"/>
              <a:t>mitigate</a:t>
            </a:r>
            <a:r>
              <a:rPr lang="en-AU" dirty="0"/>
              <a:t> it in extended driving tasks. For this we trialled an infra-red blink sensor mounted on a spectacle frame. Turns out that how fast you re-open your eyes after a blink is a solid marker of drowsiness – comparable in sensitivity to hospital-grade gear used to diagnose sleep disorders. Clinical trials had produced a risk scale (bottom L) with its Green-Amber-Red zones, which made this blink metric so effective that  mining truck drivers around the globe have to wear these glasses, with the blink data beamed up to the control centre where a trained health practitioner would watch drivers, up to 60  a pop, in a daisy diagram and decide on mitigation steps for each driver whose petal turns from green to amber, let alone red. This Big-Brother solution was not acceptable for Defence, </a:t>
            </a:r>
            <a:r>
              <a:rPr lang="en-AU" b="1" dirty="0"/>
              <a:t>[click]</a:t>
            </a:r>
            <a:r>
              <a:rPr lang="en-AU" dirty="0"/>
              <a:t> so we looked at the effect of feeding the blink–metrics direct to the driver in real-time on a dashboard display. We managed to nest a randomised cross-over experiment  </a:t>
            </a:r>
            <a:r>
              <a:rPr lang="en-AU" b="1" dirty="0"/>
              <a:t>inside</a:t>
            </a:r>
            <a:r>
              <a:rPr lang="en-AU" dirty="0"/>
              <a:t> this field trial and the data confirmed that real-time feedback did improve alertness and reduced driving risks. </a:t>
            </a:r>
            <a:r>
              <a:rPr lang="en-AU" b="1" dirty="0"/>
              <a:t>[click]</a:t>
            </a:r>
            <a:r>
              <a:rPr lang="en-AU" dirty="0"/>
              <a:t> fast forward several years – and the same technology has not only gone wireless and replaced its massive data-loggers with a smartphone, but it also added a dash-mounted display that utilises the effect we discovered with army drivers.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19</a:t>
            </a:fld>
            <a:endParaRPr lang="en-US" dirty="0"/>
          </a:p>
        </p:txBody>
      </p:sp>
    </p:spTree>
    <p:extLst>
      <p:ext uri="{BB962C8B-B14F-4D97-AF65-F5344CB8AC3E}">
        <p14:creationId xmlns:p14="http://schemas.microsoft.com/office/powerpoint/2010/main" val="362687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dirty="0"/>
              <a:t>On the other hand – the art of the possible. T</a:t>
            </a:r>
            <a:r>
              <a:rPr lang="ru-RU" dirty="0"/>
              <a:t>ranslational Neuroscience is developing at an astonishing pace, offering solid evidence for </a:t>
            </a:r>
            <a:r>
              <a:rPr lang="en-AU" dirty="0"/>
              <a:t>I</a:t>
            </a:r>
            <a:r>
              <a:rPr lang="ru-RU" dirty="0"/>
              <a:t>nterventions that would have been considered </a:t>
            </a:r>
            <a:r>
              <a:rPr lang="ru-RU" b="1" dirty="0"/>
              <a:t>science fiction </a:t>
            </a:r>
            <a:r>
              <a:rPr lang="ru-RU" dirty="0"/>
              <a:t>just a few years ago. From cleverly designed reasoning strategy training </a:t>
            </a:r>
            <a:r>
              <a:rPr lang="en-AU" dirty="0"/>
              <a:t>that </a:t>
            </a:r>
            <a:r>
              <a:rPr lang="ru-RU" dirty="0"/>
              <a:t>improv</a:t>
            </a:r>
            <a:r>
              <a:rPr lang="en-AU" dirty="0"/>
              <a:t>es</a:t>
            </a:r>
            <a:r>
              <a:rPr lang="ru-RU" dirty="0"/>
              <a:t> </a:t>
            </a:r>
            <a:r>
              <a:rPr lang="en-AU" dirty="0"/>
              <a:t>the</a:t>
            </a:r>
            <a:r>
              <a:rPr lang="ru-RU" dirty="0"/>
              <a:t> thickness</a:t>
            </a:r>
            <a:r>
              <a:rPr lang="en-AU" dirty="0"/>
              <a:t> of brain cortex</a:t>
            </a:r>
            <a:r>
              <a:rPr lang="ru-RU" dirty="0"/>
              <a:t> </a:t>
            </a:r>
            <a:r>
              <a:rPr lang="en-AU" dirty="0"/>
              <a:t>in</a:t>
            </a:r>
            <a:r>
              <a:rPr lang="ru-RU" dirty="0"/>
              <a:t> patients</a:t>
            </a:r>
            <a:r>
              <a:rPr lang="en-AU" dirty="0"/>
              <a:t> with </a:t>
            </a:r>
            <a:r>
              <a:rPr lang="ru-RU" dirty="0"/>
              <a:t>T</a:t>
            </a:r>
            <a:r>
              <a:rPr lang="en-AU" dirty="0"/>
              <a:t>r</a:t>
            </a:r>
            <a:r>
              <a:rPr lang="ru-RU" dirty="0"/>
              <a:t>B</a:t>
            </a:r>
            <a:r>
              <a:rPr lang="en-AU" dirty="0"/>
              <a:t>r</a:t>
            </a:r>
            <a:r>
              <a:rPr lang="ru-RU" dirty="0"/>
              <a:t>I</a:t>
            </a:r>
            <a:r>
              <a:rPr lang="en-AU" dirty="0"/>
              <a:t>n,</a:t>
            </a:r>
            <a:r>
              <a:rPr lang="ru-RU" dirty="0"/>
              <a:t> to Transcranial stimulation capable of erasing unwanted memory traces, and even </a:t>
            </a:r>
            <a:r>
              <a:rPr lang="en-AU" dirty="0"/>
              <a:t>Brain implants (</a:t>
            </a:r>
            <a:r>
              <a:rPr lang="ru-RU" dirty="0"/>
              <a:t>Hyppocampal</a:t>
            </a:r>
            <a:r>
              <a:rPr lang="en-AU" dirty="0"/>
              <a:t> </a:t>
            </a:r>
            <a:r>
              <a:rPr lang="ru-RU" dirty="0"/>
              <a:t>prothesis</a:t>
            </a:r>
            <a:r>
              <a:rPr lang="en-AU" dirty="0"/>
              <a:t>)</a:t>
            </a:r>
            <a:r>
              <a:rPr lang="ru-RU" dirty="0"/>
              <a:t> to repl</a:t>
            </a:r>
            <a:r>
              <a:rPr lang="en-AU" dirty="0"/>
              <a:t>a</a:t>
            </a:r>
            <a:r>
              <a:rPr lang="ru-RU" dirty="0"/>
              <a:t>c</a:t>
            </a:r>
            <a:r>
              <a:rPr lang="en-AU" dirty="0"/>
              <a:t>e </a:t>
            </a:r>
            <a:r>
              <a:rPr lang="ru-RU" dirty="0"/>
              <a:t>the</a:t>
            </a:r>
            <a:r>
              <a:rPr lang="en-AU" dirty="0"/>
              <a:t> neural circuit </a:t>
            </a:r>
            <a:r>
              <a:rPr lang="ru-RU" dirty="0"/>
              <a:t>that</a:t>
            </a:r>
            <a:r>
              <a:rPr lang="en-AU" dirty="0"/>
              <a:t> d</a:t>
            </a:r>
            <a:r>
              <a:rPr lang="ru-RU" dirty="0"/>
              <a:t>ecod</a:t>
            </a:r>
            <a:r>
              <a:rPr lang="en-AU" dirty="0"/>
              <a:t>es</a:t>
            </a:r>
            <a:r>
              <a:rPr lang="ru-RU" dirty="0"/>
              <a:t> S</a:t>
            </a:r>
            <a:r>
              <a:rPr lang="en-AU" dirty="0" err="1"/>
              <a:t>hort</a:t>
            </a:r>
            <a:r>
              <a:rPr lang="en-AU" dirty="0"/>
              <a:t>-Term </a:t>
            </a:r>
            <a:r>
              <a:rPr lang="ru-RU" dirty="0"/>
              <a:t>M</a:t>
            </a:r>
            <a:r>
              <a:rPr lang="en-AU" dirty="0" err="1"/>
              <a:t>emory</a:t>
            </a:r>
            <a:r>
              <a:rPr lang="ru-RU" dirty="0"/>
              <a:t> to L</a:t>
            </a:r>
            <a:r>
              <a:rPr lang="en-AU" dirty="0" err="1"/>
              <a:t>ong</a:t>
            </a:r>
            <a:r>
              <a:rPr lang="en-AU" dirty="0"/>
              <a:t>-</a:t>
            </a:r>
            <a:r>
              <a:rPr lang="ru-RU" dirty="0"/>
              <a:t>T</a:t>
            </a:r>
            <a:r>
              <a:rPr lang="en-AU" dirty="0"/>
              <a:t>erm </a:t>
            </a:r>
            <a:r>
              <a:rPr lang="ru-RU" dirty="0"/>
              <a:t>M</a:t>
            </a:r>
            <a:r>
              <a:rPr lang="en-AU" dirty="0" err="1"/>
              <a:t>emory</a:t>
            </a:r>
            <a:r>
              <a:rPr lang="ru-RU" dirty="0"/>
              <a:t> </a:t>
            </a:r>
            <a:r>
              <a:rPr lang="en-AU" dirty="0"/>
              <a:t>and underpins </a:t>
            </a:r>
            <a:r>
              <a:rPr lang="ru-RU" dirty="0"/>
              <a:t>all new learning, currently good to compensate memory deficits but aiming for memory-booster functionality (DARPA-funded).  </a:t>
            </a:r>
            <a:r>
              <a:rPr lang="en-AU" dirty="0"/>
              <a:t>A</a:t>
            </a:r>
            <a:r>
              <a:rPr lang="ru-RU" dirty="0"/>
              <a:t>nd in between – </a:t>
            </a:r>
            <a:endParaRPr lang="en-GB" dirty="0"/>
          </a:p>
          <a:p>
            <a:endParaRPr lang="en-AU"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2</a:t>
            </a:fld>
            <a:endParaRPr lang="en-US"/>
          </a:p>
        </p:txBody>
      </p:sp>
    </p:spTree>
    <p:extLst>
      <p:ext uri="{BB962C8B-B14F-4D97-AF65-F5344CB8AC3E}">
        <p14:creationId xmlns:p14="http://schemas.microsoft.com/office/powerpoint/2010/main" val="328107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dirty="0"/>
              <a:t>When we applied the same</a:t>
            </a:r>
            <a:r>
              <a:rPr lang="en-AU" baseline="0" dirty="0"/>
              <a:t> blink sensors to monitor driver sleepiness over</a:t>
            </a:r>
            <a:r>
              <a:rPr lang="en-US" dirty="0">
                <a:effectLst/>
              </a:rPr>
              <a:t> TSD, up to 50hrs of it in some of our studies,</a:t>
            </a:r>
            <a:r>
              <a:rPr lang="en-US" baseline="0" dirty="0">
                <a:effectLst/>
              </a:rPr>
              <a:t> we observed </a:t>
            </a:r>
            <a:r>
              <a:rPr lang="en-US" dirty="0">
                <a:effectLst/>
              </a:rPr>
              <a:t>that chewing a</a:t>
            </a:r>
            <a:r>
              <a:rPr lang="en-US" baseline="0" dirty="0">
                <a:effectLst/>
              </a:rPr>
              <a:t> pellet of</a:t>
            </a:r>
            <a:r>
              <a:rPr lang="en-US" dirty="0">
                <a:effectLst/>
              </a:rPr>
              <a:t> </a:t>
            </a:r>
            <a:r>
              <a:rPr lang="en-US" b="1" dirty="0">
                <a:effectLst/>
              </a:rPr>
              <a:t>caffeinated chewing </a:t>
            </a:r>
            <a:r>
              <a:rPr lang="en-US" dirty="0">
                <a:effectLst/>
              </a:rPr>
              <a:t>gum, significantly </a:t>
            </a:r>
            <a:r>
              <a:rPr lang="en-US" b="1" dirty="0">
                <a:effectLst/>
              </a:rPr>
              <a:t>reduced</a:t>
            </a:r>
            <a:r>
              <a:rPr lang="en-US" dirty="0">
                <a:effectLst/>
              </a:rPr>
              <a:t> driving errors in a simulated driving task, such as </a:t>
            </a:r>
            <a:r>
              <a:rPr lang="en-US" b="1" dirty="0">
                <a:effectLst/>
              </a:rPr>
              <a:t>erratic acceleration</a:t>
            </a:r>
            <a:r>
              <a:rPr lang="en-US" dirty="0">
                <a:effectLst/>
              </a:rPr>
              <a:t>, </a:t>
            </a:r>
            <a:r>
              <a:rPr lang="en-US" b="1" dirty="0">
                <a:effectLst/>
              </a:rPr>
              <a:t>veering off the road</a:t>
            </a:r>
            <a:r>
              <a:rPr lang="en-US" dirty="0">
                <a:effectLst/>
              </a:rPr>
              <a:t>, </a:t>
            </a:r>
            <a:r>
              <a:rPr lang="en-US" b="1" dirty="0">
                <a:effectLst/>
              </a:rPr>
              <a:t>or crossing into the opposite lane - </a:t>
            </a:r>
            <a:r>
              <a:rPr lang="en-US" b="0" dirty="0">
                <a:effectLst/>
              </a:rPr>
              <a:t>much</a:t>
            </a:r>
            <a:r>
              <a:rPr lang="en-US" b="0" baseline="0" dirty="0">
                <a:effectLst/>
              </a:rPr>
              <a:t> more than you’d expect to result from a mild reduction in sleepiness typically linked to caffeine intake. Those consuming caffeine got smashed nearly as badly as those who chewed a placebo gum, but made far fewer errors, and their errors did not depend on how drowsy they were –so caffeine effectively destroyed the well-known association between drowsiness and task errors. </a:t>
            </a:r>
            <a:r>
              <a:rPr lang="en-AU" dirty="0"/>
              <a:t>We found a similar dissociation between real-time drowsiness and task errors when we replaced driving with </a:t>
            </a:r>
            <a:r>
              <a:rPr lang="en-AU" baseline="0" dirty="0"/>
              <a:t>standard cognitive tasks – from </a:t>
            </a:r>
            <a:r>
              <a:rPr lang="en-AU" dirty="0"/>
              <a:t>simple reaction time </a:t>
            </a:r>
            <a:r>
              <a:rPr lang="en-AU" dirty="0">
                <a:sym typeface="Wingdings" panose="05000000000000000000" pitchFamily="2" charset="2"/>
              </a:rPr>
              <a:t>to</a:t>
            </a:r>
            <a:r>
              <a:rPr lang="en-AU" dirty="0"/>
              <a:t> procedural decisions and response inhibition.</a:t>
            </a:r>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pPr lvl="1"/>
            <a:endParaRPr lang="en-AU" b="0" dirty="0"/>
          </a:p>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20</a:t>
            </a:fld>
            <a:endParaRPr lang="en-US"/>
          </a:p>
        </p:txBody>
      </p:sp>
    </p:spTree>
    <p:extLst>
      <p:ext uri="{BB962C8B-B14F-4D97-AF65-F5344CB8AC3E}">
        <p14:creationId xmlns:p14="http://schemas.microsoft.com/office/powerpoint/2010/main" val="1560480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DSTG-led international research team discovered that its non-digestive form – caffeinated chewing gum – can be used in safe doses to rescue cognitive performance under serious sleep deprivation. Thumbs up to our partners from </a:t>
            </a:r>
            <a:r>
              <a:rPr lang="en-AU" dirty="0" err="1"/>
              <a:t>UniSA</a:t>
            </a:r>
            <a:r>
              <a:rPr lang="en-AU" dirty="0"/>
              <a:t> and WRAIR!</a:t>
            </a:r>
          </a:p>
          <a:p>
            <a:r>
              <a:rPr lang="en-AU" dirty="0"/>
              <a:t>In a gold-standard double-blind placebo-controlled experiment young healthy adults were sleep deprived for 50 hours (2 consecutive nights without sleep) and drove along a simulated outback road for 40 minutes every 3 hours (15 trips in total), while hooked up to an eye-blink sensor monitoring their drowsiness. Half the group chewed on caffeine-infused chewing gum in the early hours of the morning, the other half (placebo group) consumed the same gum but without caffeine. Drowsiness crept up as sleep deficit accumulated in both groups - not much of a difference between them. You would expect task errors (such as veering off the road or missing a target on a cognitive test) to follow the ups and downs of the fluctuating drowsiness. To our surprise, that was true only in our placebo group. Those who chewed caffeinated gum, managed to keep their task errors low even when their drowsiness was creeping up. This is quite radical: the gum, consumed in carefully timed, safe doses, protected cognitive performance not only through its well-established mild alerting effect, but also by reducing the impact of fluctuating alertness on task errors</a:t>
            </a:r>
          </a:p>
        </p:txBody>
      </p:sp>
      <p:sp>
        <p:nvSpPr>
          <p:cNvPr id="4" name="Slide Number Placeholder 3"/>
          <p:cNvSpPr>
            <a:spLocks noGrp="1"/>
          </p:cNvSpPr>
          <p:nvPr>
            <p:ph type="sldNum" sz="quarter" idx="10"/>
          </p:nvPr>
        </p:nvSpPr>
        <p:spPr/>
        <p:txBody>
          <a:bodyPr/>
          <a:lstStyle/>
          <a:p>
            <a:pPr>
              <a:defRPr/>
            </a:pPr>
            <a:fld id="{C234D302-C802-423F-BAC1-1E64B0833EFD}" type="slidenum">
              <a:rPr lang="en-US" smtClean="0"/>
              <a:pPr>
                <a:defRPr/>
              </a:pPr>
              <a:t>21</a:t>
            </a:fld>
            <a:endParaRPr lang="en-US"/>
          </a:p>
        </p:txBody>
      </p:sp>
    </p:spTree>
    <p:extLst>
      <p:ext uri="{BB962C8B-B14F-4D97-AF65-F5344CB8AC3E}">
        <p14:creationId xmlns:p14="http://schemas.microsoft.com/office/powerpoint/2010/main" val="591809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3979">
              <a:defRPr/>
            </a:pPr>
            <a:r>
              <a:rPr lang="en-AU" dirty="0"/>
              <a:t>We had a few interesting Media responses to the study …</a:t>
            </a:r>
          </a:p>
          <a:p>
            <a:pPr defTabSz="473979">
              <a:defRPr/>
            </a:pPr>
            <a:r>
              <a:rPr lang="en-AU" dirty="0"/>
              <a:t>That work also highlighted the critical role of recovery in maintaining CF – our fatigue profiling did not show any difference in chronic fatigue between our reservist group and the rest of Defence or even populational norms, despite a heavy increase in acute fatigue. Their secret was in recovery (self-reported in that instance, but measured with actigraphy in our other studies). So getting smashed at the end of the day is no problem if you are good at recovery – down time, sleep, nutrition (became a critical phase in CF2). </a:t>
            </a:r>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a:p>
            <a:pPr defTabSz="473979">
              <a:defRPr/>
            </a:pPr>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22</a:t>
            </a:fld>
            <a:endParaRPr lang="en-US" dirty="0"/>
          </a:p>
        </p:txBody>
      </p:sp>
    </p:spTree>
    <p:extLst>
      <p:ext uri="{BB962C8B-B14F-4D97-AF65-F5344CB8AC3E}">
        <p14:creationId xmlns:p14="http://schemas.microsoft.com/office/powerpoint/2010/main" val="1215012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p:spPr>
      </p:sp>
      <p:sp>
        <p:nvSpPr>
          <p:cNvPr id="3" name="Notes Placeholder 2"/>
          <p:cNvSpPr>
            <a:spLocks noGrp="1"/>
          </p:cNvSpPr>
          <p:nvPr>
            <p:ph type="body" idx="1"/>
          </p:nvPr>
        </p:nvSpPr>
        <p:spPr/>
        <p:txBody>
          <a:bodyPr/>
          <a:lstStyle/>
          <a:p>
            <a:r>
              <a:rPr lang="en-AU" dirty="0"/>
              <a:t>Here is an</a:t>
            </a:r>
            <a:r>
              <a:rPr lang="ru-RU" dirty="0"/>
              <a:t>other</a:t>
            </a:r>
            <a:r>
              <a:rPr lang="en-AU" dirty="0"/>
              <a:t> example - our work on Biomarkers of Resilience. When we hear a sudden, loud noise - we respond with a spike in heart rate, instant sweat, disrupted breathing etc., collectively known as </a:t>
            </a:r>
            <a:r>
              <a:rPr lang="en-US" dirty="0"/>
              <a:t>acoustic startle. We can measure this stress response with multiple body sensors, the simplest being skin conductance – one of the fastest stress response systems in your body. If the same loud noise is presented repeatedly, our stress response typically declines – we get used to the stimulus, or </a:t>
            </a:r>
            <a:r>
              <a:rPr lang="en-US" b="1" dirty="0"/>
              <a:t>habituate</a:t>
            </a:r>
            <a:r>
              <a:rPr lang="en-US" dirty="0"/>
              <a:t>. It turns out that how fast you habituate to acoustic startle is linked to </a:t>
            </a:r>
            <a:r>
              <a:rPr lang="ru-RU" dirty="0"/>
              <a:t>several markers of </a:t>
            </a:r>
            <a:r>
              <a:rPr lang="en-US" dirty="0"/>
              <a:t>resilience. Early studies discovered that these Habituation slopes</a:t>
            </a:r>
            <a:r>
              <a:rPr lang="ru-RU" dirty="0"/>
              <a:t> were sensitive enough to</a:t>
            </a:r>
            <a:r>
              <a:rPr lang="en-US" dirty="0"/>
              <a:t> distinguish patients with PTSD from healthy controls – and more importantly, from other </a:t>
            </a:r>
            <a:r>
              <a:rPr lang="en-US" dirty="0" err="1"/>
              <a:t>clini</a:t>
            </a:r>
            <a:r>
              <a:rPr lang="ru-RU" dirty="0"/>
              <a:t>c</a:t>
            </a:r>
            <a:r>
              <a:rPr lang="en-US" dirty="0"/>
              <a:t>al groups such as Anxiety and Depression. PTSD folks did not habituate at all! Our own study showed that the same </a:t>
            </a:r>
            <a:r>
              <a:rPr lang="ru-RU" dirty="0"/>
              <a:t>starle</a:t>
            </a:r>
            <a:r>
              <a:rPr lang="en-US" dirty="0"/>
              <a:t> slopes can discriminate between high-and low-resilient individuals in the healthy population, with no clinical diagnosis, but some of whom may be at risk. This is quite remarkable, almost a </a:t>
            </a:r>
            <a:r>
              <a:rPr lang="en-US" dirty="0" err="1"/>
              <a:t>breathaliser</a:t>
            </a:r>
            <a:r>
              <a:rPr lang="en-US" dirty="0"/>
              <a:t>-type </a:t>
            </a:r>
            <a:r>
              <a:rPr lang="ru-RU" dirty="0"/>
              <a:t>objective method to assess </a:t>
            </a:r>
            <a:r>
              <a:rPr lang="en-AU" dirty="0"/>
              <a:t>the risk of </a:t>
            </a:r>
            <a:r>
              <a:rPr lang="en-US" dirty="0"/>
              <a:t>PTSD.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23</a:t>
            </a:fld>
            <a:endParaRPr lang="en-US"/>
          </a:p>
        </p:txBody>
      </p:sp>
    </p:spTree>
    <p:extLst>
      <p:ext uri="{BB962C8B-B14F-4D97-AF65-F5344CB8AC3E}">
        <p14:creationId xmlns:p14="http://schemas.microsoft.com/office/powerpoint/2010/main" val="1200848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p:spPr>
      </p:sp>
      <p:sp>
        <p:nvSpPr>
          <p:cNvPr id="3" name="Notes Placeholder 2"/>
          <p:cNvSpPr>
            <a:spLocks noGrp="1"/>
          </p:cNvSpPr>
          <p:nvPr>
            <p:ph type="body" idx="1"/>
          </p:nvPr>
        </p:nvSpPr>
        <p:spPr/>
        <p:txBody>
          <a:bodyPr/>
          <a:lstStyle/>
          <a:p>
            <a:pPr defTabSz="473979">
              <a:defRPr/>
            </a:pPr>
            <a:r>
              <a:rPr lang="en-AU" dirty="0">
                <a:latin typeface="Arial" panose="020B0604020202020204" pitchFamily="34" charset="0"/>
                <a:cs typeface="Arial" panose="020B0604020202020204" pitchFamily="34" charset="0"/>
              </a:rPr>
              <a:t>Extending this work into VR environments is another promising direction. VR-based training is going through its own hype cycle. The problem with desktop or armchair VR is the limited stress response it produces - every one knows it’s a game.  The free-roam VR (FRVR) provides a more realistic &amp; challenging environment.  We were able to confirm that FRVR can produce substantially higher stress levels as you can see in this trial data - showing elevated Heart and respiratory rate during  the task. We also saw a clear dose-response effect there</a:t>
            </a:r>
            <a:r>
              <a:rPr lang="ru-RU" dirty="0">
                <a:latin typeface="Arial" panose="020B0604020202020204" pitchFamily="34" charset="0"/>
                <a:cs typeface="Arial" panose="020B0604020202020204" pitchFamily="34" charset="0"/>
              </a:rPr>
              <a:t>, with objectively measuered stress response increasing from a walk-through scenario to fully blown room clearances with growing complexity of OPFOR</a:t>
            </a:r>
            <a:r>
              <a:rPr lang="en-GB" dirty="0">
                <a:latin typeface="Arial" panose="020B0604020202020204" pitchFamily="34" charset="0"/>
                <a:cs typeface="Arial" panose="020B0604020202020204" pitchFamily="34" charset="0"/>
              </a:rPr>
              <a:t> actions</a:t>
            </a:r>
            <a:r>
              <a:rPr lang="en-AU" dirty="0">
                <a:latin typeface="Arial" panose="020B0604020202020204" pitchFamily="34" charset="0"/>
                <a:cs typeface="Arial" panose="020B0604020202020204" pitchFamily="34" charset="0"/>
              </a:rPr>
              <a:t>. With this methodology, we are beginning to track the stress response during training serials and introduce elements of stress management skills such as resonant frequency breathing – with or without instrumented feedback – and to see how effective this training is in optimising the operators’ stress response.  </a:t>
            </a: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dirty="0">
              <a:latin typeface="Arial" panose="020B0604020202020204" pitchFamily="34" charset="0"/>
              <a:cs typeface="Arial" panose="020B0604020202020204" pitchFamily="34" charset="0"/>
            </a:endParaRPr>
          </a:p>
          <a:p>
            <a:pPr defTabSz="473979">
              <a:defRPr/>
            </a:pPr>
            <a:endParaRPr lang="en-AU" baseline="0" dirty="0"/>
          </a:p>
          <a:p>
            <a:pPr defTabSz="473979">
              <a:defRPr/>
            </a:pPr>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24</a:t>
            </a:fld>
            <a:endParaRPr lang="en-US"/>
          </a:p>
        </p:txBody>
      </p:sp>
    </p:spTree>
    <p:extLst>
      <p:ext uri="{BB962C8B-B14F-4D97-AF65-F5344CB8AC3E}">
        <p14:creationId xmlns:p14="http://schemas.microsoft.com/office/powerpoint/2010/main" val="798928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does the Future hold? </a:t>
            </a:r>
            <a:r>
              <a:rPr lang="en-GB" dirty="0"/>
              <a:t>1</a:t>
            </a:r>
            <a:r>
              <a:rPr lang="en-GB" baseline="30000" dirty="0"/>
              <a:t>st</a:t>
            </a:r>
            <a:r>
              <a:rPr lang="en-GB" dirty="0"/>
              <a:t> we’ll see a push </a:t>
            </a:r>
            <a:r>
              <a:rPr lang="en-GB" dirty="0" err="1"/>
              <a:t>i</a:t>
            </a:r>
            <a:r>
              <a:rPr lang="en-AU" dirty="0" err="1"/>
              <a:t>ntegrating</a:t>
            </a:r>
            <a:r>
              <a:rPr lang="en-AU" dirty="0"/>
              <a:t> body &amp; brain sensors, with action logging, to enable real-time, unobtrusive measurement beyond physiology: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AU" sz="1200" dirty="0"/>
              <a:t>wearable systems are moving to fusing the biomarker data such as HR, EMG, EEG, eye-blinks, skin conductance with embedded action loggers tracking RTs, error rates, voice pitch, haptic pressure, keystroke cadence &amp; other markers of cognitive capacity to track the operator’s functional state. </a:t>
            </a:r>
          </a:p>
          <a:p>
            <a:r>
              <a:rPr lang="en-AU" sz="1200" dirty="0"/>
              <a:t>W</a:t>
            </a:r>
            <a:r>
              <a:rPr lang="en-GB" dirty="0"/>
              <a:t>e will also see exponential growth in </a:t>
            </a:r>
            <a:r>
              <a:rPr lang="en-AU" dirty="0"/>
              <a:t>the Virtual, Augmented and Mixed reality applications – both for training and assessment scenarios. All of that has to be backed up by serious data fusion capability at multiple time scales, plus data mining and </a:t>
            </a:r>
            <a:r>
              <a:rPr lang="ru-RU" dirty="0"/>
              <a:t>machine learning </a:t>
            </a:r>
            <a:r>
              <a:rPr lang="en-AU" dirty="0"/>
              <a:t>to complement, and ultimately replace the conventional psychometrics.</a:t>
            </a:r>
          </a:p>
          <a:p>
            <a:pPr lvl="0"/>
            <a:r>
              <a:rPr lang="en-AU" dirty="0"/>
              <a:t>And most importantly, </a:t>
            </a:r>
            <a:r>
              <a:rPr lang="ru-RU" dirty="0"/>
              <a:t>s</a:t>
            </a:r>
            <a:r>
              <a:rPr lang="en-GB" dirty="0" err="1"/>
              <a:t>ystematic</a:t>
            </a:r>
            <a:r>
              <a:rPr lang="en-AU" dirty="0"/>
              <a:t> evidence base will be built with validation of the new methods, from sensor systems to the protocols deploying them.</a:t>
            </a:r>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25</a:t>
            </a:fld>
            <a:endParaRPr lang="en-US"/>
          </a:p>
        </p:txBody>
      </p:sp>
    </p:spTree>
    <p:extLst>
      <p:ext uri="{BB962C8B-B14F-4D97-AF65-F5344CB8AC3E}">
        <p14:creationId xmlns:p14="http://schemas.microsoft.com/office/powerpoint/2010/main" val="3375986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7000"/>
              </a:lnSpc>
              <a:spcBef>
                <a:spcPct val="30000"/>
              </a:spcBef>
              <a:spcAft>
                <a:spcPts val="800"/>
              </a:spcAft>
              <a:buClrTx/>
              <a:buSzTx/>
              <a:buFontTx/>
              <a:buNone/>
              <a:tabLst/>
              <a:defRPr/>
            </a:pPr>
            <a:r>
              <a:rPr lang="en-AU" sz="1200" kern="1200" dirty="0">
                <a:solidFill>
                  <a:schemeClr val="tx1"/>
                </a:solidFill>
                <a:latin typeface="+mn-lt"/>
                <a:ea typeface="ＭＳ Ｐゴシック" charset="0"/>
                <a:cs typeface="Times New Roman" panose="02020603050405020304" pitchFamily="18" charset="0"/>
              </a:rPr>
              <a:t>One of the key drivers of progress in all our work is the push for dimensional characterisation and measurement of cognitive functioning. The Research Domain Criteria framework (</a:t>
            </a:r>
            <a:r>
              <a:rPr lang="en-AU" sz="1200" kern="1200" dirty="0" err="1">
                <a:solidFill>
                  <a:schemeClr val="tx1"/>
                </a:solidFill>
                <a:latin typeface="+mn-lt"/>
                <a:ea typeface="ＭＳ Ｐゴシック" charset="0"/>
                <a:cs typeface="Times New Roman" panose="02020603050405020304" pitchFamily="18" charset="0"/>
              </a:rPr>
              <a:t>RDoC</a:t>
            </a:r>
            <a:r>
              <a:rPr lang="en-AU" sz="1200" kern="1200" dirty="0">
                <a:solidFill>
                  <a:schemeClr val="tx1"/>
                </a:solidFill>
                <a:latin typeface="+mn-lt"/>
                <a:ea typeface="ＭＳ Ｐゴシック" charset="0"/>
                <a:cs typeface="Times New Roman" panose="02020603050405020304" pitchFamily="18" charset="0"/>
              </a:rPr>
              <a:t> in short) is the new frontiers here, developed by the Nat Institute of Mental Health to address the fundamental flaws of the outdated diagnostic systems such as DSM and ICD.  The </a:t>
            </a:r>
            <a:r>
              <a:rPr lang="en-AU" sz="1200" kern="1200" dirty="0" err="1">
                <a:solidFill>
                  <a:schemeClr val="tx1"/>
                </a:solidFill>
                <a:latin typeface="+mn-lt"/>
                <a:ea typeface="ＭＳ Ｐゴシック" charset="0"/>
                <a:cs typeface="Times New Roman" panose="02020603050405020304" pitchFamily="18" charset="0"/>
              </a:rPr>
              <a:t>RDoC</a:t>
            </a:r>
            <a:r>
              <a:rPr lang="en-AU" sz="1200" kern="1200" dirty="0">
                <a:solidFill>
                  <a:schemeClr val="tx1"/>
                </a:solidFill>
                <a:latin typeface="+mn-lt"/>
                <a:ea typeface="ＭＳ Ｐゴシック" charset="0"/>
                <a:cs typeface="Times New Roman" panose="02020603050405020304" pitchFamily="18" charset="0"/>
              </a:rPr>
              <a:t> identifies 5 broad domains of </a:t>
            </a:r>
            <a:r>
              <a:rPr lang="en-AU" sz="1200" kern="1200" dirty="0" err="1">
                <a:solidFill>
                  <a:schemeClr val="tx1"/>
                </a:solidFill>
                <a:latin typeface="+mn-lt"/>
                <a:ea typeface="ＭＳ Ｐゴシック" charset="0"/>
                <a:cs typeface="Times New Roman" panose="02020603050405020304" pitchFamily="18" charset="0"/>
              </a:rPr>
              <a:t>psy</a:t>
            </a:r>
            <a:r>
              <a:rPr lang="en-AU" sz="1200" kern="1200" dirty="0">
                <a:solidFill>
                  <a:schemeClr val="tx1"/>
                </a:solidFill>
                <a:latin typeface="+mn-lt"/>
                <a:ea typeface="ＭＳ Ｐゴシック" charset="0"/>
                <a:cs typeface="Times New Roman" panose="02020603050405020304" pitchFamily="18" charset="0"/>
              </a:rPr>
              <a:t> functioning, that underpin all DSM diagnostic categories. They include + and - valence systems (responsible for things like </a:t>
            </a:r>
            <a:r>
              <a:rPr lang="en-AU" sz="1200" kern="1200" dirty="0" err="1">
                <a:solidFill>
                  <a:schemeClr val="tx1"/>
                </a:solidFill>
                <a:latin typeface="+mn-lt"/>
                <a:ea typeface="ＭＳ Ｐゴシック" charset="0"/>
                <a:cs typeface="Times New Roman" panose="02020603050405020304" pitchFamily="18" charset="0"/>
              </a:rPr>
              <a:t>mo</a:t>
            </a:r>
            <a:r>
              <a:rPr lang="en-AU" sz="1200" kern="1200" dirty="0">
                <a:solidFill>
                  <a:schemeClr val="tx1"/>
                </a:solidFill>
                <a:latin typeface="+mn-lt"/>
                <a:ea typeface="ＭＳ Ｐゴシック" charset="0"/>
                <a:cs typeface="Times New Roman" panose="02020603050405020304" pitchFamily="18" charset="0"/>
              </a:rPr>
              <a:t>, fear &amp;</a:t>
            </a:r>
            <a:r>
              <a:rPr lang="en-AU" sz="1200" kern="1200" dirty="0" err="1">
                <a:solidFill>
                  <a:schemeClr val="tx1"/>
                </a:solidFill>
                <a:latin typeface="+mn-lt"/>
                <a:ea typeface="ＭＳ Ｐゴシック" charset="0"/>
                <a:cs typeface="Times New Roman" panose="02020603050405020304" pitchFamily="18" charset="0"/>
              </a:rPr>
              <a:t>anx</a:t>
            </a:r>
            <a:r>
              <a:rPr lang="en-AU" sz="1200" kern="1200" dirty="0">
                <a:solidFill>
                  <a:schemeClr val="tx1"/>
                </a:solidFill>
                <a:latin typeface="+mn-lt"/>
                <a:ea typeface="ＭＳ Ｐゴシック" charset="0"/>
                <a:cs typeface="Times New Roman" panose="02020603050405020304" pitchFamily="18" charset="0"/>
              </a:rPr>
              <a:t>), cognitive systems (incl. attn, WM, cog control), arousal &amp; regulation system and social processes (such as perception of self and others). </a:t>
            </a:r>
            <a:r>
              <a:rPr lang="en-AU" sz="1200" b="1" kern="1200" dirty="0">
                <a:solidFill>
                  <a:schemeClr val="tx1"/>
                </a:solidFill>
                <a:latin typeface="+mn-lt"/>
                <a:ea typeface="ＭＳ Ｐゴシック" charset="0"/>
                <a:cs typeface="Times New Roman" panose="02020603050405020304" pitchFamily="18" charset="0"/>
              </a:rPr>
              <a:t>[click] </a:t>
            </a:r>
            <a:r>
              <a:rPr lang="en-AU" sz="1200" kern="1200" dirty="0">
                <a:solidFill>
                  <a:schemeClr val="tx1"/>
                </a:solidFill>
                <a:latin typeface="+mn-lt"/>
                <a:ea typeface="ＭＳ Ｐゴシック" charset="0"/>
                <a:cs typeface="Times New Roman" panose="02020603050405020304" pitchFamily="18" charset="0"/>
              </a:rPr>
              <a:t>These broad domains combine more than 40 functional constructs, and they are intended to replace the outdated diagnostic categories with biologically traceable measurement of the underlying dysfunction. This has revolutionised the clinical world: the focus has shifted from symptoms to root causes of clinical conditions, with tests spanning across conditions, and things like gambling and substance addiction studied together as a disfunction of reward responsivity under the +valence domain (more on that later in the Conference program).  Importantly, </a:t>
            </a: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cs typeface="Times New Roman" panose="02020603050405020304" pitchFamily="18" charset="0"/>
            </a:endParaRPr>
          </a:p>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pPr>
              <a:defRPr/>
            </a:pPr>
            <a:fld id="{C234D302-C802-423F-BAC1-1E64B0833EFD}" type="slidenum">
              <a:rPr lang="en-US" smtClean="0"/>
              <a:pPr>
                <a:defRPr/>
              </a:pPr>
              <a:t>26</a:t>
            </a:fld>
            <a:endParaRPr lang="en-US"/>
          </a:p>
        </p:txBody>
      </p:sp>
    </p:spTree>
    <p:extLst>
      <p:ext uri="{BB962C8B-B14F-4D97-AF65-F5344CB8AC3E}">
        <p14:creationId xmlns:p14="http://schemas.microsoft.com/office/powerpoint/2010/main" val="1260132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7000"/>
              </a:lnSpc>
              <a:spcBef>
                <a:spcPct val="30000"/>
              </a:spcBef>
              <a:spcAft>
                <a:spcPts val="800"/>
              </a:spcAft>
              <a:buClrTx/>
              <a:buSzTx/>
              <a:buFontTx/>
              <a:buNone/>
              <a:tabLst/>
              <a:defRPr/>
            </a:pPr>
            <a:r>
              <a:rPr lang="en-AU" sz="1200" kern="1200" dirty="0">
                <a:solidFill>
                  <a:schemeClr val="tx1"/>
                </a:solidFill>
                <a:latin typeface="+mn-lt"/>
                <a:ea typeface="ＭＳ Ｐゴシック" charset="0"/>
                <a:cs typeface="Times New Roman" panose="02020603050405020304" pitchFamily="18" charset="0"/>
              </a:rPr>
              <a:t>The </a:t>
            </a:r>
            <a:r>
              <a:rPr lang="en-AU" sz="1200" kern="1200" dirty="0" err="1">
                <a:solidFill>
                  <a:schemeClr val="tx1"/>
                </a:solidFill>
                <a:latin typeface="+mn-lt"/>
                <a:ea typeface="ＭＳ Ｐゴシック" charset="0"/>
                <a:cs typeface="Times New Roman" panose="02020603050405020304" pitchFamily="18" charset="0"/>
              </a:rPr>
              <a:t>RDoC</a:t>
            </a:r>
            <a:r>
              <a:rPr lang="en-AU" sz="1200" kern="1200" dirty="0">
                <a:solidFill>
                  <a:schemeClr val="tx1"/>
                </a:solidFill>
                <a:latin typeface="+mn-lt"/>
                <a:ea typeface="ＭＳ Ｐゴシック" charset="0"/>
                <a:cs typeface="Times New Roman" panose="02020603050405020304" pitchFamily="18" charset="0"/>
              </a:rPr>
              <a:t> deliberately populated its measurement space with measures at multiple levels – from behaviour, self-reports and physiology to neural circuits &amp; bio-chemistry.  And the </a:t>
            </a:r>
            <a:r>
              <a:rPr lang="en-AU" sz="1200" kern="1200" dirty="0" err="1">
                <a:solidFill>
                  <a:schemeClr val="tx1"/>
                </a:solidFill>
                <a:latin typeface="+mn-lt"/>
                <a:ea typeface="ＭＳ Ｐゴシック" charset="0"/>
                <a:cs typeface="Times New Roman" panose="02020603050405020304" pitchFamily="18" charset="0"/>
              </a:rPr>
              <a:t>RDoC</a:t>
            </a:r>
            <a:r>
              <a:rPr lang="en-AU" sz="1200" kern="1200" dirty="0">
                <a:solidFill>
                  <a:schemeClr val="tx1"/>
                </a:solidFill>
                <a:latin typeface="+mn-lt"/>
                <a:ea typeface="ＭＳ Ｐゴシック" charset="0"/>
                <a:cs typeface="Times New Roman" panose="02020603050405020304" pitchFamily="18" charset="0"/>
              </a:rPr>
              <a:t> matrix highlights the resulting blank spots [</a:t>
            </a:r>
            <a:r>
              <a:rPr lang="en-AU" sz="1200" b="1" kern="1200" dirty="0">
                <a:solidFill>
                  <a:schemeClr val="tx1"/>
                </a:solidFill>
                <a:latin typeface="+mn-lt"/>
                <a:ea typeface="ＭＳ Ｐゴシック" charset="0"/>
                <a:cs typeface="Times New Roman" panose="02020603050405020304" pitchFamily="18" charset="0"/>
              </a:rPr>
              <a:t>Click] </a:t>
            </a:r>
            <a:r>
              <a:rPr lang="en-AU" sz="1200" kern="1200" dirty="0">
                <a:solidFill>
                  <a:schemeClr val="tx1"/>
                </a:solidFill>
                <a:latin typeface="+mn-lt"/>
                <a:ea typeface="ＭＳ Ｐゴシック" charset="0"/>
                <a:cs typeface="Times New Roman" panose="02020603050405020304" pitchFamily="18" charset="0"/>
              </a:rPr>
              <a:t>which helps to stimulate and focus the measurement industry, including psychometrics. What’s critical to us is that </a:t>
            </a:r>
            <a:r>
              <a:rPr lang="en-AU" sz="1200" kern="1200" dirty="0" err="1">
                <a:solidFill>
                  <a:schemeClr val="tx1"/>
                </a:solidFill>
                <a:latin typeface="+mn-lt"/>
                <a:ea typeface="ＭＳ Ｐゴシック" charset="0"/>
                <a:cs typeface="Times New Roman" panose="02020603050405020304" pitchFamily="18" charset="0"/>
              </a:rPr>
              <a:t>RDoC</a:t>
            </a:r>
            <a:r>
              <a:rPr lang="en-AU" sz="1200" kern="1200" dirty="0">
                <a:solidFill>
                  <a:schemeClr val="tx1"/>
                </a:solidFill>
                <a:latin typeface="+mn-lt"/>
                <a:ea typeface="ＭＳ Ｐゴシック" charset="0"/>
                <a:cs typeface="Times New Roman" panose="02020603050405020304" pitchFamily="18" charset="0"/>
              </a:rPr>
              <a:t> measures are intended to span a full range from dysfunction to the norm, and all that was left to the CF2 is to extend this logic to include peak performance. The initial mapping of CF2 constructs is consistent with these broad </a:t>
            </a:r>
            <a:r>
              <a:rPr lang="en-AU" sz="1200" kern="1200" dirty="0" err="1">
                <a:solidFill>
                  <a:schemeClr val="tx1"/>
                </a:solidFill>
                <a:latin typeface="+mn-lt"/>
                <a:ea typeface="ＭＳ Ｐゴシック" charset="0"/>
                <a:cs typeface="Times New Roman" panose="02020603050405020304" pitchFamily="18" charset="0"/>
              </a:rPr>
              <a:t>RDoC</a:t>
            </a:r>
            <a:r>
              <a:rPr lang="en-AU" sz="1200" kern="1200" dirty="0">
                <a:solidFill>
                  <a:schemeClr val="tx1"/>
                </a:solidFill>
                <a:latin typeface="+mn-lt"/>
                <a:ea typeface="ＭＳ Ｐゴシック" charset="0"/>
                <a:cs typeface="Times New Roman" panose="02020603050405020304" pitchFamily="18" charset="0"/>
              </a:rPr>
              <a:t> domains. Our next question is about their relative importance in driving cognitive performance under different occupational settings. And that’s where we rely on methods like The Delphi to develop a broad expert </a:t>
            </a:r>
            <a:r>
              <a:rPr lang="en-AU" sz="1200" b="1" kern="1200" dirty="0">
                <a:solidFill>
                  <a:schemeClr val="tx1"/>
                </a:solidFill>
                <a:latin typeface="+mn-lt"/>
                <a:ea typeface="ＭＳ Ｐゴシック" charset="0"/>
                <a:cs typeface="Times New Roman" panose="02020603050405020304" pitchFamily="18" charset="0"/>
              </a:rPr>
              <a:t>consensus</a:t>
            </a:r>
            <a:r>
              <a:rPr lang="en-AU" sz="1200" kern="1200" dirty="0">
                <a:solidFill>
                  <a:schemeClr val="tx1"/>
                </a:solidFill>
                <a:latin typeface="+mn-lt"/>
                <a:ea typeface="ＭＳ Ｐゴシック" charset="0"/>
                <a:cs typeface="Times New Roman" panose="02020603050405020304" pitchFamily="18" charset="0"/>
              </a:rPr>
              <a:t> on the dimensions of </a:t>
            </a:r>
            <a:r>
              <a:rPr lang="en-AU" sz="1200" kern="1200" dirty="0" err="1">
                <a:solidFill>
                  <a:schemeClr val="tx1"/>
                </a:solidFill>
                <a:latin typeface="+mn-lt"/>
                <a:ea typeface="ＭＳ Ｐゴシック" charset="0"/>
                <a:cs typeface="Times New Roman" panose="02020603050405020304" pitchFamily="18" charset="0"/>
              </a:rPr>
              <a:t>CogFit</a:t>
            </a:r>
            <a:r>
              <a:rPr lang="en-AU" sz="1200" kern="1200" dirty="0">
                <a:solidFill>
                  <a:schemeClr val="tx1"/>
                </a:solidFill>
                <a:latin typeface="+mn-lt"/>
                <a:ea typeface="ＭＳ Ｐゴシック" charset="0"/>
                <a:cs typeface="Times New Roman" panose="02020603050405020304" pitchFamily="18" charset="0"/>
              </a:rPr>
              <a:t>.  You’ll hear more about this exciting new project later at this Conference. The ultimate goal here is a framework that offers a common language, agreed measurement standards, and a mapping of constructs that are worth measuring and improving, in order to help our clients to meaningfully combine their well-being and performance aspirations. And to help ourselves establish substantive and mutually enriching connections to the clinical world where the crisply defined fitness constructs become as critical to the prevention of mental illness as they are to enhancing peak performance</a:t>
            </a:r>
            <a:r>
              <a:rPr lang="en-AU" sz="1800" dirty="0">
                <a:effectLst/>
                <a:latin typeface="Times New Roman" panose="02020603050405020304" pitchFamily="18" charset="0"/>
                <a:ea typeface="Calibri" panose="020F0502020204030204" pitchFamily="34" charset="0"/>
              </a:rPr>
              <a:t>.  </a:t>
            </a: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sz="1800" dirty="0">
              <a:effectLst/>
              <a:latin typeface="Times New Roman" panose="02020603050405020304" pitchFamily="18" charset="0"/>
            </a:endParaRPr>
          </a:p>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pPr>
              <a:defRPr/>
            </a:pPr>
            <a:fld id="{C234D302-C802-423F-BAC1-1E64B0833EFD}" type="slidenum">
              <a:rPr lang="en-US" smtClean="0"/>
              <a:pPr>
                <a:defRPr/>
              </a:pPr>
              <a:t>27</a:t>
            </a:fld>
            <a:endParaRPr lang="en-US"/>
          </a:p>
        </p:txBody>
      </p:sp>
    </p:spTree>
    <p:extLst>
      <p:ext uri="{BB962C8B-B14F-4D97-AF65-F5344CB8AC3E}">
        <p14:creationId xmlns:p14="http://schemas.microsoft.com/office/powerpoint/2010/main" val="4001824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To summarise: </a:t>
            </a:r>
            <a:r>
              <a:rPr lang="en-AU" dirty="0"/>
              <a:t>we are at a point where we </a:t>
            </a:r>
            <a:r>
              <a:rPr lang="en-US" dirty="0"/>
              <a:t>can begin to define and </a:t>
            </a:r>
            <a:r>
              <a:rPr lang="en-US" b="1" dirty="0"/>
              <a:t>measure </a:t>
            </a:r>
            <a:r>
              <a:rPr lang="en-US" dirty="0"/>
              <a:t>the elements of Cognitive Fitness, </a:t>
            </a:r>
            <a:r>
              <a:rPr lang="en-US" b="1" dirty="0"/>
              <a:t>to design </a:t>
            </a:r>
            <a:r>
              <a:rPr lang="en-US" dirty="0"/>
              <a:t>the environments and protocols to improve it, and to</a:t>
            </a:r>
            <a:r>
              <a:rPr lang="en-AU" dirty="0"/>
              <a:t> develop </a:t>
            </a:r>
            <a:r>
              <a:rPr lang="en-US" b="1" dirty="0"/>
              <a:t>field</a:t>
            </a:r>
            <a:r>
              <a:rPr lang="en-AU" b="1" dirty="0"/>
              <a:t>able</a:t>
            </a:r>
            <a:r>
              <a:rPr lang="en-US" dirty="0"/>
              <a:t> technologies to protect and enhance cognitive performance. </a:t>
            </a:r>
            <a:r>
              <a:rPr lang="en-AU" sz="1800" dirty="0">
                <a:effectLst/>
                <a:latin typeface="Times New Roman" panose="02020603050405020304" pitchFamily="18" charset="0"/>
                <a:ea typeface="Calibri" panose="020F0502020204030204" pitchFamily="34" charset="0"/>
              </a:rPr>
              <a:t>The </a:t>
            </a:r>
            <a:r>
              <a:rPr lang="en-GB" sz="1800" dirty="0">
                <a:effectLst/>
                <a:latin typeface="Times New Roman" panose="02020603050405020304" pitchFamily="18" charset="0"/>
                <a:ea typeface="Calibri" panose="020F0502020204030204" pitchFamily="34" charset="0"/>
              </a:rPr>
              <a:t>framework is generating new </a:t>
            </a:r>
            <a:r>
              <a:rPr lang="en-AU" b="1" dirty="0"/>
              <a:t>Qs : </a:t>
            </a:r>
            <a:r>
              <a:rPr lang="en-AU" dirty="0"/>
              <a:t>1</a:t>
            </a:r>
            <a:r>
              <a:rPr lang="en-AU" baseline="30000" dirty="0"/>
              <a:t>s</a:t>
            </a:r>
            <a:r>
              <a:rPr lang="en-GB" baseline="30000" dirty="0"/>
              <a:t>t</a:t>
            </a:r>
            <a:r>
              <a:rPr lang="en-GB" dirty="0"/>
              <a:t>, w</a:t>
            </a:r>
            <a:r>
              <a:rPr lang="en-AU" dirty="0"/>
              <a:t>hat are the pattern-forming elements of </a:t>
            </a:r>
            <a:r>
              <a:rPr lang="en-AU" dirty="0" err="1"/>
              <a:t>CogFit</a:t>
            </a:r>
            <a:r>
              <a:rPr lang="en-AU" dirty="0"/>
              <a:t>? The factors that can drive change (both positive and negative) in multiple other aspects of cognitive performance.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AU" dirty="0"/>
              <a:t>Our Delphi study, led by Monash University  is addressing this question. You’ll hear more about it later in the program.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AU" dirty="0"/>
              <a:t>Next</a:t>
            </a:r>
            <a:r>
              <a:rPr lang="en-GB" dirty="0"/>
              <a:t>, </a:t>
            </a:r>
            <a:r>
              <a:rPr lang="en-AU" dirty="0"/>
              <a:t>how can we best assess the components of CF? new measurement protocols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AU" dirty="0"/>
              <a:t> embedded in dynamic scenarios </a:t>
            </a:r>
            <a:r>
              <a:rPr lang="ru-RU" dirty="0">
                <a:sym typeface="Wingdings" panose="05000000000000000000" pitchFamily="2" charset="2"/>
              </a:rPr>
              <a:t></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a:t>
            </a:r>
            <a:r>
              <a:rPr lang="en-AU" dirty="0"/>
              <a:t> gamified or simulation-based – are a real big news here, particularly when combined with biometrics and big data analytics. </a:t>
            </a:r>
            <a:r>
              <a:rPr lang="en-GB" sz="1800" b="0" i="0" u="none" strike="noStrike" baseline="0" dirty="0">
                <a:latin typeface="UnitOT-Light"/>
              </a:rPr>
              <a:t>It is a genuinely disruptive alternative to traditional psychometrics. </a:t>
            </a:r>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C234D302-C802-423F-BAC1-1E64B0833EFD}" type="slidenum">
              <a:rPr lang="en-US" smtClean="0"/>
              <a:pPr>
                <a:defRPr/>
              </a:pPr>
              <a:t>28</a:t>
            </a:fld>
            <a:endParaRPr lang="en-US"/>
          </a:p>
        </p:txBody>
      </p:sp>
    </p:spTree>
    <p:extLst>
      <p:ext uri="{BB962C8B-B14F-4D97-AF65-F5344CB8AC3E}">
        <p14:creationId xmlns:p14="http://schemas.microsoft.com/office/powerpoint/2010/main" val="192687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dirty="0"/>
              <a:t>Then, How trainable are these CF elements? </a:t>
            </a:r>
            <a:r>
              <a:rPr lang="ru-RU" dirty="0">
                <a:sym typeface="Wingdings" panose="05000000000000000000" pitchFamily="2" charset="2"/>
              </a:rPr>
              <a:t></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a:t>
            </a:r>
            <a:r>
              <a:rPr lang="en-AU" dirty="0"/>
              <a:t>. Should we train WM or just factor its limits into tactical decision aids? Shall we educate or train for impulse control – or should we select for it, if the early indications are confirmed that it is heavily genetically determined? </a:t>
            </a:r>
            <a:r>
              <a:rPr lang="ru-RU" dirty="0">
                <a:sym typeface="Wingdings" panose="05000000000000000000" pitchFamily="2" charset="2"/>
              </a:rPr>
              <a:t></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GB" dirty="0">
                <a:sym typeface="Wingdings" panose="05000000000000000000" pitchFamily="2" charset="2"/>
              </a:rPr>
              <a:t> we have a growing research effort in Cog Genomics led by Uni of Adelaide  it will inform the</a:t>
            </a:r>
            <a:r>
              <a:rPr lang="en-AU" dirty="0"/>
              <a:t> decisions on what application types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AU" dirty="0"/>
              <a:t>are more suitable for the different components of CF - (1) </a:t>
            </a:r>
            <a:r>
              <a:rPr lang="en-AU" b="1" dirty="0"/>
              <a:t>selection</a:t>
            </a:r>
            <a:r>
              <a:rPr lang="en-AU" dirty="0"/>
              <a:t>, (2) </a:t>
            </a:r>
            <a:r>
              <a:rPr lang="en-AU" b="1" dirty="0"/>
              <a:t>training</a:t>
            </a:r>
            <a:r>
              <a:rPr lang="en-AU" dirty="0"/>
              <a:t> or (3) </a:t>
            </a:r>
            <a:r>
              <a:rPr lang="en-AU" b="1" dirty="0"/>
              <a:t>operational support</a:t>
            </a:r>
            <a:r>
              <a:rPr lang="en-AU" dirty="0"/>
              <a:t>, …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a:t>
            </a:r>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C234D302-C802-423F-BAC1-1E64B0833EFD}" type="slidenum">
              <a:rPr lang="en-US" smtClean="0"/>
              <a:pPr>
                <a:defRPr/>
              </a:pPr>
              <a:t>29</a:t>
            </a:fld>
            <a:endParaRPr lang="en-US"/>
          </a:p>
        </p:txBody>
      </p:sp>
    </p:spTree>
    <p:extLst>
      <p:ext uri="{BB962C8B-B14F-4D97-AF65-F5344CB8AC3E}">
        <p14:creationId xmlns:p14="http://schemas.microsoft.com/office/powerpoint/2010/main" val="350887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ＭＳ Ｐゴシック" charset="0"/>
                <a:cs typeface="ＭＳ Ｐゴシック" charset="0"/>
              </a:rPr>
              <a:t>a myriad of methods informed by Neuroscience and getting increasingly more realistic for practical applications (e.g., not relynig on rolling out lab-grade equipement (e.g., A.Luria – first perofmrance</a:t>
            </a:r>
            <a:r>
              <a:rPr lang="en-AU" sz="1200" kern="1200" dirty="0">
                <a:solidFill>
                  <a:schemeClr val="tx1"/>
                </a:solidFill>
                <a:effectLst/>
                <a:latin typeface="+mn-lt"/>
                <a:ea typeface="ＭＳ Ｐゴシック" charset="0"/>
                <a:cs typeface="ＭＳ Ｐゴシック" charset="0"/>
              </a:rPr>
              <a:t>-based</a:t>
            </a:r>
            <a:r>
              <a:rPr lang="en-AU" sz="1200" kern="1200" baseline="0" dirty="0">
                <a:solidFill>
                  <a:schemeClr val="tx1"/>
                </a:solidFill>
                <a:effectLst/>
                <a:latin typeface="+mn-lt"/>
                <a:ea typeface="ＭＳ Ｐゴシック" charset="0"/>
                <a:cs typeface="ＭＳ Ｐゴシック" charset="0"/>
              </a:rPr>
              <a:t> </a:t>
            </a:r>
            <a:r>
              <a:rPr lang="ru-RU" sz="1200" kern="1200" dirty="0">
                <a:solidFill>
                  <a:schemeClr val="tx1"/>
                </a:solidFill>
                <a:effectLst/>
                <a:latin typeface="+mn-lt"/>
                <a:ea typeface="ＭＳ Ｐゴシック" charset="0"/>
                <a:cs typeface="ＭＳ Ｐゴシック" charset="0"/>
              </a:rPr>
              <a:t>neuropsych tests</a:t>
            </a:r>
            <a:r>
              <a:rPr lang="en-AU" sz="1200" kern="1200" dirty="0">
                <a:solidFill>
                  <a:schemeClr val="tx1"/>
                </a:solidFill>
                <a:effectLst/>
                <a:latin typeface="+mn-lt"/>
                <a:ea typeface="ＭＳ Ｐゴシック" charset="0"/>
                <a:cs typeface="ＭＳ Ｐゴシック" charset="0"/>
              </a:rPr>
              <a:t> during WW2</a:t>
            </a:r>
            <a:r>
              <a:rPr lang="ru-RU" sz="1200" kern="1200" dirty="0">
                <a:solidFill>
                  <a:schemeClr val="tx1"/>
                </a:solidFill>
                <a:effectLst/>
                <a:latin typeface="+mn-lt"/>
                <a:ea typeface="ＭＳ Ｐゴシック" charset="0"/>
                <a:cs typeface="ＭＳ Ｐゴシック" charset="0"/>
              </a:rPr>
              <a:t>). </a:t>
            </a:r>
            <a:r>
              <a:rPr lang="en-AU" sz="1200" kern="1200" dirty="0">
                <a:solidFill>
                  <a:schemeClr val="tx1"/>
                </a:solidFill>
                <a:effectLst/>
                <a:latin typeface="+mn-lt"/>
                <a:ea typeface="ＭＳ Ｐゴシック" charset="0"/>
                <a:cs typeface="ＭＳ Ｐゴシック" charset="0"/>
              </a:rPr>
              <a:t>T</a:t>
            </a:r>
            <a:r>
              <a:rPr lang="ru-RU" sz="1200" kern="1200" dirty="0">
                <a:solidFill>
                  <a:schemeClr val="tx1"/>
                </a:solidFill>
                <a:effectLst/>
                <a:latin typeface="+mn-lt"/>
                <a:ea typeface="ＭＳ Ｐゴシック" charset="0"/>
                <a:cs typeface="ＭＳ Ｐゴシック" charset="0"/>
              </a:rPr>
              <a:t>hese include on-screen cogntive tasks with an</a:t>
            </a:r>
            <a:r>
              <a:rPr lang="en-AU" sz="1200" kern="1200" dirty="0">
                <a:solidFill>
                  <a:schemeClr val="tx1"/>
                </a:solidFill>
                <a:effectLst/>
                <a:latin typeface="+mn-lt"/>
                <a:ea typeface="ＭＳ Ｐゴシック" charset="0"/>
                <a:cs typeface="ＭＳ Ｐゴシック" charset="0"/>
              </a:rPr>
              <a:t>d</a:t>
            </a:r>
            <a:r>
              <a:rPr lang="ru-RU" sz="1200" kern="1200" dirty="0">
                <a:solidFill>
                  <a:schemeClr val="tx1"/>
                </a:solidFill>
                <a:effectLst/>
                <a:latin typeface="+mn-lt"/>
                <a:ea typeface="ＭＳ Ｐゴシック" charset="0"/>
                <a:cs typeface="ＭＳ Ｐゴシック" charset="0"/>
              </a:rPr>
              <a:t> without transcranial stimulation, as illustrated by this R</a:t>
            </a:r>
            <a:r>
              <a:rPr lang="en-AU" sz="1200" kern="1200" dirty="0" err="1">
                <a:solidFill>
                  <a:schemeClr val="tx1"/>
                </a:solidFill>
                <a:effectLst/>
                <a:latin typeface="+mn-lt"/>
                <a:ea typeface="ＭＳ Ｐゴシック" charset="0"/>
                <a:cs typeface="ＭＳ Ｐゴシック" charset="0"/>
              </a:rPr>
              <a:t>andomised</a:t>
            </a:r>
            <a:r>
              <a:rPr lang="en-AU" sz="1200" kern="1200" dirty="0">
                <a:solidFill>
                  <a:schemeClr val="tx1"/>
                </a:solidFill>
                <a:effectLst/>
                <a:latin typeface="+mn-lt"/>
                <a:ea typeface="ＭＳ Ｐゴシック" charset="0"/>
                <a:cs typeface="ＭＳ Ｐゴシック" charset="0"/>
              </a:rPr>
              <a:t> </a:t>
            </a:r>
            <a:r>
              <a:rPr lang="ru-RU" sz="1200" kern="1200" dirty="0">
                <a:solidFill>
                  <a:schemeClr val="tx1"/>
                </a:solidFill>
                <a:effectLst/>
                <a:latin typeface="+mn-lt"/>
                <a:ea typeface="ＭＳ Ｐゴシック" charset="0"/>
                <a:cs typeface="ＭＳ Ｐゴシック" charset="0"/>
              </a:rPr>
              <a:t>T</a:t>
            </a:r>
            <a:r>
              <a:rPr lang="en-AU" sz="1200" kern="1200" dirty="0" err="1">
                <a:solidFill>
                  <a:schemeClr val="tx1"/>
                </a:solidFill>
                <a:effectLst/>
                <a:latin typeface="+mn-lt"/>
                <a:ea typeface="ＭＳ Ｐゴシック" charset="0"/>
                <a:cs typeface="ＭＳ Ｐゴシック" charset="0"/>
              </a:rPr>
              <a:t>rial</a:t>
            </a:r>
            <a:r>
              <a:rPr lang="ru-RU" sz="1200" kern="1200" dirty="0">
                <a:solidFill>
                  <a:schemeClr val="tx1"/>
                </a:solidFill>
                <a:effectLst/>
                <a:latin typeface="+mn-lt"/>
                <a:ea typeface="ＭＳ Ｐゴシック" charset="0"/>
                <a:cs typeface="ＭＳ Ｐゴシック" charset="0"/>
              </a:rPr>
              <a:t>. </a:t>
            </a:r>
            <a:endParaRPr lang="en-AU"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3</a:t>
            </a:fld>
            <a:endParaRPr lang="en-US"/>
          </a:p>
        </p:txBody>
      </p:sp>
    </p:spTree>
    <p:extLst>
      <p:ext uri="{BB962C8B-B14F-4D97-AF65-F5344CB8AC3E}">
        <p14:creationId xmlns:p14="http://schemas.microsoft.com/office/powerpoint/2010/main" val="2087725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dirty="0">
                <a:effectLst/>
                <a:latin typeface="Times New Roman" panose="02020603050405020304" pitchFamily="18" charset="0"/>
                <a:ea typeface="Calibri" panose="020F0502020204030204" pitchFamily="34" charset="0"/>
                <a:cs typeface="Times New Roman" panose="02020603050405020304" pitchFamily="18" charset="0"/>
              </a:rPr>
              <a:t>our i</a:t>
            </a:r>
            <a:r>
              <a:rPr lang="en-AU" sz="1400" b="0" dirty="0">
                <a:latin typeface="Arial Narrow" panose="020B0606020202030204" pitchFamily="34" charset="0"/>
                <a:ea typeface="ＭＳ Ｐゴシック" charset="0"/>
              </a:rPr>
              <a:t>mplementation work </a:t>
            </a:r>
            <a:r>
              <a:rPr lang="ru-RU" sz="1400" dirty="0">
                <a:sym typeface="Wingdings" panose="05000000000000000000" pitchFamily="2" charset="2"/>
              </a:rPr>
              <a:t></a:t>
            </a:r>
            <a:r>
              <a:rPr lang="en-AU" sz="14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AU" sz="1400" b="0" dirty="0">
                <a:latin typeface="Arial Narrow" panose="020B0606020202030204" pitchFamily="34" charset="0"/>
                <a:ea typeface="ＭＳ Ｐゴシック" charset="0"/>
              </a:rPr>
              <a:t>includes the design and development of </a:t>
            </a:r>
            <a:r>
              <a:rPr lang="en-AU" sz="1400" b="1" dirty="0">
                <a:latin typeface="Arial Narrow" panose="020B0606020202030204" pitchFamily="34" charset="0"/>
              </a:rPr>
              <a:t>Modular training programs </a:t>
            </a:r>
            <a:r>
              <a:rPr lang="en-AU" sz="1400" dirty="0">
                <a:latin typeface="Arial Narrow" panose="020B0606020202030204" pitchFamily="34" charset="0"/>
              </a:rPr>
              <a:t>– here we have </a:t>
            </a:r>
            <a:r>
              <a:rPr lang="en-AU" sz="1400" dirty="0" err="1">
                <a:latin typeface="Arial Narrow" panose="020B0606020202030204" pitchFamily="34" charset="0"/>
              </a:rPr>
              <a:t>UoNewcastle</a:t>
            </a:r>
            <a:r>
              <a:rPr lang="en-AU" sz="1400" dirty="0">
                <a:latin typeface="Arial Narrow" panose="020B0606020202030204" pitchFamily="34" charset="0"/>
              </a:rPr>
              <a:t> leading the Def-focused development, and our College project focused on competitive sport, both aiming for flexible and tailored application. And similar projects are mushrooming, including a few from our </a:t>
            </a:r>
            <a:r>
              <a:rPr lang="en-AU" sz="1400" dirty="0" err="1">
                <a:latin typeface="Arial Narrow" panose="020B0606020202030204" pitchFamily="34" charset="0"/>
              </a:rPr>
              <a:t>HPRnet</a:t>
            </a:r>
            <a:r>
              <a:rPr lang="en-AU" sz="1400" dirty="0">
                <a:latin typeface="Arial Narrow" panose="020B0606020202030204" pitchFamily="34" charset="0"/>
              </a:rPr>
              <a:t> partners, now with a much clearer view of where they fit in the big picture.  </a:t>
            </a:r>
            <a:r>
              <a:rPr lang="en-AU" dirty="0"/>
              <a:t>So, we are in a great company,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[Click] </a:t>
            </a:r>
            <a:r>
              <a:rPr lang="en-AU" dirty="0"/>
              <a:t>in a ground swell of programs and applications, from non-technical skills in aviation to emergency medicine and corporate wellbeing,  drawing from </a:t>
            </a:r>
            <a:r>
              <a:rPr lang="en-US" dirty="0"/>
              <a:t>the </a:t>
            </a:r>
            <a:r>
              <a:rPr lang="en-AU" dirty="0"/>
              <a:t>Neuro</a:t>
            </a:r>
            <a:r>
              <a:rPr lang="en-US" dirty="0"/>
              <a:t>Cog</a:t>
            </a:r>
            <a:r>
              <a:rPr lang="ru-RU" dirty="0"/>
              <a:t>niti</a:t>
            </a:r>
            <a:r>
              <a:rPr lang="en-US" dirty="0" err="1"/>
              <a:t>ve</a:t>
            </a:r>
            <a:r>
              <a:rPr lang="en-US" dirty="0"/>
              <a:t>, Clinical </a:t>
            </a:r>
            <a:r>
              <a:rPr lang="en-AU" dirty="0"/>
              <a:t>&amp; and Performance </a:t>
            </a:r>
            <a:r>
              <a:rPr lang="en-US" dirty="0"/>
              <a:t>Sciences</a:t>
            </a:r>
            <a:r>
              <a:rPr lang="ru-RU" dirty="0"/>
              <a:t>, </a:t>
            </a:r>
            <a:r>
              <a:rPr lang="en-GB" dirty="0"/>
              <a:t>and </a:t>
            </a:r>
            <a:r>
              <a:rPr lang="ru-RU" dirty="0"/>
              <a:t>where the clinical and performance specialists stand a good chance to leverage off each other.</a:t>
            </a:r>
            <a:r>
              <a:rPr lang="en-GB" dirty="0"/>
              <a:t> </a:t>
            </a:r>
            <a:r>
              <a:rPr lang="ru-RU" dirty="0"/>
              <a:t>T</a:t>
            </a:r>
            <a:r>
              <a:rPr lang="en-AU" dirty="0"/>
              <a:t>hank you!</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C234D302-C802-423F-BAC1-1E64B0833EFD}" type="slidenum">
              <a:rPr lang="en-US" smtClean="0"/>
              <a:pPr>
                <a:defRPr/>
              </a:pPr>
              <a:t>30</a:t>
            </a:fld>
            <a:endParaRPr lang="en-US"/>
          </a:p>
        </p:txBody>
      </p:sp>
    </p:spTree>
    <p:extLst>
      <p:ext uri="{BB962C8B-B14F-4D97-AF65-F5344CB8AC3E}">
        <p14:creationId xmlns:p14="http://schemas.microsoft.com/office/powerpoint/2010/main" val="307142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234D302-C802-423F-BAC1-1E64B0833EFD}" type="slidenum">
              <a:rPr lang="en-US" smtClean="0"/>
              <a:pPr>
                <a:defRPr/>
              </a:pPr>
              <a:t>31</a:t>
            </a:fld>
            <a:endParaRPr lang="en-US"/>
          </a:p>
        </p:txBody>
      </p:sp>
    </p:spTree>
    <p:extLst>
      <p:ext uri="{BB962C8B-B14F-4D97-AF65-F5344CB8AC3E}">
        <p14:creationId xmlns:p14="http://schemas.microsoft.com/office/powerpoint/2010/main" val="400883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dirty="0"/>
              <a:t>It’s worth noting here that Enhancement is not same as Augmentation, </a:t>
            </a:r>
            <a:r>
              <a:rPr lang="en-AU" i="1" dirty="0"/>
              <a:t>and it is no longer limited to “natural” methods of</a:t>
            </a:r>
            <a:r>
              <a:rPr lang="en-US" i="1" dirty="0"/>
              <a:t> enhancing ourselves through learning a new skill or using the tools</a:t>
            </a:r>
            <a:r>
              <a:rPr lang="en-AU" i="1" dirty="0"/>
              <a:t> </a:t>
            </a:r>
            <a:r>
              <a:rPr lang="en-US" i="1" dirty="0"/>
              <a:t>such as a hammer or binoculars</a:t>
            </a:r>
            <a:r>
              <a:rPr lang="en-US" dirty="0"/>
              <a:t>. We can augment our sensing and perception with radars and NVGs and enhance it through corrective eye surgery (as Tiger Woods did, wonder what the WADA had to say about that one). We can enhance our thinking through education or training and augment it through decision support tools for tactical decisions, and expert consensus building techniques, like the Delphi, for more strategic tasks. We can enhance our action capacity through strength and conditioning, and augment it with exoskeletons, robotic mules or compression garments. We can enhance our functional state through nutrition, work-rest hygiene or mental skills training and augment it with caffeine and other fatigue countermeasures. The end result is the same – enhanced performance. In the field of cognitive enhancement the distinction is typically between cognitive fitness and the tools that can amplify its impact on your performance. </a:t>
            </a:r>
            <a:r>
              <a:rPr lang="en-AU" dirty="0"/>
              <a:t>So, what are the key elements of </a:t>
            </a:r>
            <a:r>
              <a:rPr lang="ru-RU" dirty="0"/>
              <a:t>cog</a:t>
            </a:r>
            <a:r>
              <a:rPr lang="en-AU" dirty="0" err="1"/>
              <a:t>nitive</a:t>
            </a:r>
            <a:r>
              <a:rPr lang="ru-RU" dirty="0"/>
              <a:t> performance we are focused on</a:t>
            </a:r>
            <a:r>
              <a:rPr lang="en-AU"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pPr>
              <a:defRPr/>
            </a:pPr>
            <a:fld id="{C234D302-C802-423F-BAC1-1E64B0833EFD}" type="slidenum">
              <a:rPr lang="en-US" smtClean="0"/>
              <a:pPr>
                <a:defRPr/>
              </a:pPr>
              <a:t>4</a:t>
            </a:fld>
            <a:endParaRPr lang="en-US" dirty="0"/>
          </a:p>
        </p:txBody>
      </p:sp>
    </p:spTree>
    <p:extLst>
      <p:ext uri="{BB962C8B-B14F-4D97-AF65-F5344CB8AC3E}">
        <p14:creationId xmlns:p14="http://schemas.microsoft.com/office/powerpoint/2010/main" val="312961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p:spPr>
      </p:sp>
      <p:sp>
        <p:nvSpPr>
          <p:cNvPr id="3" name="Notes Placeholder 2"/>
          <p:cNvSpPr>
            <a:spLocks noGrp="1"/>
          </p:cNvSpPr>
          <p:nvPr>
            <p:ph type="body" idx="1"/>
          </p:nvPr>
        </p:nvSpPr>
        <p:spPr/>
        <p:txBody>
          <a:bodyPr/>
          <a:lstStyle/>
          <a:p>
            <a:pPr defTabSz="473979">
              <a:defRPr/>
            </a:pPr>
            <a:r>
              <a:rPr lang="en-AU" dirty="0"/>
              <a:t>The most basic one is alertness. To illustrate, watch the red dot ticking over the dial. You need to watch very carefully, because every now and then it skips one position. This double jump is your signal to respond. Your response time on this task, its consistency and occasional lapses are important markers of your capacity to sustain attention on the task at hand. It’s basic vigilance, but it underlies your capacity to work with this </a:t>
            </a:r>
            <a:r>
              <a:rPr lang="en-AU" altLang="en-US" b="1" dirty="0">
                <a:latin typeface="Arial Narrow" pitchFamily="34" charset="0"/>
              </a:rPr>
              <a:t>[click</a:t>
            </a:r>
            <a:r>
              <a:rPr lang="en-AU" altLang="en-US" dirty="0">
                <a:latin typeface="Arial Narrow" pitchFamily="34" charset="0"/>
              </a:rPr>
              <a:t>]. </a:t>
            </a:r>
            <a:r>
              <a:rPr lang="en-AU" dirty="0"/>
              <a:t> or this </a:t>
            </a:r>
            <a:r>
              <a:rPr lang="en-AU" altLang="en-US" b="1" dirty="0">
                <a:latin typeface="Arial Narrow" pitchFamily="34" charset="0"/>
              </a:rPr>
              <a:t>[click</a:t>
            </a:r>
            <a:r>
              <a:rPr lang="en-AU" altLang="en-US" dirty="0">
                <a:latin typeface="Arial Narrow" pitchFamily="34" charset="0"/>
              </a:rPr>
              <a:t>]. Vigilance metrics </a:t>
            </a:r>
            <a:r>
              <a:rPr lang="en-AU" dirty="0"/>
              <a:t>are quite sensitive to fluctuations in your functional state, such as sleepiness or drowsiness, that can lead to catastrophic errors</a:t>
            </a:r>
            <a:r>
              <a:rPr lang="ru-RU" dirty="0"/>
              <a:t>. </a:t>
            </a:r>
            <a:r>
              <a:rPr lang="en-AU" altLang="en-US" b="1" dirty="0">
                <a:latin typeface="Arial Narrow" pitchFamily="34" charset="0"/>
              </a:rPr>
              <a:t>[click]</a:t>
            </a:r>
            <a:r>
              <a:rPr lang="en-AU" altLang="en-US" dirty="0">
                <a:latin typeface="Arial Narrow" pitchFamily="34" charset="0"/>
              </a:rPr>
              <a:t> </a:t>
            </a:r>
            <a:r>
              <a:rPr lang="en-AU" dirty="0"/>
              <a:t>A</a:t>
            </a:r>
            <a:r>
              <a:rPr lang="ru-RU" dirty="0"/>
              <a:t>lertness provides the foundation for more complex cogntive functioning, such as </a:t>
            </a:r>
            <a:r>
              <a:rPr lang="en-AU" altLang="en-US" dirty="0"/>
              <a:t>is impulse control. We use another set of tools to measure it.</a:t>
            </a: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pPr defTabSz="473979">
              <a:defRPr/>
            </a:pPr>
            <a:endParaRPr lang="en-AU" altLang="en-US" dirty="0">
              <a:latin typeface="Arial Narrow" pitchFamily="34" charset="0"/>
            </a:endParaRPr>
          </a:p>
          <a:p>
            <a:endParaRPr lang="en-AU" dirty="0"/>
          </a:p>
          <a:p>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5</a:t>
            </a:fld>
            <a:endParaRPr lang="en-US" dirty="0"/>
          </a:p>
        </p:txBody>
      </p:sp>
    </p:spTree>
    <p:extLst>
      <p:ext uri="{BB962C8B-B14F-4D97-AF65-F5344CB8AC3E}">
        <p14:creationId xmlns:p14="http://schemas.microsoft.com/office/powerpoint/2010/main" val="281673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p:spPr>
      </p:sp>
      <p:sp>
        <p:nvSpPr>
          <p:cNvPr id="3" name="Notes Placeholder 2"/>
          <p:cNvSpPr>
            <a:spLocks noGrp="1"/>
          </p:cNvSpPr>
          <p:nvPr>
            <p:ph type="body" idx="1"/>
          </p:nvPr>
        </p:nvSpPr>
        <p:spPr/>
        <p:txBody>
          <a:bodyPr/>
          <a:lstStyle/>
          <a:p>
            <a:r>
              <a:rPr lang="en-AU" dirty="0"/>
              <a:t>To illustrate, can I ask you to name the colour of the font as soon as you see it the screen – quick and loud! [C],[c],[c], [c] So you’ve just experienced a </a:t>
            </a:r>
            <a:r>
              <a:rPr lang="en-AU" b="1" dirty="0"/>
              <a:t>response over-ride</a:t>
            </a:r>
            <a:r>
              <a:rPr lang="en-AU" dirty="0"/>
              <a:t> task. This classic Stroop test goes back to 1930-s. You respond faster and make less errors if the font colour is the same as the written word (congruent trials). The difference in response time and errors between these and incongruent trials where the font colour is different from the meaning of the word, is a marker of </a:t>
            </a:r>
            <a:r>
              <a:rPr lang="en-AU" b="1" dirty="0"/>
              <a:t>inhibition</a:t>
            </a:r>
            <a:r>
              <a:rPr lang="ru-RU" b="1" dirty="0"/>
              <a:t> capacity </a:t>
            </a:r>
            <a:r>
              <a:rPr lang="ru-RU" dirty="0"/>
              <a:t>or</a:t>
            </a:r>
            <a:r>
              <a:rPr lang="ru-RU" b="1" dirty="0"/>
              <a:t> impulse</a:t>
            </a:r>
            <a:r>
              <a:rPr lang="en-AU" b="1" dirty="0"/>
              <a:t> control</a:t>
            </a:r>
            <a:r>
              <a:rPr lang="ru-RU" dirty="0"/>
              <a:t>. </a:t>
            </a:r>
            <a:endParaRPr lang="en-GB"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6</a:t>
            </a:fld>
            <a:endParaRPr lang="en-US" dirty="0"/>
          </a:p>
        </p:txBody>
      </p:sp>
    </p:spTree>
    <p:extLst>
      <p:ext uri="{BB962C8B-B14F-4D97-AF65-F5344CB8AC3E}">
        <p14:creationId xmlns:p14="http://schemas.microsoft.com/office/powerpoint/2010/main" val="281673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79">
              <a:defRPr/>
            </a:pPr>
            <a:r>
              <a:rPr lang="en-AU" baseline="0" dirty="0"/>
              <a:t>Closely related to </a:t>
            </a:r>
            <a:r>
              <a:rPr lang="en-AU" b="1" baseline="0" dirty="0"/>
              <a:t>inhibition control</a:t>
            </a:r>
            <a:r>
              <a:rPr lang="en-AU" baseline="0" dirty="0"/>
              <a:t>, is our capacity to ignore </a:t>
            </a:r>
            <a:r>
              <a:rPr lang="en-AU" b="1" baseline="0" dirty="0"/>
              <a:t>distractions </a:t>
            </a:r>
            <a:r>
              <a:rPr lang="en-AU" baseline="0" dirty="0"/>
              <a:t>(as shown on this slide with a well-established Flanker test measuring distraction cost) here you have to ignore the direction all fish are facing, except the middle one.  And when the flanks are helping, you go faster and with less errors, compared to when they mix you up by facing in the opposite direction. Plus an important capacity to </a:t>
            </a:r>
            <a:r>
              <a:rPr lang="en-AU" b="1" baseline="0" dirty="0"/>
              <a:t>switch</a:t>
            </a:r>
            <a:r>
              <a:rPr lang="en-AU" baseline="0" dirty="0"/>
              <a:t> </a:t>
            </a:r>
            <a:r>
              <a:rPr lang="en-AU" dirty="0"/>
              <a:t>between tasks and rule sets with the task</a:t>
            </a:r>
            <a:r>
              <a:rPr lang="en-AU" baseline="0" dirty="0"/>
              <a:t> (next)</a:t>
            </a:r>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baseline="0" dirty="0"/>
          </a:p>
          <a:p>
            <a:pPr defTabSz="473979">
              <a:defRPr/>
            </a:pPr>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7</a:t>
            </a:fld>
            <a:endParaRPr lang="en-US" dirty="0"/>
          </a:p>
        </p:txBody>
      </p:sp>
    </p:spTree>
    <p:extLst>
      <p:ext uri="{BB962C8B-B14F-4D97-AF65-F5344CB8AC3E}">
        <p14:creationId xmlns:p14="http://schemas.microsoft.com/office/powerpoint/2010/main" val="225060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73979" rtl="0" eaLnBrk="0" fontAlgn="base" latinLnBrk="0" hangingPunct="0">
              <a:lnSpc>
                <a:spcPct val="100000"/>
              </a:lnSpc>
              <a:spcBef>
                <a:spcPct val="30000"/>
              </a:spcBef>
              <a:spcAft>
                <a:spcPct val="0"/>
              </a:spcAft>
              <a:buClrTx/>
              <a:buSzTx/>
              <a:buFontTx/>
              <a:buNone/>
              <a:tabLst/>
              <a:defRPr/>
            </a:pPr>
            <a:r>
              <a:rPr lang="en-AU" dirty="0"/>
              <a:t>Which is illustrated here. You get a 2-symbol combination with a letter and a digit.  Your task is to tell a vowel from consonant, or an even number from odd.</a:t>
            </a:r>
            <a:r>
              <a:rPr lang="ru-RU" dirty="0"/>
              <a:t> </a:t>
            </a:r>
            <a:r>
              <a:rPr lang="en-GB" dirty="0"/>
              <a:t>A cue before each trial dictates which of the two rules to apply.  Not only you get letter trials mixed up with number trials, you also get repeat trials (when the cue doesn’t change from the previous trial) and change trials (when it does). The difference in response times and errors between repeat and change trials is a good marker of your </a:t>
            </a:r>
            <a:r>
              <a:rPr lang="en-AU" b="1" dirty="0"/>
              <a:t>switching</a:t>
            </a:r>
            <a:r>
              <a:rPr lang="en-AU" dirty="0"/>
              <a:t> capacity, which,</a:t>
            </a:r>
            <a:r>
              <a:rPr lang="en-GB" dirty="0"/>
              <a:t> t</a:t>
            </a:r>
            <a:r>
              <a:rPr lang="ru-RU" dirty="0"/>
              <a:t>ogether</a:t>
            </a:r>
            <a:r>
              <a:rPr lang="en-GB" dirty="0"/>
              <a:t> with </a:t>
            </a:r>
            <a:r>
              <a:rPr lang="en-AU" b="1" dirty="0"/>
              <a:t>impulse control</a:t>
            </a:r>
            <a:r>
              <a:rPr lang="ru-RU" b="1" dirty="0"/>
              <a:t> </a:t>
            </a:r>
            <a:r>
              <a:rPr lang="en-AU" dirty="0"/>
              <a:t>and </a:t>
            </a:r>
            <a:r>
              <a:rPr lang="en-AU" b="1" dirty="0"/>
              <a:t>working memory, </a:t>
            </a:r>
            <a:r>
              <a:rPr lang="en-AU" dirty="0"/>
              <a:t>are the core elements of the so-called </a:t>
            </a:r>
            <a:r>
              <a:rPr lang="en-AU" b="1" dirty="0"/>
              <a:t>Executive function </a:t>
            </a:r>
            <a:r>
              <a:rPr lang="en-AU" dirty="0"/>
              <a:t>– a cognitive capacity to  </a:t>
            </a:r>
            <a:r>
              <a:rPr lang="en-US" dirty="0"/>
              <a:t>control the </a:t>
            </a:r>
            <a:r>
              <a:rPr lang="en-US" b="1" dirty="0"/>
              <a:t>initiation</a:t>
            </a:r>
            <a:r>
              <a:rPr lang="en-US" dirty="0"/>
              <a:t>, </a:t>
            </a:r>
            <a:r>
              <a:rPr lang="en-US" b="1" dirty="0"/>
              <a:t>monitoring</a:t>
            </a:r>
            <a:r>
              <a:rPr lang="en-US" dirty="0"/>
              <a:t>, and </a:t>
            </a:r>
            <a:r>
              <a:rPr lang="en-US" b="1" dirty="0"/>
              <a:t>termination</a:t>
            </a:r>
            <a:r>
              <a:rPr lang="en-US" dirty="0"/>
              <a:t> of </a:t>
            </a:r>
            <a:r>
              <a:rPr lang="en-US" b="1" dirty="0"/>
              <a:t>all </a:t>
            </a:r>
            <a:r>
              <a:rPr lang="ru-RU" dirty="0"/>
              <a:t>goal-directed </a:t>
            </a:r>
            <a:r>
              <a:rPr lang="en-US" dirty="0"/>
              <a:t>actions.</a:t>
            </a:r>
            <a:r>
              <a:rPr lang="en-AU" dirty="0"/>
              <a:t> Executive functioning underpins self-regulation and Self-Control as we know it in </a:t>
            </a:r>
            <a:r>
              <a:rPr lang="en-AU" dirty="0" err="1"/>
              <a:t>SpPsy</a:t>
            </a:r>
            <a:r>
              <a:rPr lang="en-AU" dirty="0"/>
              <a:t>. EF is also a sensitive marker of </a:t>
            </a:r>
            <a:r>
              <a:rPr lang="en-AU" b="1" dirty="0"/>
              <a:t>cognitive deficit </a:t>
            </a:r>
            <a:r>
              <a:rPr lang="en-AU" dirty="0"/>
              <a:t>in clinical populations, including Traumatic Brain Injury. This is why it is routinely measured on the sidelines of any </a:t>
            </a:r>
            <a:r>
              <a:rPr lang="en-AU" b="1" dirty="0"/>
              <a:t>footy game …</a:t>
            </a:r>
            <a:r>
              <a:rPr lang="en-AU" dirty="0"/>
              <a:t>to diagnose </a:t>
            </a:r>
            <a:r>
              <a:rPr lang="en-AU" b="1" dirty="0"/>
              <a:t>concussion…</a:t>
            </a:r>
            <a:r>
              <a:rPr lang="en-AU" dirty="0"/>
              <a:t> and in the battlefield with the tools like this one – </a:t>
            </a:r>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473979"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8</a:t>
            </a:fld>
            <a:endParaRPr lang="en-US" dirty="0"/>
          </a:p>
        </p:txBody>
      </p:sp>
    </p:spTree>
    <p:extLst>
      <p:ext uri="{BB962C8B-B14F-4D97-AF65-F5344CB8AC3E}">
        <p14:creationId xmlns:p14="http://schemas.microsoft.com/office/powerpoint/2010/main" val="53186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p:spPr>
      </p:sp>
      <p:sp>
        <p:nvSpPr>
          <p:cNvPr id="3" name="Notes Placeholder 2"/>
          <p:cNvSpPr>
            <a:spLocks noGrp="1"/>
          </p:cNvSpPr>
          <p:nvPr>
            <p:ph type="body" idx="1"/>
          </p:nvPr>
        </p:nvSpPr>
        <p:spPr/>
        <p:txBody>
          <a:bodyPr/>
          <a:lstStyle/>
          <a:p>
            <a:r>
              <a:rPr lang="en-AU" dirty="0"/>
              <a:t>The Defence Automated </a:t>
            </a:r>
            <a:r>
              <a:rPr lang="en-AU" dirty="0" err="1"/>
              <a:t>Neurobehavioural</a:t>
            </a:r>
            <a:r>
              <a:rPr lang="en-AU" dirty="0"/>
              <a:t> Assessment battery (DANA, measuring simple reaction time [target on the R], procedural decisions [digit on the R] and impulse control in a Shoot-</a:t>
            </a:r>
            <a:r>
              <a:rPr lang="en-AU" dirty="0" err="1"/>
              <a:t>NoShoot</a:t>
            </a:r>
            <a:r>
              <a:rPr lang="en-AU" dirty="0"/>
              <a:t> task on the L. We have used this tool to measure </a:t>
            </a:r>
            <a:r>
              <a:rPr lang="en-AU" b="1" dirty="0"/>
              <a:t>cognitive decline </a:t>
            </a:r>
            <a:r>
              <a:rPr lang="en-AU" dirty="0"/>
              <a:t>in </a:t>
            </a:r>
            <a:r>
              <a:rPr lang="en-AU" b="1" dirty="0"/>
              <a:t>sleep-deprived soldiers</a:t>
            </a:r>
            <a:r>
              <a:rPr lang="en-AU" dirty="0"/>
              <a:t>. </a:t>
            </a:r>
          </a:p>
          <a:p>
            <a:r>
              <a:rPr lang="en-AU" dirty="0"/>
              <a:t>O</a:t>
            </a:r>
            <a:r>
              <a:rPr lang="en-US" dirty="0" err="1"/>
              <a:t>ur</a:t>
            </a:r>
            <a:r>
              <a:rPr lang="en-US" dirty="0"/>
              <a:t> daily life is </a:t>
            </a:r>
            <a:r>
              <a:rPr lang="en-US" b="1" dirty="0"/>
              <a:t>critically dependent </a:t>
            </a:r>
            <a:r>
              <a:rPr lang="en-US" dirty="0"/>
              <a:t>on </a:t>
            </a:r>
            <a:r>
              <a:rPr lang="en-AU" b="1" dirty="0"/>
              <a:t>Executive Functioning </a:t>
            </a:r>
            <a:r>
              <a:rPr lang="en-US" b="1" dirty="0"/>
              <a:t>. </a:t>
            </a:r>
            <a:r>
              <a:rPr lang="en-US" dirty="0"/>
              <a:t>It </a:t>
            </a:r>
            <a:r>
              <a:rPr lang="ru-RU" dirty="0"/>
              <a:t>kicks in </a:t>
            </a:r>
            <a:r>
              <a:rPr lang="en-US" dirty="0"/>
              <a:t>each time </a:t>
            </a:r>
            <a:r>
              <a:rPr lang="en-US" b="1" dirty="0"/>
              <a:t>automatic</a:t>
            </a:r>
            <a:r>
              <a:rPr lang="en-US" dirty="0"/>
              <a:t> or previously </a:t>
            </a:r>
            <a:r>
              <a:rPr lang="en-US" b="1" dirty="0"/>
              <a:t>learned</a:t>
            </a:r>
            <a:r>
              <a:rPr lang="en-US" dirty="0"/>
              <a:t> </a:t>
            </a:r>
            <a:r>
              <a:rPr lang="en-US" dirty="0" err="1"/>
              <a:t>behaviour</a:t>
            </a:r>
            <a:r>
              <a:rPr lang="en-US" dirty="0"/>
              <a:t>, can no longer achieve the goal. </a:t>
            </a:r>
            <a:r>
              <a:rPr lang="en-AU" dirty="0"/>
              <a:t>H</a:t>
            </a:r>
            <a:r>
              <a:rPr lang="ru-RU" dirty="0"/>
              <a:t>ence</a:t>
            </a:r>
            <a:r>
              <a:rPr lang="en-US" dirty="0"/>
              <a:t>, </a:t>
            </a:r>
            <a:r>
              <a:rPr lang="en-AU" dirty="0"/>
              <a:t>Executive Functioning is </a:t>
            </a:r>
            <a:r>
              <a:rPr lang="en-AU" b="1" dirty="0"/>
              <a:t>critical …</a:t>
            </a:r>
            <a:r>
              <a:rPr lang="en-AU" dirty="0"/>
              <a:t> not only for </a:t>
            </a:r>
            <a:r>
              <a:rPr lang="en-AU" b="1" dirty="0"/>
              <a:t>real-time</a:t>
            </a:r>
            <a:r>
              <a:rPr lang="en-AU" dirty="0"/>
              <a:t> performance, but also for a whole range of </a:t>
            </a:r>
            <a:r>
              <a:rPr lang="en-AU" b="1" dirty="0"/>
              <a:t>life-long</a:t>
            </a:r>
            <a:r>
              <a:rPr lang="en-AU" dirty="0"/>
              <a:t> outcomes – from </a:t>
            </a:r>
            <a:r>
              <a:rPr lang="en-AU" b="1" dirty="0"/>
              <a:t>academic</a:t>
            </a:r>
            <a:r>
              <a:rPr lang="en-AU" dirty="0"/>
              <a:t> achievement to health and </a:t>
            </a:r>
            <a:r>
              <a:rPr lang="en-AU" b="1" dirty="0"/>
              <a:t>longevity</a:t>
            </a:r>
            <a:r>
              <a:rPr lang="en-AU" dirty="0"/>
              <a:t> …(we have </a:t>
            </a:r>
            <a:r>
              <a:rPr lang="en-AU" i="1" dirty="0"/>
              <a:t>over 50 years of quality research </a:t>
            </a:r>
            <a:r>
              <a:rPr lang="en-AU" dirty="0"/>
              <a:t>to show for it).</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0FA00C8-FCE1-4E15-B5D0-A96C48932A62}" type="slidenum">
              <a:rPr lang="en-US" smtClean="0"/>
              <a:pPr/>
              <a:t>9</a:t>
            </a:fld>
            <a:endParaRPr lang="en-US" dirty="0"/>
          </a:p>
        </p:txBody>
      </p:sp>
    </p:spTree>
    <p:extLst>
      <p:ext uri="{BB962C8B-B14F-4D97-AF65-F5344CB8AC3E}">
        <p14:creationId xmlns:p14="http://schemas.microsoft.com/office/powerpoint/2010/main" val="2873989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9249" y="1605439"/>
            <a:ext cx="8450263" cy="1320641"/>
          </a:xfrm>
          <a:prstGeom prst="rect">
            <a:avLst/>
          </a:prstGeom>
        </p:spPr>
        <p:txBody>
          <a:bodyPr anchor="ctr" anchorCtr="0"/>
          <a:lstStyle>
            <a:lvl1pPr>
              <a:defRPr sz="3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49251" y="3044190"/>
            <a:ext cx="8450262" cy="811530"/>
          </a:xfrm>
          <a:prstGeom prst="rect">
            <a:avLst/>
          </a:prstGeom>
        </p:spPr>
        <p:txBody>
          <a:bodyPr anchor="ctr" anchorCtr="0"/>
          <a:lstStyle>
            <a:lvl1pPr marL="0" indent="0" algn="ctr">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9684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251" y="1045552"/>
            <a:ext cx="8450262" cy="3394472"/>
          </a:xfrm>
          <a:prstGeom prst="rect">
            <a:avLst/>
          </a:prstGeom>
        </p:spPr>
        <p:txBody>
          <a:bodyPr/>
          <a:lstStyle>
            <a:lvl1pPr marL="342900" indent="-342900">
              <a:buClr>
                <a:schemeClr val="accent1"/>
              </a:buClr>
              <a:buFont typeface="Wingdings" charset="2"/>
              <a:buChar cha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4"/>
          <p:cNvSpPr>
            <a:spLocks noGrp="1"/>
          </p:cNvSpPr>
          <p:nvPr>
            <p:ph type="title"/>
          </p:nvPr>
        </p:nvSpPr>
        <p:spPr>
          <a:xfrm>
            <a:off x="335279" y="340995"/>
            <a:ext cx="8464233" cy="542068"/>
          </a:xfrm>
          <a:prstGeom prst="rect">
            <a:avLst/>
          </a:prstGeom>
        </p:spPr>
        <p:txBody>
          <a:bodyPr lIns="0" tIns="0" rIns="0" bIns="0" anchor="ctr" anchorCtr="0"/>
          <a:lstStyle>
            <a:lvl1pPr algn="l">
              <a:defRPr b="1">
                <a:solidFill>
                  <a:schemeClr val="tx2">
                    <a:lumMod val="60000"/>
                    <a:lumOff val="40000"/>
                  </a:schemeClr>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sz="1800">
                <a:ea typeface="ＭＳ Ｐゴシック" pitchFamily="34" charset="-128"/>
                <a:cs typeface="+mn-cs"/>
              </a:defRPr>
            </a:lvl1pPr>
          </a:lstStyle>
          <a:p>
            <a:pPr>
              <a:defRPr/>
            </a:pPr>
            <a:fld id="{91AD1B4C-E35B-408C-9C9B-D0BC83BCEFFB}" type="datetimeFigureOut">
              <a:rPr lang="en-US"/>
              <a:pPr>
                <a:defRPr/>
              </a:pPr>
              <a:t>2/27/21</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sz="1800">
                <a:ea typeface="ＭＳ Ｐゴシック" pitchFamily="34" charset="-128"/>
                <a:cs typeface="+mn-cs"/>
              </a:defRPr>
            </a:lvl1pPr>
          </a:lstStyle>
          <a:p>
            <a:pPr>
              <a:defRPr/>
            </a:pPr>
            <a:fld id="{815B48D8-2F66-4BAD-AC9B-CC32BC2FEA54}" type="slidenum">
              <a:rPr lang="en-US"/>
              <a:pPr>
                <a:defRPr/>
              </a:pPr>
              <a:t>‹#›</a:t>
            </a:fld>
            <a:endParaRPr lang="en-US"/>
          </a:p>
        </p:txBody>
      </p:sp>
    </p:spTree>
    <p:extLst>
      <p:ext uri="{BB962C8B-B14F-4D97-AF65-F5344CB8AC3E}">
        <p14:creationId xmlns:p14="http://schemas.microsoft.com/office/powerpoint/2010/main" val="300729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250" y="3305176"/>
            <a:ext cx="8450263" cy="1021556"/>
          </a:xfrm>
          <a:prstGeom prst="rect">
            <a:avLst/>
          </a:prstGeom>
        </p:spPr>
        <p:txBody>
          <a:bodyPr anchor="t"/>
          <a:lstStyle>
            <a:lvl1pPr algn="l">
              <a:defRPr sz="3400" b="1" cap="all">
                <a:solidFill>
                  <a:schemeClr val="tx2">
                    <a:lumMod val="60000"/>
                    <a:lumOff val="4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49250" y="2180035"/>
            <a:ext cx="8450263" cy="1125140"/>
          </a:xfrm>
          <a:prstGeom prst="rect">
            <a:avLst/>
          </a:prstGeom>
        </p:spPr>
        <p:txBody>
          <a:bodyPr anchor="b"/>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sz="1800">
                <a:ea typeface="ＭＳ Ｐゴシック" pitchFamily="34" charset="-128"/>
                <a:cs typeface="+mn-cs"/>
              </a:defRPr>
            </a:lvl1pPr>
          </a:lstStyle>
          <a:p>
            <a:pPr>
              <a:defRPr/>
            </a:pPr>
            <a:fld id="{5D190372-702B-467D-86F7-5F494B85D633}" type="datetimeFigureOut">
              <a:rPr lang="en-US"/>
              <a:pPr>
                <a:defRPr/>
              </a:pPr>
              <a:t>2/27/21</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sz="1800">
                <a:ea typeface="ＭＳ Ｐゴシック" pitchFamily="34" charset="-128"/>
                <a:cs typeface="+mn-cs"/>
              </a:defRPr>
            </a:lvl1pPr>
          </a:lstStyle>
          <a:p>
            <a:pPr>
              <a:defRPr/>
            </a:pPr>
            <a:fld id="{EFEAEF4D-EA36-4668-B647-B8382375DF00}" type="slidenum">
              <a:rPr lang="en-US"/>
              <a:pPr>
                <a:defRPr/>
              </a:pPr>
              <a:t>‹#›</a:t>
            </a:fld>
            <a:endParaRPr lang="en-US"/>
          </a:p>
        </p:txBody>
      </p:sp>
    </p:spTree>
    <p:extLst>
      <p:ext uri="{BB962C8B-B14F-4D97-AF65-F5344CB8AC3E}">
        <p14:creationId xmlns:p14="http://schemas.microsoft.com/office/powerpoint/2010/main" val="238099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9250" y="1050548"/>
            <a:ext cx="4146550" cy="3394472"/>
          </a:xfrm>
          <a:prstGeom prst="rect">
            <a:avLst/>
          </a:prstGeo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199" y="1050548"/>
            <a:ext cx="4151313" cy="3394472"/>
          </a:xfrm>
          <a:prstGeom prst="rect">
            <a:avLst/>
          </a:prstGeo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4"/>
          <p:cNvSpPr>
            <a:spLocks noGrp="1"/>
          </p:cNvSpPr>
          <p:nvPr>
            <p:ph type="title"/>
          </p:nvPr>
        </p:nvSpPr>
        <p:spPr>
          <a:xfrm>
            <a:off x="335279" y="340995"/>
            <a:ext cx="8464233" cy="542068"/>
          </a:xfrm>
          <a:prstGeom prst="rect">
            <a:avLst/>
          </a:prstGeom>
        </p:spPr>
        <p:txBody>
          <a:bodyPr lIns="0" tIns="0" rIns="0" bIns="0" anchor="ctr" anchorCtr="0"/>
          <a:lstStyle>
            <a:lvl1pPr algn="l">
              <a:defRPr b="1">
                <a:solidFill>
                  <a:schemeClr val="tx2">
                    <a:lumMod val="60000"/>
                    <a:lumOff val="40000"/>
                  </a:schemeClr>
                </a:solidFill>
              </a:defRPr>
            </a:lvl1pPr>
          </a:lstStyle>
          <a:p>
            <a:r>
              <a:rPr lang="en-US"/>
              <a:t>Click to edit Master title style</a:t>
            </a:r>
            <a:endParaRPr lang="en-US" dirty="0"/>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sz="1800">
                <a:ea typeface="ＭＳ Ｐゴシック" pitchFamily="34" charset="-128"/>
                <a:cs typeface="+mn-cs"/>
              </a:defRPr>
            </a:lvl1pPr>
          </a:lstStyle>
          <a:p>
            <a:pPr>
              <a:defRPr/>
            </a:pPr>
            <a:fld id="{00FAED5B-E99E-41DD-A756-FF606C4435DB}" type="datetimeFigureOut">
              <a:rPr lang="en-US"/>
              <a:pPr>
                <a:defRPr/>
              </a:pPr>
              <a:t>2/27/21</a:t>
            </a:fld>
            <a:endParaRPr lang="en-US"/>
          </a:p>
        </p:txBody>
      </p:sp>
      <p:sp>
        <p:nvSpPr>
          <p:cNvPr id="6" name="Footer Placeholder 4"/>
          <p:cNvSpPr>
            <a:spLocks noGrp="1"/>
          </p:cNvSpPr>
          <p:nvPr>
            <p:ph type="ftr" sz="quarter" idx="11"/>
          </p:nvPr>
        </p:nvSpPr>
        <p:spPr>
          <a:xfrm>
            <a:off x="3124200" y="4767263"/>
            <a:ext cx="2895600" cy="274637"/>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sz="1800">
                <a:ea typeface="ＭＳ Ｐゴシック" pitchFamily="34" charset="-128"/>
                <a:cs typeface="+mn-cs"/>
              </a:defRPr>
            </a:lvl1pPr>
          </a:lstStyle>
          <a:p>
            <a:pPr>
              <a:defRPr/>
            </a:pPr>
            <a:fld id="{38F1A73C-9B38-48C4-9F29-70D9D5889099}" type="slidenum">
              <a:rPr lang="en-US"/>
              <a:pPr>
                <a:defRPr/>
              </a:pPr>
              <a:t>‹#›</a:t>
            </a:fld>
            <a:endParaRPr lang="en-US"/>
          </a:p>
        </p:txBody>
      </p:sp>
    </p:spTree>
    <p:extLst>
      <p:ext uri="{BB962C8B-B14F-4D97-AF65-F5344CB8AC3E}">
        <p14:creationId xmlns:p14="http://schemas.microsoft.com/office/powerpoint/2010/main" val="3994433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4"/>
          <p:cNvSpPr>
            <a:spLocks noGrp="1"/>
          </p:cNvSpPr>
          <p:nvPr>
            <p:ph type="title"/>
          </p:nvPr>
        </p:nvSpPr>
        <p:spPr>
          <a:xfrm>
            <a:off x="335279" y="340995"/>
            <a:ext cx="8464233" cy="542068"/>
          </a:xfrm>
          <a:prstGeom prst="rect">
            <a:avLst/>
          </a:prstGeom>
        </p:spPr>
        <p:txBody>
          <a:bodyPr lIns="0" tIns="0" rIns="0" bIns="0" anchor="ctr" anchorCtr="0"/>
          <a:lstStyle>
            <a:lvl1pPr algn="l">
              <a:defRPr b="1">
                <a:solidFill>
                  <a:schemeClr val="tx2">
                    <a:lumMod val="60000"/>
                    <a:lumOff val="40000"/>
                  </a:schemeClr>
                </a:solidFill>
              </a:defRPr>
            </a:lvl1pPr>
          </a:lstStyle>
          <a:p>
            <a:r>
              <a:rPr lang="en-US"/>
              <a:t>Click to edit Master title style</a:t>
            </a:r>
            <a:endParaRPr lang="en-US" dirty="0"/>
          </a:p>
        </p:txBody>
      </p:sp>
      <p:sp>
        <p:nvSpPr>
          <p:cNvPr id="3" name="Date Placeholder 3"/>
          <p:cNvSpPr>
            <a:spLocks noGrp="1"/>
          </p:cNvSpPr>
          <p:nvPr>
            <p:ph type="dt" sz="half" idx="10"/>
          </p:nvPr>
        </p:nvSpPr>
        <p:spPr>
          <a:xfrm>
            <a:off x="457200" y="4767263"/>
            <a:ext cx="2133600" cy="274637"/>
          </a:xfrm>
          <a:prstGeom prst="rect">
            <a:avLst/>
          </a:prstGeom>
        </p:spPr>
        <p:txBody>
          <a:bodyPr/>
          <a:lstStyle>
            <a:lvl1pPr>
              <a:defRPr sz="1800">
                <a:ea typeface="ＭＳ Ｐゴシック" pitchFamily="34" charset="-128"/>
                <a:cs typeface="+mn-cs"/>
              </a:defRPr>
            </a:lvl1pPr>
          </a:lstStyle>
          <a:p>
            <a:pPr>
              <a:defRPr/>
            </a:pPr>
            <a:fld id="{E4A31F3E-6E1A-4A06-9150-7EEF732F0EA8}" type="datetimeFigureOut">
              <a:rPr lang="en-US"/>
              <a:pPr>
                <a:defRPr/>
              </a:pPr>
              <a:t>2/27/21</a:t>
            </a:fld>
            <a:endParaRPr lang="en-US"/>
          </a:p>
        </p:txBody>
      </p:sp>
      <p:sp>
        <p:nvSpPr>
          <p:cNvPr id="4" name="Footer Placeholder 4"/>
          <p:cNvSpPr>
            <a:spLocks noGrp="1"/>
          </p:cNvSpPr>
          <p:nvPr>
            <p:ph type="ftr" sz="quarter" idx="11"/>
          </p:nvPr>
        </p:nvSpPr>
        <p:spPr>
          <a:xfrm>
            <a:off x="3124200" y="4767263"/>
            <a:ext cx="2895600" cy="274637"/>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5" name="Slide Number Placeholder 5"/>
          <p:cNvSpPr>
            <a:spLocks noGrp="1"/>
          </p:cNvSpPr>
          <p:nvPr>
            <p:ph type="sldNum" sz="quarter" idx="12"/>
          </p:nvPr>
        </p:nvSpPr>
        <p:spPr>
          <a:xfrm>
            <a:off x="6553200" y="4767263"/>
            <a:ext cx="2133600" cy="274637"/>
          </a:xfrm>
          <a:prstGeom prst="rect">
            <a:avLst/>
          </a:prstGeom>
        </p:spPr>
        <p:txBody>
          <a:bodyPr/>
          <a:lstStyle>
            <a:lvl1pPr>
              <a:defRPr sz="1800">
                <a:ea typeface="ＭＳ Ｐゴシック" pitchFamily="34" charset="-128"/>
                <a:cs typeface="+mn-cs"/>
              </a:defRPr>
            </a:lvl1pPr>
          </a:lstStyle>
          <a:p>
            <a:pPr>
              <a:defRPr/>
            </a:pPr>
            <a:fld id="{9C40F3E6-80C4-46AF-A420-1B182A477957}" type="slidenum">
              <a:rPr lang="en-US"/>
              <a:pPr>
                <a:defRPr/>
              </a:pPr>
              <a:t>‹#›</a:t>
            </a:fld>
            <a:endParaRPr lang="en-US"/>
          </a:p>
        </p:txBody>
      </p:sp>
    </p:spTree>
    <p:extLst>
      <p:ext uri="{BB962C8B-B14F-4D97-AF65-F5344CB8AC3E}">
        <p14:creationId xmlns:p14="http://schemas.microsoft.com/office/powerpoint/2010/main" val="305108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4637"/>
          </a:xfrm>
          <a:prstGeom prst="rect">
            <a:avLst/>
          </a:prstGeom>
        </p:spPr>
        <p:txBody>
          <a:bodyPr/>
          <a:lstStyle>
            <a:lvl1pPr>
              <a:defRPr sz="1800">
                <a:ea typeface="ＭＳ Ｐゴシック" pitchFamily="34" charset="-128"/>
                <a:cs typeface="+mn-cs"/>
              </a:defRPr>
            </a:lvl1pPr>
          </a:lstStyle>
          <a:p>
            <a:pPr>
              <a:defRPr/>
            </a:pPr>
            <a:fld id="{04538CAE-BC3A-4728-AB6E-0AA2769AAEB6}" type="datetimeFigureOut">
              <a:rPr lang="en-US"/>
              <a:pPr>
                <a:defRPr/>
              </a:pPr>
              <a:t>2/27/21</a:t>
            </a:fld>
            <a:endParaRPr lang="en-US"/>
          </a:p>
        </p:txBody>
      </p:sp>
      <p:sp>
        <p:nvSpPr>
          <p:cNvPr id="3" name="Footer Placeholder 4"/>
          <p:cNvSpPr>
            <a:spLocks noGrp="1"/>
          </p:cNvSpPr>
          <p:nvPr>
            <p:ph type="ftr" sz="quarter" idx="11"/>
          </p:nvPr>
        </p:nvSpPr>
        <p:spPr>
          <a:xfrm>
            <a:off x="3124200" y="4767263"/>
            <a:ext cx="2895600" cy="274637"/>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4" name="Slide Number Placeholder 5"/>
          <p:cNvSpPr>
            <a:spLocks noGrp="1"/>
          </p:cNvSpPr>
          <p:nvPr>
            <p:ph type="sldNum" sz="quarter" idx="12"/>
          </p:nvPr>
        </p:nvSpPr>
        <p:spPr>
          <a:xfrm>
            <a:off x="6553200" y="4767263"/>
            <a:ext cx="2133600" cy="274637"/>
          </a:xfrm>
          <a:prstGeom prst="rect">
            <a:avLst/>
          </a:prstGeom>
        </p:spPr>
        <p:txBody>
          <a:bodyPr/>
          <a:lstStyle>
            <a:lvl1pPr>
              <a:defRPr sz="1800">
                <a:ea typeface="ＭＳ Ｐゴシック" pitchFamily="34" charset="-128"/>
                <a:cs typeface="+mn-cs"/>
              </a:defRPr>
            </a:lvl1pPr>
          </a:lstStyle>
          <a:p>
            <a:pPr>
              <a:defRPr/>
            </a:pPr>
            <a:fld id="{59491515-56EC-4A7C-A5C1-29A89D5013A0}" type="slidenum">
              <a:rPr lang="en-US"/>
              <a:pPr>
                <a:defRPr/>
              </a:pPr>
              <a:t>‹#›</a:t>
            </a:fld>
            <a:endParaRPr lang="en-US"/>
          </a:p>
        </p:txBody>
      </p:sp>
    </p:spTree>
    <p:extLst>
      <p:ext uri="{BB962C8B-B14F-4D97-AF65-F5344CB8AC3E}">
        <p14:creationId xmlns:p14="http://schemas.microsoft.com/office/powerpoint/2010/main" val="287643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49" y="428885"/>
            <a:ext cx="5224463" cy="4165738"/>
          </a:xfrm>
          <a:prstGeom prst="rect">
            <a:avLst/>
          </a:prstGeom>
        </p:spPr>
        <p:txBody>
          <a:bodyPr/>
          <a:lstStyle>
            <a:lvl1pPr marL="0" indent="0">
              <a:buNone/>
              <a:defRPr sz="2800"/>
            </a:lvl1pPr>
            <a:lvl2pPr marL="742950" indent="-285750">
              <a:buClr>
                <a:schemeClr val="accent1"/>
              </a:buClr>
              <a:buFont typeface="Wingdings" charset="2"/>
              <a:buChar cha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9251" y="1600838"/>
            <a:ext cx="3116264" cy="299378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349251" y="415442"/>
            <a:ext cx="3114866" cy="1175421"/>
          </a:xfrm>
          <a:prstGeom prst="rect">
            <a:avLst/>
          </a:prstGeom>
          <a:ln>
            <a:noFill/>
          </a:ln>
        </p:spPr>
        <p:txBody>
          <a:bodyPr/>
          <a:lstStyle>
            <a:lvl1pPr algn="l">
              <a:defRPr sz="2800" b="1">
                <a:solidFill>
                  <a:schemeClr val="tx2">
                    <a:lumMod val="60000"/>
                    <a:lumOff val="40000"/>
                  </a:schemeClr>
                </a:solidFill>
              </a:defRPr>
            </a:lvl1pPr>
          </a:lstStyle>
          <a:p>
            <a:r>
              <a:rPr lang="en-US"/>
              <a:t>Click to edit Master title style</a:t>
            </a:r>
            <a:endParaRPr lang="en-US" dirty="0"/>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sz="1800">
                <a:ea typeface="ＭＳ Ｐゴシック" pitchFamily="34" charset="-128"/>
                <a:cs typeface="+mn-cs"/>
              </a:defRPr>
            </a:lvl1pPr>
          </a:lstStyle>
          <a:p>
            <a:pPr>
              <a:defRPr/>
            </a:pPr>
            <a:fld id="{FB043C18-A204-4C42-9F15-B835B97E951E}" type="datetimeFigureOut">
              <a:rPr lang="en-US"/>
              <a:pPr>
                <a:defRPr/>
              </a:pPr>
              <a:t>2/27/21</a:t>
            </a:fld>
            <a:endParaRPr lang="en-US"/>
          </a:p>
        </p:txBody>
      </p:sp>
      <p:sp>
        <p:nvSpPr>
          <p:cNvPr id="6" name="Footer Placeholder 4"/>
          <p:cNvSpPr>
            <a:spLocks noGrp="1"/>
          </p:cNvSpPr>
          <p:nvPr>
            <p:ph type="ftr" sz="quarter" idx="11"/>
          </p:nvPr>
        </p:nvSpPr>
        <p:spPr>
          <a:xfrm>
            <a:off x="3124200" y="4767263"/>
            <a:ext cx="2895600" cy="274637"/>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sz="1800">
                <a:ea typeface="ＭＳ Ｐゴシック" pitchFamily="34" charset="-128"/>
                <a:cs typeface="+mn-cs"/>
              </a:defRPr>
            </a:lvl1pPr>
          </a:lstStyle>
          <a:p>
            <a:pPr>
              <a:defRPr/>
            </a:pPr>
            <a:fld id="{84504095-4212-4419-B407-46DE2A91629F}" type="slidenum">
              <a:rPr lang="en-US"/>
              <a:pPr>
                <a:defRPr/>
              </a:pPr>
              <a:t>‹#›</a:t>
            </a:fld>
            <a:endParaRPr lang="en-US"/>
          </a:p>
        </p:txBody>
      </p:sp>
    </p:spTree>
    <p:extLst>
      <p:ext uri="{BB962C8B-B14F-4D97-AF65-F5344CB8AC3E}">
        <p14:creationId xmlns:p14="http://schemas.microsoft.com/office/powerpoint/2010/main" val="3378901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457200" y="3557273"/>
            <a:ext cx="8229600" cy="467262"/>
          </a:xfrm>
          <a:prstGeom prst="rect">
            <a:avLst/>
          </a:prstGeom>
          <a:ln>
            <a:noFill/>
          </a:ln>
        </p:spPr>
        <p:txBody>
          <a:bodyPr/>
          <a:lstStyle>
            <a:lvl1pPr>
              <a:defRPr sz="3200" b="1">
                <a:solidFill>
                  <a:srgbClr val="4F81BD"/>
                </a:solidFill>
              </a:defRPr>
            </a:lvl1pPr>
          </a:lstStyle>
          <a:p>
            <a:r>
              <a:rPr lang="en-US"/>
              <a:t>Click to edit Master title style</a:t>
            </a:r>
            <a:endParaRPr lang="en-US" dirty="0"/>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sz="1800">
                <a:ea typeface="ＭＳ Ｐゴシック" pitchFamily="34" charset="-128"/>
                <a:cs typeface="+mn-cs"/>
              </a:defRPr>
            </a:lvl1pPr>
          </a:lstStyle>
          <a:p>
            <a:pPr>
              <a:defRPr/>
            </a:pPr>
            <a:fld id="{B65E20C6-897F-4930-BE6E-A37E3DD7168D}" type="datetimeFigureOut">
              <a:rPr lang="en-US"/>
              <a:pPr>
                <a:defRPr/>
              </a:pPr>
              <a:t>2/27/21</a:t>
            </a:fld>
            <a:endParaRPr lang="en-US"/>
          </a:p>
        </p:txBody>
      </p:sp>
      <p:sp>
        <p:nvSpPr>
          <p:cNvPr id="6" name="Footer Placeholder 4"/>
          <p:cNvSpPr>
            <a:spLocks noGrp="1"/>
          </p:cNvSpPr>
          <p:nvPr>
            <p:ph type="ftr" sz="quarter" idx="11"/>
          </p:nvPr>
        </p:nvSpPr>
        <p:spPr>
          <a:xfrm>
            <a:off x="3124200" y="4767263"/>
            <a:ext cx="2895600" cy="274637"/>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sz="1800">
                <a:ea typeface="ＭＳ Ｐゴシック" pitchFamily="34" charset="-128"/>
                <a:cs typeface="+mn-cs"/>
              </a:defRPr>
            </a:lvl1pPr>
          </a:lstStyle>
          <a:p>
            <a:pPr>
              <a:defRPr/>
            </a:pPr>
            <a:fld id="{DC03935A-267D-41BD-8209-350E2054291D}" type="slidenum">
              <a:rPr lang="en-US"/>
              <a:pPr>
                <a:defRPr/>
              </a:pPr>
              <a:t>‹#›</a:t>
            </a:fld>
            <a:endParaRPr lang="en-US"/>
          </a:p>
        </p:txBody>
      </p:sp>
    </p:spTree>
    <p:extLst>
      <p:ext uri="{BB962C8B-B14F-4D97-AF65-F5344CB8AC3E}">
        <p14:creationId xmlns:p14="http://schemas.microsoft.com/office/powerpoint/2010/main" val="147258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ChangeArrowheads="1"/>
          </p:cNvSpPr>
          <p:nvPr/>
        </p:nvSpPr>
        <p:spPr bwMode="auto">
          <a:xfrm>
            <a:off x="352425" y="4827588"/>
            <a:ext cx="15065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541050AA-EC93-45C7-98F8-EBB4DE51C39D}" type="slidenum">
              <a:rPr lang="en-US" altLang="en-US" sz="1200" b="1">
                <a:solidFill>
                  <a:srgbClr val="376092"/>
                </a:solidFill>
                <a:latin typeface="Calibri" pitchFamily="34" charset="0"/>
                <a:cs typeface="Arial" charset="0"/>
              </a:rPr>
              <a:pPr eaLnBrk="1" hangingPunct="1"/>
              <a:t>‹#›</a:t>
            </a:fld>
            <a:endParaRPr lang="en-AU" altLang="en-US" sz="140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58.jpeg"/><Relationship Id="rId7" Type="http://schemas.openxmlformats.org/officeDocument/2006/relationships/diagramData" Target="../diagrams/data3.xml"/><Relationship Id="rId12"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diagramDrawing" Target="../diagrams/drawing3.xml"/><Relationship Id="rId5" Type="http://schemas.openxmlformats.org/officeDocument/2006/relationships/image" Target="../media/image60.jpg"/><Relationship Id="rId10" Type="http://schemas.openxmlformats.org/officeDocument/2006/relationships/diagramColors" Target="../diagrams/colors3.xml"/><Relationship Id="rId4" Type="http://schemas.openxmlformats.org/officeDocument/2006/relationships/image" Target="../media/image59.jpg"/><Relationship Id="rId9"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emf"/></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77.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gif"/><Relationship Id="rId4" Type="http://schemas.openxmlformats.org/officeDocument/2006/relationships/image" Target="../media/image69.jpg"/><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gif"/><Relationship Id="rId4" Type="http://schemas.openxmlformats.org/officeDocument/2006/relationships/image" Target="../media/image69.jp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emf"/><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gif"/><Relationship Id="rId4" Type="http://schemas.openxmlformats.org/officeDocument/2006/relationships/image" Target="../media/image69.jp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7.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ctrTitle"/>
          </p:nvPr>
        </p:nvSpPr>
        <p:spPr bwMode="auto">
          <a:xfrm>
            <a:off x="260350" y="1595282"/>
            <a:ext cx="8637167" cy="132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nSpc>
                <a:spcPct val="80000"/>
              </a:lnSpc>
            </a:pPr>
            <a:r>
              <a:rPr lang="en-US" sz="4400" dirty="0"/>
              <a:t>Cognitive Fitness: </a:t>
            </a:r>
            <a:br>
              <a:rPr lang="en-US" sz="4400" dirty="0"/>
            </a:br>
            <a:r>
              <a:rPr lang="en-US" dirty="0"/>
              <a:t>Towards</a:t>
            </a:r>
            <a:r>
              <a:rPr lang="en-US" sz="4400" dirty="0"/>
              <a:t> </a:t>
            </a:r>
            <a:r>
              <a:rPr lang="en-US" dirty="0"/>
              <a:t>Conditioning the </a:t>
            </a:r>
            <a:r>
              <a:rPr lang="en-US" sz="3600" dirty="0"/>
              <a:t>Mental Ingredients of Peak Performance</a:t>
            </a:r>
            <a:br>
              <a:rPr lang="en-AU" sz="4400" dirty="0"/>
            </a:br>
            <a:endParaRPr lang="en-AU" sz="2800" dirty="0"/>
          </a:p>
        </p:txBody>
      </p:sp>
      <p:sp>
        <p:nvSpPr>
          <p:cNvPr id="6" name="TextBox 5"/>
          <p:cNvSpPr txBox="1"/>
          <p:nvPr/>
        </p:nvSpPr>
        <p:spPr>
          <a:xfrm>
            <a:off x="3213924" y="3203581"/>
            <a:ext cx="2801088" cy="1231106"/>
          </a:xfrm>
          <a:prstGeom prst="rect">
            <a:avLst/>
          </a:prstGeom>
          <a:noFill/>
        </p:spPr>
        <p:txBody>
          <a:bodyPr wrap="none" rtlCol="0">
            <a:spAutoFit/>
          </a:bodyPr>
          <a:lstStyle/>
          <a:p>
            <a:pPr algn="ctr"/>
            <a:r>
              <a:rPr lang="en-AU" sz="2000" b="1" dirty="0">
                <a:solidFill>
                  <a:schemeClr val="bg1"/>
                </a:solidFill>
                <a:latin typeface="+mn-lt"/>
              </a:rPr>
              <a:t>Dr Eugene Aidman, FAPS</a:t>
            </a:r>
          </a:p>
          <a:p>
            <a:pPr algn="ctr"/>
            <a:r>
              <a:rPr lang="en-AU" sz="1800" b="1" dirty="0">
                <a:solidFill>
                  <a:schemeClr val="bg1">
                    <a:lumMod val="65000"/>
                  </a:schemeClr>
                </a:solidFill>
                <a:latin typeface="+mn-lt"/>
              </a:rPr>
              <a:t>Principal Scientist, DSTG</a:t>
            </a:r>
          </a:p>
          <a:p>
            <a:pPr algn="ctr"/>
            <a:endParaRPr lang="en-AU" sz="1800" b="1" dirty="0">
              <a:solidFill>
                <a:schemeClr val="bg1">
                  <a:lumMod val="65000"/>
                </a:schemeClr>
              </a:solidFill>
              <a:latin typeface="+mn-lt"/>
            </a:endParaRPr>
          </a:p>
          <a:p>
            <a:pPr algn="ctr"/>
            <a:r>
              <a:rPr lang="en-US" sz="1800" b="1" dirty="0">
                <a:solidFill>
                  <a:schemeClr val="bg1"/>
                </a:solidFill>
                <a:latin typeface="+mn-lt"/>
              </a:rPr>
              <a:t>March 2021</a:t>
            </a:r>
            <a:endParaRPr lang="en-AU" sz="1800" b="1" dirty="0">
              <a:solidFill>
                <a:schemeClr val="bg1"/>
              </a:solidFill>
              <a:latin typeface="+mn-lt"/>
            </a:endParaRPr>
          </a:p>
        </p:txBody>
      </p:sp>
    </p:spTree>
    <p:extLst>
      <p:ext uri="{BB962C8B-B14F-4D97-AF65-F5344CB8AC3E}">
        <p14:creationId xmlns:p14="http://schemas.microsoft.com/office/powerpoint/2010/main" val="3122040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80" y="119660"/>
            <a:ext cx="2686834" cy="352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Rectangle 3"/>
          <p:cNvSpPr>
            <a:spLocks noGrp="1"/>
          </p:cNvSpPr>
          <p:nvPr>
            <p:ph type="body" idx="1"/>
          </p:nvPr>
        </p:nvSpPr>
        <p:spPr>
          <a:xfrm>
            <a:off x="3096313" y="1613769"/>
            <a:ext cx="5312129" cy="533400"/>
          </a:xfrm>
        </p:spPr>
        <p:txBody>
          <a:bodyPr/>
          <a:lstStyle/>
          <a:p>
            <a:pPr>
              <a:buFont typeface="Wingdings 3" pitchFamily="18" charset="2"/>
              <a:buNone/>
            </a:pPr>
            <a:r>
              <a:rPr lang="en-AU" altLang="en-US" sz="2400" b="1" dirty="0">
                <a:latin typeface="Arial Narrow" pitchFamily="34" charset="0"/>
                <a:ea typeface="+mn-ea"/>
                <a:cs typeface="+mn-cs"/>
              </a:rPr>
              <a:t>T</a:t>
            </a:r>
            <a:r>
              <a:rPr lang="ru-RU" altLang="en-US" sz="2400" b="1" dirty="0">
                <a:latin typeface="Arial Narrow" pitchFamily="34" charset="0"/>
                <a:ea typeface="+mn-ea"/>
                <a:cs typeface="+mn-cs"/>
              </a:rPr>
              <a:t>he </a:t>
            </a:r>
            <a:r>
              <a:rPr lang="en-AU" altLang="en-US" sz="2400" b="1" dirty="0">
                <a:latin typeface="Arial Narrow" pitchFamily="34" charset="0"/>
                <a:ea typeface="+mn-ea"/>
                <a:cs typeface="+mn-cs"/>
              </a:rPr>
              <a:t>M</a:t>
            </a:r>
            <a:r>
              <a:rPr lang="ru-RU" altLang="en-US" sz="2400" b="1" dirty="0">
                <a:latin typeface="Arial Narrow" pitchFamily="34" charset="0"/>
                <a:ea typeface="+mn-ea"/>
                <a:cs typeface="+mn-cs"/>
              </a:rPr>
              <a:t>arshmallow </a:t>
            </a:r>
            <a:r>
              <a:rPr lang="en-AU" altLang="en-US" sz="2400" b="1" dirty="0">
                <a:latin typeface="Arial Narrow" pitchFamily="34" charset="0"/>
                <a:ea typeface="+mn-ea"/>
                <a:cs typeface="+mn-cs"/>
              </a:rPr>
              <a:t>T</a:t>
            </a:r>
            <a:r>
              <a:rPr lang="ru-RU" altLang="en-US" sz="2400" b="1" dirty="0">
                <a:latin typeface="Arial Narrow" pitchFamily="34" charset="0"/>
                <a:ea typeface="+mn-ea"/>
                <a:cs typeface="+mn-cs"/>
              </a:rPr>
              <a:t>est</a:t>
            </a:r>
            <a:r>
              <a:rPr lang="en-US" altLang="en-US" sz="2400" b="1" dirty="0">
                <a:latin typeface="Arial Narrow" pitchFamily="34" charset="0"/>
                <a:ea typeface="+mn-ea"/>
                <a:cs typeface="+mn-cs"/>
              </a:rPr>
              <a:t>        </a:t>
            </a:r>
            <a:endParaRPr lang="en-US" altLang="en-US" sz="2400" b="1" dirty="0">
              <a:latin typeface="Arial Narrow" pitchFamily="34" charset="0"/>
              <a:ea typeface="+mn-ea"/>
              <a:cs typeface="+mn-cs"/>
              <a:sym typeface="Wingdings" panose="05000000000000000000" pitchFamily="2" charset="2"/>
            </a:endParaRPr>
          </a:p>
          <a:p>
            <a:r>
              <a:rPr lang="en-US" altLang="en-US" sz="2000" b="1" dirty="0">
                <a:latin typeface="Arial Narrow" pitchFamily="34" charset="0"/>
                <a:ea typeface="+mn-ea"/>
                <a:cs typeface="+mn-cs"/>
                <a:sym typeface="Wingdings" panose="05000000000000000000" pitchFamily="2" charset="2"/>
              </a:rPr>
              <a:t>1 now or </a:t>
            </a:r>
          </a:p>
          <a:p>
            <a:r>
              <a:rPr lang="en-US" altLang="en-US" sz="2000" b="1" dirty="0">
                <a:latin typeface="Arial Narrow" pitchFamily="34" charset="0"/>
                <a:ea typeface="+mn-ea"/>
                <a:cs typeface="+mn-cs"/>
                <a:sym typeface="Wingdings" panose="05000000000000000000" pitchFamily="2" charset="2"/>
              </a:rPr>
              <a:t>wait for 2?</a:t>
            </a:r>
            <a:endParaRPr lang="ru-RU" altLang="en-US" sz="2000" b="1" dirty="0">
              <a:latin typeface="Arial Narrow" pitchFamily="34" charset="0"/>
              <a:ea typeface="+mn-ea"/>
              <a:cs typeface="+mn-cs"/>
            </a:endParaRPr>
          </a:p>
        </p:txBody>
      </p:sp>
      <p:sp>
        <p:nvSpPr>
          <p:cNvPr id="74754" name="Rectangle 2"/>
          <p:cNvSpPr>
            <a:spLocks noGrp="1" noChangeArrowheads="1"/>
          </p:cNvSpPr>
          <p:nvPr>
            <p:ph type="title"/>
          </p:nvPr>
        </p:nvSpPr>
        <p:spPr bwMode="auto">
          <a:xfrm>
            <a:off x="917077" y="3245608"/>
            <a:ext cx="1458515" cy="53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ctr" anchorCtr="0" compatLnSpc="1">
            <a:prstTxWarp prst="textNoShape">
              <a:avLst/>
            </a:prstTxWarp>
          </a:bodyPr>
          <a:lstStyle/>
          <a:p>
            <a:pPr>
              <a:defRPr/>
            </a:pPr>
            <a:r>
              <a:rPr lang="en-US" altLang="en-US" sz="1425" dirty="0">
                <a:solidFill>
                  <a:schemeClr val="bg1"/>
                </a:solidFill>
              </a:rPr>
              <a:t>Walter </a:t>
            </a:r>
            <a:r>
              <a:rPr lang="en-US" altLang="en-US" sz="1425" dirty="0" err="1">
                <a:solidFill>
                  <a:schemeClr val="bg1"/>
                </a:solidFill>
              </a:rPr>
              <a:t>Mischel</a:t>
            </a:r>
            <a:endParaRPr lang="ru-RU" altLang="en-US" sz="1425" dirty="0">
              <a:solidFill>
                <a:schemeClr val="bg1"/>
              </a:solidFill>
            </a:endParaRPr>
          </a:p>
        </p:txBody>
      </p:sp>
      <p:sp>
        <p:nvSpPr>
          <p:cNvPr id="7" name="Rectangle 3"/>
          <p:cNvSpPr txBox="1">
            <a:spLocks/>
          </p:cNvSpPr>
          <p:nvPr/>
        </p:nvSpPr>
        <p:spPr bwMode="auto">
          <a:xfrm>
            <a:off x="5752378" y="493793"/>
            <a:ext cx="3024335" cy="432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80000"/>
              </a:lnSpc>
              <a:buFont typeface="Wingdings 3" pitchFamily="18" charset="2"/>
              <a:buNone/>
            </a:pPr>
            <a:endParaRPr lang="ru-RU" altLang="en-US" sz="1500" dirty="0">
              <a:latin typeface="Arial Narrow" pitchFamily="34" charset="0"/>
            </a:endParaRPr>
          </a:p>
          <a:p>
            <a:pPr>
              <a:lnSpc>
                <a:spcPct val="80000"/>
              </a:lnSpc>
              <a:buFont typeface="Wingdings 3" pitchFamily="18" charset="2"/>
              <a:buNone/>
            </a:pPr>
            <a:r>
              <a:rPr lang="en-US" altLang="en-US" sz="2000" b="1" dirty="0">
                <a:latin typeface="Arial Narrow" pitchFamily="34" charset="0"/>
              </a:rPr>
              <a:t>40 </a:t>
            </a:r>
            <a:r>
              <a:rPr lang="en-AU" altLang="en-US" sz="2000" b="1" dirty="0">
                <a:latin typeface="Arial Narrow" pitchFamily="34" charset="0"/>
              </a:rPr>
              <a:t>years on</a:t>
            </a:r>
            <a:r>
              <a:rPr lang="en-US" altLang="en-US" sz="2000" b="1" dirty="0">
                <a:latin typeface="Arial Narrow" pitchFamily="34" charset="0"/>
              </a:rPr>
              <a:t>: </a:t>
            </a:r>
            <a:r>
              <a:rPr lang="en-AU" altLang="en-US" sz="1650" dirty="0">
                <a:latin typeface="Arial Narrow" pitchFamily="34" charset="0"/>
              </a:rPr>
              <a:t>longer wait for 2 marshmallows predicted:</a:t>
            </a:r>
            <a:endParaRPr lang="ru-RU" altLang="en-US" sz="1650" dirty="0">
              <a:latin typeface="Arial Narrow" pitchFamily="34" charset="0"/>
            </a:endParaRPr>
          </a:p>
          <a:p>
            <a:pPr lvl="1">
              <a:lnSpc>
                <a:spcPct val="80000"/>
              </a:lnSpc>
            </a:pPr>
            <a:r>
              <a:rPr lang="en-AU" altLang="en-US" sz="1500" dirty="0">
                <a:latin typeface="Arial Narrow" pitchFamily="34" charset="0"/>
              </a:rPr>
              <a:t>Higher school grades </a:t>
            </a:r>
            <a:endParaRPr lang="ru-RU" altLang="en-US" sz="1500" dirty="0">
              <a:latin typeface="Arial Narrow" pitchFamily="34" charset="0"/>
            </a:endParaRPr>
          </a:p>
          <a:p>
            <a:pPr lvl="1">
              <a:lnSpc>
                <a:spcPct val="80000"/>
              </a:lnSpc>
            </a:pPr>
            <a:r>
              <a:rPr lang="en-AU" altLang="en-US" sz="1500" dirty="0">
                <a:latin typeface="Arial Narrow" pitchFamily="34" charset="0"/>
              </a:rPr>
              <a:t>Better cope with teenage problems</a:t>
            </a:r>
            <a:endParaRPr lang="ru-RU" altLang="en-US" sz="1500" dirty="0">
              <a:latin typeface="Arial Narrow" pitchFamily="34" charset="0"/>
            </a:endParaRPr>
          </a:p>
          <a:p>
            <a:pPr lvl="1">
              <a:lnSpc>
                <a:spcPct val="80000"/>
              </a:lnSpc>
            </a:pPr>
            <a:r>
              <a:rPr lang="en-AU" altLang="en-US" sz="1500" dirty="0">
                <a:latin typeface="Arial Narrow" pitchFamily="34" charset="0"/>
              </a:rPr>
              <a:t>Higher level of education attained</a:t>
            </a:r>
            <a:endParaRPr lang="ru-RU" altLang="en-US" sz="1500" dirty="0">
              <a:latin typeface="Arial Narrow" pitchFamily="34" charset="0"/>
            </a:endParaRPr>
          </a:p>
          <a:p>
            <a:pPr lvl="1">
              <a:lnSpc>
                <a:spcPct val="80000"/>
              </a:lnSpc>
            </a:pPr>
            <a:r>
              <a:rPr lang="en-AU" altLang="en-US" sz="1500" dirty="0">
                <a:latin typeface="Arial Narrow" pitchFamily="34" charset="0"/>
              </a:rPr>
              <a:t>Lower substance abuse </a:t>
            </a:r>
            <a:r>
              <a:rPr lang="ru-RU" altLang="en-US" sz="1500" dirty="0">
                <a:latin typeface="Arial Narrow" pitchFamily="34" charset="0"/>
              </a:rPr>
              <a:t>(</a:t>
            </a:r>
            <a:r>
              <a:rPr lang="en-AU" altLang="en-US" sz="1500" dirty="0">
                <a:latin typeface="Arial Narrow" pitchFamily="34" charset="0"/>
              </a:rPr>
              <a:t>alcohol, smoking, drugs</a:t>
            </a:r>
            <a:r>
              <a:rPr lang="ru-RU" altLang="en-US" sz="1500" dirty="0">
                <a:latin typeface="Arial Narrow" pitchFamily="34" charset="0"/>
              </a:rPr>
              <a:t>)  </a:t>
            </a:r>
          </a:p>
          <a:p>
            <a:pPr lvl="1">
              <a:lnSpc>
                <a:spcPct val="80000"/>
              </a:lnSpc>
            </a:pPr>
            <a:r>
              <a:rPr lang="en-AU" altLang="en-US" sz="1500" dirty="0">
                <a:latin typeface="Arial Narrow" pitchFamily="34" charset="0"/>
              </a:rPr>
              <a:t>Lower divorce rates </a:t>
            </a:r>
            <a:endParaRPr lang="ru-RU" altLang="en-US" sz="1500" dirty="0">
              <a:latin typeface="Arial Narrow" pitchFamily="34" charset="0"/>
            </a:endParaRPr>
          </a:p>
          <a:p>
            <a:pPr lvl="1">
              <a:lnSpc>
                <a:spcPct val="80000"/>
              </a:lnSpc>
            </a:pPr>
            <a:r>
              <a:rPr lang="en-AU" altLang="en-US" sz="1500" dirty="0">
                <a:latin typeface="Arial Narrow" pitchFamily="34" charset="0"/>
              </a:rPr>
              <a:t>Less conflict with law</a:t>
            </a:r>
            <a:endParaRPr lang="ru-RU" altLang="en-US" sz="1500" dirty="0">
              <a:latin typeface="Arial Narrow" pitchFamily="34" charset="0"/>
            </a:endParaRPr>
          </a:p>
          <a:p>
            <a:pPr lvl="1">
              <a:lnSpc>
                <a:spcPct val="80000"/>
              </a:lnSpc>
            </a:pPr>
            <a:r>
              <a:rPr lang="en-AU" altLang="en-US" sz="1500" dirty="0">
                <a:latin typeface="Arial Narrow" pitchFamily="34" charset="0"/>
              </a:rPr>
              <a:t>Lower</a:t>
            </a:r>
            <a:r>
              <a:rPr lang="ru-RU" altLang="en-US" sz="1500" dirty="0">
                <a:latin typeface="Arial Narrow" pitchFamily="34" charset="0"/>
              </a:rPr>
              <a:t> </a:t>
            </a:r>
            <a:r>
              <a:rPr lang="en-AU" altLang="en-US" sz="1500" dirty="0">
                <a:latin typeface="Arial Narrow" pitchFamily="34" charset="0"/>
              </a:rPr>
              <a:t>BMI </a:t>
            </a:r>
            <a:r>
              <a:rPr lang="ru-RU" altLang="en-US" sz="1500" dirty="0">
                <a:latin typeface="Arial Narrow" pitchFamily="34" charset="0"/>
              </a:rPr>
              <a:t>= </a:t>
            </a:r>
            <a:r>
              <a:rPr lang="en-AU" altLang="en-US" sz="1500" dirty="0">
                <a:latin typeface="Arial Narrow" pitchFamily="34" charset="0"/>
              </a:rPr>
              <a:t>less obesity</a:t>
            </a:r>
            <a:r>
              <a:rPr lang="ru-RU" altLang="en-US" sz="1500" dirty="0">
                <a:latin typeface="Arial Narrow" pitchFamily="34" charset="0"/>
              </a:rPr>
              <a:t> </a:t>
            </a:r>
            <a:br>
              <a:rPr lang="en-US" altLang="en-US" sz="1500" dirty="0">
                <a:latin typeface="Arial Narrow" pitchFamily="34" charset="0"/>
              </a:rPr>
            </a:br>
            <a:r>
              <a:rPr lang="ru-RU" altLang="en-US" sz="1500" dirty="0">
                <a:latin typeface="Arial Narrow" pitchFamily="34" charset="0"/>
              </a:rPr>
              <a:t>  </a:t>
            </a:r>
          </a:p>
        </p:txBody>
      </p:sp>
    </p:spTree>
    <p:extLst>
      <p:ext uri="{BB962C8B-B14F-4D97-AF65-F5344CB8AC3E}">
        <p14:creationId xmlns:p14="http://schemas.microsoft.com/office/powerpoint/2010/main" val="3121417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CA57CF-42C1-4148-9EB0-479C3488F8B8}"/>
              </a:ext>
            </a:extLst>
          </p:cNvPr>
          <p:cNvGrpSpPr/>
          <p:nvPr/>
        </p:nvGrpSpPr>
        <p:grpSpPr>
          <a:xfrm>
            <a:off x="957946" y="496959"/>
            <a:ext cx="7336306" cy="4065805"/>
            <a:chOff x="1170385" y="496959"/>
            <a:chExt cx="6858000" cy="3762375"/>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385" y="496959"/>
              <a:ext cx="685800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Oval 4"/>
            <p:cNvSpPr>
              <a:spLocks noChangeArrowheads="1"/>
            </p:cNvSpPr>
            <p:nvPr/>
          </p:nvSpPr>
          <p:spPr bwMode="auto">
            <a:xfrm>
              <a:off x="5328047" y="3205301"/>
              <a:ext cx="1566863" cy="32385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1800"/>
            </a:p>
          </p:txBody>
        </p:sp>
        <p:sp>
          <p:nvSpPr>
            <p:cNvPr id="17412" name="Oval 5"/>
            <p:cNvSpPr>
              <a:spLocks noChangeArrowheads="1"/>
            </p:cNvSpPr>
            <p:nvPr/>
          </p:nvSpPr>
          <p:spPr bwMode="auto">
            <a:xfrm>
              <a:off x="2357438" y="3367230"/>
              <a:ext cx="2430066" cy="32385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1800"/>
            </a:p>
          </p:txBody>
        </p:sp>
      </p:grpSp>
    </p:spTree>
    <p:extLst>
      <p:ext uri="{BB962C8B-B14F-4D97-AF65-F5344CB8AC3E}">
        <p14:creationId xmlns:p14="http://schemas.microsoft.com/office/powerpoint/2010/main" val="3261510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387079" y="89970"/>
            <a:ext cx="6369844" cy="311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9pPr>
          </a:lstStyle>
          <a:p>
            <a:pPr algn="ctr" eaLnBrk="1" hangingPunct="1"/>
            <a:r>
              <a:rPr lang="en-AU" altLang="en-US" sz="1800" b="1" dirty="0" err="1">
                <a:solidFill>
                  <a:schemeClr val="bg1"/>
                </a:solidFill>
                <a:latin typeface="Arial Narrow" pitchFamily="34" charset="0"/>
              </a:rPr>
              <a:t>Behavioral</a:t>
            </a:r>
            <a:r>
              <a:rPr lang="en-AU" altLang="en-US" sz="1800" b="1" dirty="0">
                <a:solidFill>
                  <a:schemeClr val="bg1"/>
                </a:solidFill>
                <a:latin typeface="Arial Narrow" pitchFamily="34" charset="0"/>
              </a:rPr>
              <a:t> and neural correlates of delay of gratification 40 years later</a:t>
            </a:r>
          </a:p>
          <a:p>
            <a:pPr algn="ctr" eaLnBrk="1" hangingPunct="1"/>
            <a:r>
              <a:rPr lang="en-AU" altLang="en-US" sz="1500" dirty="0">
                <a:solidFill>
                  <a:schemeClr val="bg1"/>
                </a:solidFill>
              </a:rPr>
              <a:t>B. J. Casey</a:t>
            </a:r>
            <a:r>
              <a:rPr lang="en-AU" altLang="en-US" sz="1500" baseline="30000" dirty="0">
                <a:solidFill>
                  <a:schemeClr val="bg1"/>
                </a:solidFill>
              </a:rPr>
              <a:t>a</a:t>
            </a:r>
            <a:r>
              <a:rPr lang="en-AU" altLang="en-US" sz="1500" dirty="0">
                <a:solidFill>
                  <a:schemeClr val="bg1"/>
                </a:solidFill>
              </a:rPr>
              <a:t>,</a:t>
            </a:r>
            <a:r>
              <a:rPr lang="en-AU" altLang="en-US" sz="1500" baseline="30000" dirty="0">
                <a:solidFill>
                  <a:schemeClr val="bg1"/>
                </a:solidFill>
              </a:rPr>
              <a:t>1</a:t>
            </a:r>
            <a:endParaRPr lang="en-GB" altLang="en-US" sz="1125" b="1" dirty="0">
              <a:solidFill>
                <a:schemeClr val="bg1"/>
              </a:solidFill>
              <a:latin typeface="Arial" charset="0"/>
              <a:ea typeface="msgothic" charset="0"/>
              <a:cs typeface="msgothic" charset="0"/>
            </a:endParaRPr>
          </a:p>
        </p:txBody>
      </p:sp>
      <p:pic>
        <p:nvPicPr>
          <p:cNvPr id="163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738" y="3922889"/>
            <a:ext cx="6829425" cy="707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670" y="1363734"/>
            <a:ext cx="5853113" cy="288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4"/>
          <p:cNvSpPr txBox="1">
            <a:spLocks noChangeArrowheads="1"/>
          </p:cNvSpPr>
          <p:nvPr/>
        </p:nvSpPr>
        <p:spPr bwMode="auto">
          <a:xfrm>
            <a:off x="1601670" y="4385824"/>
            <a:ext cx="2938463"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tabLst>
                <a:tab pos="723900" algn="l"/>
                <a:tab pos="1447800" algn="l"/>
                <a:tab pos="2171700" algn="l"/>
                <a:tab pos="2895600" algn="l"/>
                <a:tab pos="36195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9pPr>
          </a:lstStyle>
          <a:p>
            <a:pPr eaLnBrk="1" hangingPunct="1"/>
            <a:r>
              <a:rPr lang="en-GB" altLang="en-US" sz="825" b="1">
                <a:solidFill>
                  <a:srgbClr val="000000"/>
                </a:solidFill>
                <a:latin typeface="Arial" charset="0"/>
                <a:ea typeface="msgothic" charset="0"/>
                <a:cs typeface="msgothic" charset="0"/>
              </a:rPr>
              <a:t>Casey B J et al. PNAS 2011;108:14998-15003</a:t>
            </a:r>
          </a:p>
        </p:txBody>
      </p:sp>
      <p:sp>
        <p:nvSpPr>
          <p:cNvPr id="9" name="Oval 3"/>
          <p:cNvSpPr>
            <a:spLocks noChangeArrowheads="1"/>
          </p:cNvSpPr>
          <p:nvPr/>
        </p:nvSpPr>
        <p:spPr bwMode="auto">
          <a:xfrm>
            <a:off x="6408204" y="114824"/>
            <a:ext cx="1458162" cy="32385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1800"/>
          </a:p>
        </p:txBody>
      </p:sp>
      <p:sp>
        <p:nvSpPr>
          <p:cNvPr id="8" name="Text Box 1"/>
          <p:cNvSpPr txBox="1">
            <a:spLocks noChangeArrowheads="1"/>
          </p:cNvSpPr>
          <p:nvPr/>
        </p:nvSpPr>
        <p:spPr bwMode="auto">
          <a:xfrm>
            <a:off x="5134691" y="742342"/>
            <a:ext cx="6465149" cy="311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spcBef>
                <a:spcPts val="400"/>
              </a:spcBef>
              <a:buClr>
                <a:schemeClr val="accent1"/>
              </a:buClr>
              <a:buSzPct val="68000"/>
              <a:buFont typeface="Wingdings 3"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Lucida Sans Unicode" pitchFamily="34" charset="0"/>
              </a:defRPr>
            </a:lvl9pPr>
          </a:lstStyle>
          <a:p>
            <a:pPr eaLnBrk="1" hangingPunct="1">
              <a:spcBef>
                <a:spcPct val="0"/>
              </a:spcBef>
              <a:buClrTx/>
              <a:buSzTx/>
              <a:buFontTx/>
              <a:buNone/>
            </a:pPr>
            <a:r>
              <a:rPr lang="en-GB" altLang="en-US" sz="1500" b="1" dirty="0">
                <a:solidFill>
                  <a:srgbClr val="000000"/>
                </a:solidFill>
                <a:latin typeface="Arial" charset="0"/>
              </a:rPr>
              <a:t>Go/</a:t>
            </a:r>
            <a:r>
              <a:rPr lang="en-GB" altLang="en-US" sz="1500" b="1" dirty="0" err="1">
                <a:solidFill>
                  <a:srgbClr val="000000"/>
                </a:solidFill>
                <a:latin typeface="Arial" charset="0"/>
              </a:rPr>
              <a:t>noGo</a:t>
            </a:r>
            <a:r>
              <a:rPr lang="en-GB" altLang="en-US" sz="1500" b="1" dirty="0">
                <a:solidFill>
                  <a:srgbClr val="000000"/>
                </a:solidFill>
                <a:latin typeface="Arial" charset="0"/>
              </a:rPr>
              <a:t>: key inhibition </a:t>
            </a:r>
            <a:r>
              <a:rPr lang="en-GB" altLang="en-US" sz="1500" b="1" i="1" dirty="0">
                <a:solidFill>
                  <a:srgbClr val="000000"/>
                </a:solidFill>
                <a:latin typeface="Arial" charset="0"/>
              </a:rPr>
              <a:t>f</a:t>
            </a:r>
            <a:br>
              <a:rPr lang="en-GB" altLang="en-US" sz="1500" b="1" i="1" dirty="0">
                <a:solidFill>
                  <a:srgbClr val="000000"/>
                </a:solidFill>
                <a:latin typeface="Arial" charset="0"/>
              </a:rPr>
            </a:br>
            <a:endParaRPr lang="en-GB" altLang="en-US" sz="1500" b="1" dirty="0">
              <a:solidFill>
                <a:srgbClr val="000000"/>
              </a:solidFill>
              <a:latin typeface="Arial" charset="0"/>
            </a:endParaRPr>
          </a:p>
          <a:p>
            <a:pPr eaLnBrk="1" hangingPunct="1">
              <a:spcBef>
                <a:spcPct val="0"/>
              </a:spcBef>
              <a:buClrTx/>
              <a:buSzTx/>
              <a:buFontTx/>
              <a:buNone/>
            </a:pPr>
            <a:r>
              <a:rPr lang="en-GB" altLang="en-US" sz="1500" dirty="0">
                <a:solidFill>
                  <a:srgbClr val="000000"/>
                </a:solidFill>
                <a:latin typeface="Arial Narrow" panose="020B0606020202030204" pitchFamily="34" charset="0"/>
              </a:rPr>
              <a:t>(a) low delayers make more errors</a:t>
            </a:r>
            <a:br>
              <a:rPr lang="en-GB" altLang="en-US" sz="1500" dirty="0">
                <a:solidFill>
                  <a:srgbClr val="000000"/>
                </a:solidFill>
                <a:latin typeface="Arial Narrow" panose="020B0606020202030204" pitchFamily="34" charset="0"/>
              </a:rPr>
            </a:br>
            <a:r>
              <a:rPr lang="en-GB" altLang="en-US" sz="1500" dirty="0">
                <a:solidFill>
                  <a:srgbClr val="000000"/>
                </a:solidFill>
                <a:latin typeface="Arial Narrow" panose="020B0606020202030204" pitchFamily="34" charset="0"/>
              </a:rPr>
              <a:t>      to “hot” cues (emotional faces)</a:t>
            </a:r>
          </a:p>
          <a:p>
            <a:pPr eaLnBrk="1" hangingPunct="1">
              <a:spcBef>
                <a:spcPct val="0"/>
              </a:spcBef>
              <a:buClrTx/>
              <a:buSzTx/>
              <a:buFontTx/>
              <a:buNone/>
            </a:pPr>
            <a:endParaRPr lang="en-GB" altLang="en-US" sz="1500" dirty="0">
              <a:solidFill>
                <a:srgbClr val="000000"/>
              </a:solidFill>
              <a:latin typeface="Arial Narrow" panose="020B0606020202030204" pitchFamily="34" charset="0"/>
            </a:endParaRPr>
          </a:p>
          <a:p>
            <a:pPr eaLnBrk="1" hangingPunct="1">
              <a:spcBef>
                <a:spcPct val="0"/>
              </a:spcBef>
              <a:buClrTx/>
              <a:buSzTx/>
              <a:buFontTx/>
              <a:buNone/>
            </a:pPr>
            <a:r>
              <a:rPr lang="en-GB" altLang="en-US" sz="1500" dirty="0">
                <a:solidFill>
                  <a:srgbClr val="000000"/>
                </a:solidFill>
                <a:latin typeface="Arial Narrow" panose="020B0606020202030204" pitchFamily="34" charset="0"/>
              </a:rPr>
              <a:t>(b)  no difference to “cool” (neutral) cues</a:t>
            </a:r>
          </a:p>
          <a:p>
            <a:pPr algn="ctr" eaLnBrk="1" hangingPunct="1">
              <a:spcBef>
                <a:spcPct val="0"/>
              </a:spcBef>
              <a:buClrTx/>
              <a:buSzTx/>
              <a:buFontTx/>
              <a:buNone/>
            </a:pPr>
            <a:endParaRPr lang="en-GB" altLang="en-US" sz="1050" b="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2852012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p:cNvSpPr>
          <p:nvPr>
            <p:ph type="body" idx="1"/>
          </p:nvPr>
        </p:nvSpPr>
        <p:spPr>
          <a:xfrm>
            <a:off x="2576945" y="58561"/>
            <a:ext cx="6024420" cy="3394472"/>
          </a:xfrm>
        </p:spPr>
        <p:txBody>
          <a:bodyPr/>
          <a:lstStyle/>
          <a:p>
            <a:pPr>
              <a:buFont typeface="Wingdings 3" pitchFamily="18" charset="2"/>
              <a:buNone/>
            </a:pPr>
            <a:r>
              <a:rPr lang="en-AU" altLang="en-US" sz="1725" b="1" dirty="0">
                <a:solidFill>
                  <a:schemeClr val="bg1"/>
                </a:solidFill>
              </a:rPr>
              <a:t>        Self-control and delayed gratification </a:t>
            </a:r>
          </a:p>
          <a:p>
            <a:pPr>
              <a:buFont typeface="Wingdings 3" pitchFamily="18" charset="2"/>
              <a:buNone/>
            </a:pPr>
            <a:endParaRPr lang="ru-RU" altLang="en-US" sz="1725" b="1" dirty="0"/>
          </a:p>
          <a:p>
            <a:r>
              <a:rPr lang="en-AU" altLang="en-US" sz="1725" dirty="0"/>
              <a:t>Self-discipline among 8-graders</a:t>
            </a:r>
            <a:endParaRPr lang="ru-RU" altLang="en-US" sz="1725" dirty="0"/>
          </a:p>
          <a:p>
            <a:pPr lvl="1"/>
            <a:r>
              <a:rPr lang="en-AU" altLang="en-US" sz="1575" dirty="0"/>
              <a:t>Self-report</a:t>
            </a:r>
          </a:p>
          <a:p>
            <a:pPr lvl="1"/>
            <a:r>
              <a:rPr lang="en-AU" altLang="en-US" sz="1575" dirty="0"/>
              <a:t>Parent and teacher ratings</a:t>
            </a:r>
            <a:endParaRPr lang="ru-RU" altLang="en-US" sz="1575" dirty="0"/>
          </a:p>
          <a:p>
            <a:pPr lvl="1"/>
            <a:r>
              <a:rPr lang="en-AU" altLang="en-US" sz="1575" dirty="0"/>
              <a:t>Choice</a:t>
            </a:r>
            <a:r>
              <a:rPr lang="ru-RU" altLang="en-US" sz="1575" dirty="0"/>
              <a:t>: </a:t>
            </a:r>
            <a:r>
              <a:rPr lang="en-US" altLang="en-US" sz="1575" dirty="0"/>
              <a:t>$1 </a:t>
            </a:r>
            <a:r>
              <a:rPr lang="en-AU" altLang="en-US" sz="1575" dirty="0"/>
              <a:t>now or $</a:t>
            </a:r>
            <a:r>
              <a:rPr lang="ru-RU" altLang="en-US" sz="1575" dirty="0"/>
              <a:t>2 </a:t>
            </a:r>
            <a:r>
              <a:rPr lang="en-AU" altLang="en-US" sz="1575" dirty="0"/>
              <a:t>in a week</a:t>
            </a:r>
            <a:endParaRPr lang="ru-RU" altLang="en-US" sz="1575" dirty="0"/>
          </a:p>
          <a:p>
            <a:r>
              <a:rPr lang="en-AU" altLang="en-US" sz="1725" dirty="0"/>
              <a:t>Those who chose </a:t>
            </a:r>
            <a:r>
              <a:rPr lang="en-US" altLang="en-US" sz="1725" dirty="0"/>
              <a:t>$</a:t>
            </a:r>
            <a:r>
              <a:rPr lang="ru-RU" altLang="en-US" sz="1725" dirty="0"/>
              <a:t>2 – </a:t>
            </a:r>
            <a:r>
              <a:rPr lang="en-AU" altLang="en-US" sz="1725" dirty="0"/>
              <a:t>higher self-discipline ratings</a:t>
            </a:r>
            <a:endParaRPr lang="ru-RU" altLang="en-US" sz="1725" dirty="0"/>
          </a:p>
        </p:txBody>
      </p:sp>
      <p:pic>
        <p:nvPicPr>
          <p:cNvPr id="23557" name="Picture 7" descr="martin_seligm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85" y="422421"/>
            <a:ext cx="2247897" cy="255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0"/>
          <p:cNvSpPr>
            <a:spLocks/>
          </p:cNvSpPr>
          <p:nvPr/>
        </p:nvSpPr>
        <p:spPr bwMode="auto">
          <a:xfrm>
            <a:off x="542635" y="2545370"/>
            <a:ext cx="155402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620713" indent="-22860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858838"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1430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13716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1828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286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2743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2004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a:spcBef>
                <a:spcPct val="0"/>
              </a:spcBef>
              <a:buClrTx/>
              <a:buSzTx/>
              <a:buFontTx/>
              <a:buNone/>
            </a:pPr>
            <a:r>
              <a:rPr lang="en-US" altLang="en-US" sz="1425" b="1" dirty="0">
                <a:latin typeface="Arial Narrow" pitchFamily="34" charset="0"/>
              </a:rPr>
              <a:t>Martin Seligman</a:t>
            </a:r>
            <a:endParaRPr lang="ru-RU" altLang="en-US" sz="1425" b="1" dirty="0">
              <a:latin typeface="Arial Narrow" pitchFamily="34" charset="0"/>
            </a:endParaRPr>
          </a:p>
        </p:txBody>
      </p:sp>
      <p:sp>
        <p:nvSpPr>
          <p:cNvPr id="23559" name="Rectangle 12"/>
          <p:cNvSpPr>
            <a:spLocks/>
          </p:cNvSpPr>
          <p:nvPr/>
        </p:nvSpPr>
        <p:spPr bwMode="auto">
          <a:xfrm>
            <a:off x="2343728" y="2544690"/>
            <a:ext cx="6858000" cy="32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620713" indent="-22860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858838"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1430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13716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1828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286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2743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2004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r>
              <a:rPr lang="en-AU" altLang="en-US" sz="1725" dirty="0"/>
              <a:t>Composite self-discipline rating predicts</a:t>
            </a:r>
            <a:r>
              <a:rPr lang="ru-RU" altLang="en-US" sz="1725" dirty="0"/>
              <a:t>:</a:t>
            </a:r>
          </a:p>
          <a:p>
            <a:pPr lvl="1"/>
            <a:r>
              <a:rPr lang="en-AU" altLang="en-US" sz="1575" dirty="0"/>
              <a:t>School grades</a:t>
            </a:r>
            <a:endParaRPr lang="ru-RU" altLang="en-US" sz="1575" dirty="0"/>
          </a:p>
          <a:p>
            <a:pPr lvl="1"/>
            <a:r>
              <a:rPr lang="en-AU" altLang="en-US" sz="1575" dirty="0"/>
              <a:t>Absenteeism (lack of)</a:t>
            </a:r>
            <a:endParaRPr lang="ru-RU" altLang="en-US" sz="1575" dirty="0"/>
          </a:p>
          <a:p>
            <a:pPr lvl="1"/>
            <a:r>
              <a:rPr lang="en-AU" altLang="en-US" sz="1575" dirty="0"/>
              <a:t>Likelihood of being selected into advanced high school programs</a:t>
            </a:r>
            <a:endParaRPr lang="ru-RU" altLang="en-US" sz="1575" dirty="0"/>
          </a:p>
          <a:p>
            <a:pPr lvl="4"/>
            <a:r>
              <a:rPr lang="ru-RU" altLang="en-US" sz="1350" dirty="0">
                <a:latin typeface="Arial Narrow" pitchFamily="34" charset="0"/>
              </a:rPr>
              <a:t>Duckworth, A. L., &amp; Seligman, M. E. (2005). Self-discipline outdoes IQ in predicting academic performance of adolescents. </a:t>
            </a:r>
            <a:r>
              <a:rPr lang="ru-RU" altLang="en-US" sz="1350" i="1" dirty="0">
                <a:latin typeface="Arial Narrow" pitchFamily="34" charset="0"/>
              </a:rPr>
              <a:t>Psychological science</a:t>
            </a:r>
            <a:r>
              <a:rPr lang="ru-RU" altLang="en-US" sz="1350" dirty="0">
                <a:latin typeface="Arial Narrow" pitchFamily="34" charset="0"/>
              </a:rPr>
              <a:t>, </a:t>
            </a:r>
            <a:r>
              <a:rPr lang="ru-RU" altLang="en-US" sz="1350" i="1" dirty="0">
                <a:latin typeface="Arial Narrow" pitchFamily="34" charset="0"/>
              </a:rPr>
              <a:t>16</a:t>
            </a:r>
            <a:r>
              <a:rPr lang="ru-RU" altLang="en-US" sz="1350" dirty="0">
                <a:latin typeface="Arial Narrow" pitchFamily="34" charset="0"/>
              </a:rPr>
              <a:t>(12), 939-944.</a:t>
            </a:r>
          </a:p>
        </p:txBody>
      </p:sp>
    </p:spTree>
    <p:extLst>
      <p:ext uri="{BB962C8B-B14F-4D97-AF65-F5344CB8AC3E}">
        <p14:creationId xmlns:p14="http://schemas.microsoft.com/office/powerpoint/2010/main" val="2664145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984" y="2193359"/>
            <a:ext cx="8553115" cy="2677656"/>
          </a:xfrm>
          <a:prstGeom prst="rect">
            <a:avLst/>
          </a:prstGeom>
        </p:spPr>
        <p:txBody>
          <a:bodyPr wrap="square">
            <a:spAutoFit/>
          </a:bodyPr>
          <a:lstStyle/>
          <a:p>
            <a:r>
              <a:rPr lang="en-US" altLang="en-US" sz="2100" b="1" dirty="0"/>
              <a:t>inattention</a:t>
            </a:r>
          </a:p>
          <a:p>
            <a:r>
              <a:rPr lang="en-US" altLang="en-US" sz="2100" b="1" dirty="0"/>
              <a:t>	 impulsivity</a:t>
            </a:r>
          </a:p>
          <a:p>
            <a:r>
              <a:rPr lang="en-US" sz="2100" b="1" dirty="0"/>
              <a:t>		</a:t>
            </a:r>
            <a:r>
              <a:rPr lang="en-AU" sz="2100" b="1" dirty="0"/>
              <a:t> frustration tolerance</a:t>
            </a:r>
          </a:p>
          <a:p>
            <a:r>
              <a:rPr lang="en-AU" sz="2100" b="1" dirty="0"/>
              <a:t>		 	</a:t>
            </a:r>
            <a:r>
              <a:rPr lang="en-US" sz="2100" b="1" dirty="0"/>
              <a:t>hostility</a:t>
            </a:r>
          </a:p>
          <a:p>
            <a:r>
              <a:rPr lang="en-US" sz="2100" b="1" dirty="0"/>
              <a:t>				roughness</a:t>
            </a:r>
          </a:p>
          <a:p>
            <a:r>
              <a:rPr lang="en-US" sz="2100" b="1" dirty="0"/>
              <a:t>					resistance</a:t>
            </a:r>
          </a:p>
          <a:p>
            <a:r>
              <a:rPr lang="en-US" sz="2100" b="1" dirty="0"/>
              <a:t>						restlessness</a:t>
            </a:r>
          </a:p>
          <a:p>
            <a:r>
              <a:rPr lang="en-US" sz="2100" b="1" dirty="0"/>
              <a:t>							  </a:t>
            </a:r>
            <a:r>
              <a:rPr lang="en-AU" sz="2100" b="1" dirty="0"/>
              <a:t>persistence</a:t>
            </a:r>
          </a:p>
        </p:txBody>
      </p:sp>
      <p:sp>
        <p:nvSpPr>
          <p:cNvPr id="24578" name="Rectangle 3"/>
          <p:cNvSpPr>
            <a:spLocks noGrp="1"/>
          </p:cNvSpPr>
          <p:nvPr>
            <p:ph type="body" idx="1"/>
          </p:nvPr>
        </p:nvSpPr>
        <p:spPr>
          <a:xfrm rot="16200000">
            <a:off x="7903800" y="3135219"/>
            <a:ext cx="2840871" cy="1033352"/>
          </a:xfrm>
        </p:spPr>
        <p:txBody>
          <a:bodyPr/>
          <a:lstStyle/>
          <a:p>
            <a:pPr>
              <a:lnSpc>
                <a:spcPct val="80000"/>
              </a:lnSpc>
              <a:buFont typeface="Wingdings 3" pitchFamily="18" charset="2"/>
              <a:buNone/>
            </a:pPr>
            <a:r>
              <a:rPr lang="ru-RU" altLang="en-US" sz="1600" dirty="0">
                <a:latin typeface="Arial Narrow" pitchFamily="34" charset="0"/>
              </a:rPr>
              <a:t>Moffitt,</a:t>
            </a:r>
            <a:r>
              <a:rPr lang="en-AU" altLang="en-US" sz="1600" dirty="0">
                <a:latin typeface="Arial Narrow" pitchFamily="34" charset="0"/>
              </a:rPr>
              <a:t> </a:t>
            </a:r>
            <a:r>
              <a:rPr lang="en-US" altLang="en-US" sz="1600" dirty="0">
                <a:latin typeface="Arial Narrow" pitchFamily="34" charset="0"/>
              </a:rPr>
              <a:t>et al.</a:t>
            </a:r>
            <a:r>
              <a:rPr lang="ru-RU" altLang="en-US" sz="1600" dirty="0">
                <a:latin typeface="Arial Narrow" pitchFamily="34" charset="0"/>
              </a:rPr>
              <a:t> (2011). </a:t>
            </a:r>
            <a:r>
              <a:rPr lang="en-AU" altLang="en-US" sz="1600" i="1" dirty="0">
                <a:latin typeface="Arial Narrow" pitchFamily="34" charset="0"/>
              </a:rPr>
              <a:t>PNAS</a:t>
            </a:r>
            <a:r>
              <a:rPr lang="ru-RU" altLang="en-US" sz="1600" dirty="0">
                <a:latin typeface="Arial Narrow" pitchFamily="34" charset="0"/>
              </a:rPr>
              <a:t>, </a:t>
            </a:r>
            <a:r>
              <a:rPr lang="ru-RU" altLang="en-US" sz="1600" i="1" dirty="0">
                <a:latin typeface="Arial Narrow" pitchFamily="34" charset="0"/>
              </a:rPr>
              <a:t>108</a:t>
            </a:r>
            <a:r>
              <a:rPr lang="ru-RU" altLang="en-US" sz="1600" dirty="0">
                <a:latin typeface="Arial Narrow" pitchFamily="34" charset="0"/>
              </a:rPr>
              <a:t>(7</a:t>
            </a:r>
            <a:r>
              <a:rPr lang="en-AU" altLang="en-US" sz="1600" dirty="0">
                <a:latin typeface="Arial Narrow" pitchFamily="34" charset="0"/>
              </a:rPr>
              <a:t>)</a:t>
            </a:r>
            <a:endParaRPr lang="en-US" altLang="en-US" sz="1600" dirty="0">
              <a:latin typeface="Arial Narrow" pitchFamily="34" charset="0"/>
            </a:endParaRPr>
          </a:p>
        </p:txBody>
      </p:sp>
      <p:pic>
        <p:nvPicPr>
          <p:cNvPr id="24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1"/>
            <a:ext cx="9144000" cy="229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31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37" y="2177983"/>
            <a:ext cx="8357936" cy="296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8" name="Rectangle 3"/>
          <p:cNvSpPr>
            <a:spLocks noGrp="1"/>
          </p:cNvSpPr>
          <p:nvPr>
            <p:ph type="body" idx="1"/>
          </p:nvPr>
        </p:nvSpPr>
        <p:spPr>
          <a:xfrm rot="16200000">
            <a:off x="7903800" y="3135219"/>
            <a:ext cx="2840871" cy="1033352"/>
          </a:xfrm>
        </p:spPr>
        <p:txBody>
          <a:bodyPr/>
          <a:lstStyle/>
          <a:p>
            <a:pPr>
              <a:lnSpc>
                <a:spcPct val="80000"/>
              </a:lnSpc>
              <a:buFont typeface="Wingdings 3" pitchFamily="18" charset="2"/>
              <a:buNone/>
            </a:pPr>
            <a:r>
              <a:rPr lang="ru-RU" altLang="en-US" sz="1600" dirty="0">
                <a:latin typeface="Arial Narrow" pitchFamily="34" charset="0"/>
              </a:rPr>
              <a:t>Moffitt,</a:t>
            </a:r>
            <a:r>
              <a:rPr lang="en-AU" altLang="en-US" sz="1600" dirty="0">
                <a:latin typeface="Arial Narrow" pitchFamily="34" charset="0"/>
              </a:rPr>
              <a:t> </a:t>
            </a:r>
            <a:r>
              <a:rPr lang="en-US" altLang="en-US" sz="1600" dirty="0">
                <a:latin typeface="Arial Narrow" pitchFamily="34" charset="0"/>
              </a:rPr>
              <a:t>et al.</a:t>
            </a:r>
            <a:r>
              <a:rPr lang="ru-RU" altLang="en-US" sz="1600" dirty="0">
                <a:latin typeface="Arial Narrow" pitchFamily="34" charset="0"/>
              </a:rPr>
              <a:t> (2011). </a:t>
            </a:r>
            <a:r>
              <a:rPr lang="en-AU" altLang="en-US" sz="1600" i="1" dirty="0">
                <a:latin typeface="Arial Narrow" pitchFamily="34" charset="0"/>
              </a:rPr>
              <a:t>PNAS</a:t>
            </a:r>
            <a:r>
              <a:rPr lang="ru-RU" altLang="en-US" sz="1600" dirty="0">
                <a:latin typeface="Arial Narrow" pitchFamily="34" charset="0"/>
              </a:rPr>
              <a:t>, </a:t>
            </a:r>
            <a:r>
              <a:rPr lang="ru-RU" altLang="en-US" sz="1600" i="1" dirty="0">
                <a:latin typeface="Arial Narrow" pitchFamily="34" charset="0"/>
              </a:rPr>
              <a:t>108</a:t>
            </a:r>
            <a:r>
              <a:rPr lang="ru-RU" altLang="en-US" sz="1600" dirty="0">
                <a:latin typeface="Arial Narrow" pitchFamily="34" charset="0"/>
              </a:rPr>
              <a:t>(7</a:t>
            </a:r>
            <a:r>
              <a:rPr lang="en-AU" altLang="en-US" sz="1600" dirty="0">
                <a:latin typeface="Arial Narrow" pitchFamily="34" charset="0"/>
              </a:rPr>
              <a:t>)</a:t>
            </a:r>
            <a:endParaRPr lang="en-US" altLang="en-US" sz="1600" dirty="0">
              <a:latin typeface="Arial Narrow" pitchFamily="34" charset="0"/>
            </a:endParaRPr>
          </a:p>
        </p:txBody>
      </p:sp>
      <p:pic>
        <p:nvPicPr>
          <p:cNvPr id="245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1"/>
            <a:ext cx="9144000" cy="229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2635640" y="1187450"/>
            <a:ext cx="4128940" cy="637237"/>
            <a:chOff x="2195714" y="1886305"/>
            <a:chExt cx="4128940" cy="733036"/>
          </a:xfrm>
        </p:grpSpPr>
        <p:sp>
          <p:nvSpPr>
            <p:cNvPr id="6" name="Right Arrow 5"/>
            <p:cNvSpPr/>
            <p:nvPr/>
          </p:nvSpPr>
          <p:spPr>
            <a:xfrm>
              <a:off x="2195714" y="1886305"/>
              <a:ext cx="4128940" cy="733036"/>
            </a:xfrm>
            <a:prstGeom prst="rightArrow">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Rectangle 6"/>
            <p:cNvSpPr/>
            <p:nvPr/>
          </p:nvSpPr>
          <p:spPr>
            <a:xfrm>
              <a:off x="2389690" y="1981568"/>
              <a:ext cx="3394532" cy="615553"/>
            </a:xfrm>
            <a:prstGeom prst="rect">
              <a:avLst/>
            </a:prstGeom>
          </p:spPr>
          <p:txBody>
            <a:bodyPr wrap="square">
              <a:spAutoFit/>
            </a:bodyPr>
            <a:lstStyle/>
            <a:p>
              <a:r>
                <a:rPr lang="en-AU" altLang="en-US" dirty="0"/>
                <a:t>        </a:t>
              </a:r>
              <a:r>
                <a:rPr lang="en-AU" altLang="en-US" dirty="0">
                  <a:solidFill>
                    <a:schemeClr val="accent1"/>
                  </a:solidFill>
                </a:rPr>
                <a:t>SC stability </a:t>
              </a:r>
              <a:r>
                <a:rPr lang="ru-RU" altLang="en-US" dirty="0">
                  <a:solidFill>
                    <a:schemeClr val="accent1"/>
                  </a:solidFill>
                </a:rPr>
                <a:t>= 0</a:t>
              </a:r>
              <a:r>
                <a:rPr lang="en-AU" altLang="en-US" dirty="0">
                  <a:solidFill>
                    <a:schemeClr val="accent1"/>
                  </a:solidFill>
                </a:rPr>
                <a:t>.</a:t>
              </a:r>
              <a:r>
                <a:rPr lang="ru-RU" altLang="en-US" dirty="0">
                  <a:solidFill>
                    <a:schemeClr val="accent1"/>
                  </a:solidFill>
                </a:rPr>
                <a:t>30</a:t>
              </a:r>
              <a:endParaRPr lang="en-AU" dirty="0">
                <a:solidFill>
                  <a:schemeClr val="accent1"/>
                </a:solidFill>
              </a:endParaRPr>
            </a:p>
          </p:txBody>
        </p:sp>
      </p:grpSp>
      <p:sp>
        <p:nvSpPr>
          <p:cNvPr id="3" name="Rectangle 2">
            <a:extLst>
              <a:ext uri="{FF2B5EF4-FFF2-40B4-BE49-F238E27FC236}">
                <a16:creationId xmlns:a16="http://schemas.microsoft.com/office/drawing/2014/main" id="{C8C64C0C-61BA-4BAA-8718-AC2E1BF82E07}"/>
              </a:ext>
            </a:extLst>
          </p:cNvPr>
          <p:cNvSpPr/>
          <p:nvPr/>
        </p:nvSpPr>
        <p:spPr>
          <a:xfrm>
            <a:off x="543759" y="2919233"/>
            <a:ext cx="8206541" cy="461665"/>
          </a:xfrm>
          <a:prstGeom prst="rect">
            <a:avLst/>
          </a:prstGeom>
          <a:solidFill>
            <a:schemeClr val="bg1"/>
          </a:solidFill>
          <a:effectLst>
            <a:softEdge rad="50800"/>
          </a:effectLst>
        </p:spPr>
        <p:txBody>
          <a:bodyPr wrap="square">
            <a:spAutoFit/>
          </a:bodyPr>
          <a:lstStyle/>
          <a:p>
            <a:pPr algn="ctr"/>
            <a:r>
              <a:rPr lang="en-AU" altLang="en-US" b="1" dirty="0" err="1">
                <a:solidFill>
                  <a:schemeClr val="accent1"/>
                </a:solidFill>
              </a:rPr>
              <a:t>SC</a:t>
            </a:r>
            <a:r>
              <a:rPr lang="en-AU" altLang="en-US" b="1" baseline="-34000" dirty="0" err="1">
                <a:solidFill>
                  <a:schemeClr val="accent1"/>
                </a:solidFill>
              </a:rPr>
              <a:t>change</a:t>
            </a:r>
            <a:r>
              <a:rPr lang="en-AU" altLang="en-US" b="1" dirty="0">
                <a:solidFill>
                  <a:schemeClr val="accent1"/>
                </a:solidFill>
              </a:rPr>
              <a:t>(age 5</a:t>
            </a:r>
            <a:r>
              <a:rPr lang="en-AU" altLang="en-US" b="1" dirty="0">
                <a:solidFill>
                  <a:schemeClr val="accent1"/>
                </a:solidFill>
                <a:sym typeface="Wingdings" panose="05000000000000000000" pitchFamily="2" charset="2"/>
              </a:rPr>
              <a:t></a:t>
            </a:r>
            <a:r>
              <a:rPr lang="en-AU" altLang="en-US" b="1" dirty="0">
                <a:solidFill>
                  <a:schemeClr val="accent1"/>
                </a:solidFill>
              </a:rPr>
              <a:t>21) </a:t>
            </a:r>
            <a:r>
              <a:rPr lang="ru-RU" altLang="en-US" b="1" dirty="0">
                <a:solidFill>
                  <a:schemeClr val="accent1"/>
                </a:solidFill>
              </a:rPr>
              <a:t>= </a:t>
            </a:r>
            <a:r>
              <a:rPr lang="en-GB" altLang="en-US" b="1" dirty="0">
                <a:solidFill>
                  <a:schemeClr val="accent1"/>
                </a:solidFill>
              </a:rPr>
              <a:t>unique predictor over SC (age 5)</a:t>
            </a:r>
            <a:endParaRPr lang="en-AU" b="1" dirty="0">
              <a:solidFill>
                <a:schemeClr val="accent1"/>
              </a:solidFill>
            </a:endParaRPr>
          </a:p>
        </p:txBody>
      </p:sp>
      <p:sp>
        <p:nvSpPr>
          <p:cNvPr id="5" name="Rectangle 4">
            <a:extLst>
              <a:ext uri="{FF2B5EF4-FFF2-40B4-BE49-F238E27FC236}">
                <a16:creationId xmlns:a16="http://schemas.microsoft.com/office/drawing/2014/main" id="{F76778FE-59A7-432B-A3A6-3DBA3D45E283}"/>
              </a:ext>
            </a:extLst>
          </p:cNvPr>
          <p:cNvSpPr/>
          <p:nvPr/>
        </p:nvSpPr>
        <p:spPr>
          <a:xfrm>
            <a:off x="1219200" y="4309883"/>
            <a:ext cx="6997700" cy="461665"/>
          </a:xfrm>
          <a:prstGeom prst="rect">
            <a:avLst/>
          </a:prstGeom>
          <a:solidFill>
            <a:schemeClr val="bg1"/>
          </a:solidFill>
          <a:effectLst>
            <a:softEdge rad="50800"/>
          </a:effectLst>
        </p:spPr>
        <p:txBody>
          <a:bodyPr wrap="square">
            <a:spAutoFit/>
          </a:bodyPr>
          <a:lstStyle/>
          <a:p>
            <a:pPr algn="ctr"/>
            <a:r>
              <a:rPr lang="en-AU" altLang="en-US" b="1" dirty="0">
                <a:solidFill>
                  <a:schemeClr val="accent1"/>
                </a:solidFill>
              </a:rPr>
              <a:t>Early SC nudge </a:t>
            </a:r>
            <a:r>
              <a:rPr lang="en-AU" altLang="en-US" b="1" dirty="0">
                <a:solidFill>
                  <a:schemeClr val="accent1"/>
                </a:solidFill>
                <a:sym typeface="Wingdings" panose="05000000000000000000" pitchFamily="2" charset="2"/>
              </a:rPr>
              <a:t> massive life-long impact</a:t>
            </a:r>
            <a:endParaRPr lang="en-AU" b="1" dirty="0">
              <a:solidFill>
                <a:schemeClr val="accent1"/>
              </a:solidFill>
            </a:endParaRPr>
          </a:p>
        </p:txBody>
      </p:sp>
    </p:spTree>
    <p:extLst>
      <p:ext uri="{BB962C8B-B14F-4D97-AF65-F5344CB8AC3E}">
        <p14:creationId xmlns:p14="http://schemas.microsoft.com/office/powerpoint/2010/main" val="376342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2978" y="637580"/>
            <a:ext cx="8794750" cy="3394472"/>
          </a:xfrm>
        </p:spPr>
        <p:txBody>
          <a:bodyPr/>
          <a:lstStyle/>
          <a:p>
            <a:pPr marL="0" indent="0">
              <a:buNone/>
            </a:pPr>
            <a:r>
              <a:rPr lang="en-AU" sz="2400" b="1" dirty="0">
                <a:latin typeface="Arial Narrow" panose="020B0606020202030204" pitchFamily="34" charset="0"/>
              </a:rPr>
              <a:t>CF </a:t>
            </a:r>
            <a:r>
              <a:rPr lang="ru-RU" sz="2400" b="1" dirty="0">
                <a:latin typeface="Arial Narrow" panose="020B0606020202030204" pitchFamily="34" charset="0"/>
              </a:rPr>
              <a:t>= M</a:t>
            </a:r>
            <a:r>
              <a:rPr lang="en-AU" sz="2400" b="1" dirty="0" err="1">
                <a:latin typeface="Arial Narrow" panose="020B0606020202030204" pitchFamily="34" charset="0"/>
              </a:rPr>
              <a:t>ulti</a:t>
            </a:r>
            <a:r>
              <a:rPr lang="en-AU" sz="2400" b="1" dirty="0">
                <a:latin typeface="Arial Narrow" panose="020B0606020202030204" pitchFamily="34" charset="0"/>
              </a:rPr>
              <a:t>-faceted and differentially malleable capacity to deploy neurocognitive resources, knowledge, and skills to meet the demands of operational task performance, and to sustain this performance throughout a career- and life-long application</a:t>
            </a:r>
          </a:p>
          <a:p>
            <a:pPr marL="0" indent="0" algn="ctr">
              <a:buNone/>
            </a:pPr>
            <a:endParaRPr lang="ru-RU" sz="2000" dirty="0">
              <a:latin typeface="Arial Narrow" panose="020B0606020202030204" pitchFamily="34" charset="0"/>
            </a:endParaRPr>
          </a:p>
          <a:p>
            <a:pPr marL="0" indent="0" algn="ctr">
              <a:buNone/>
            </a:pPr>
            <a:r>
              <a:rPr lang="ru-RU" sz="2400" b="1" dirty="0">
                <a:latin typeface="Arial Narrow" panose="020B0606020202030204" pitchFamily="34" charset="0"/>
              </a:rPr>
              <a:t>K</a:t>
            </a:r>
            <a:r>
              <a:rPr lang="en-AU" sz="2400" b="1" dirty="0" err="1">
                <a:latin typeface="Arial Narrow" panose="020B0606020202030204" pitchFamily="34" charset="0"/>
              </a:rPr>
              <a:t>ey</a:t>
            </a:r>
            <a:r>
              <a:rPr lang="en-AU" sz="2400" b="1" dirty="0">
                <a:latin typeface="Arial Narrow" panose="020B0606020202030204" pitchFamily="34" charset="0"/>
              </a:rPr>
              <a:t> </a:t>
            </a:r>
            <a:r>
              <a:rPr lang="ru-RU" sz="2400" b="1" dirty="0">
                <a:latin typeface="Arial Narrow" panose="020B0606020202030204" pitchFamily="34" charset="0"/>
              </a:rPr>
              <a:t>points</a:t>
            </a:r>
            <a:r>
              <a:rPr lang="en-AU" sz="2400" b="1" dirty="0">
                <a:latin typeface="Arial Narrow" panose="020B0606020202030204" pitchFamily="34" charset="0"/>
              </a:rPr>
              <a:t>:</a:t>
            </a:r>
          </a:p>
          <a:p>
            <a:pPr marL="0" indent="0">
              <a:buNone/>
            </a:pPr>
            <a:r>
              <a:rPr lang="en-AU" sz="2000" dirty="0">
                <a:latin typeface="Arial Narrow" panose="020B0606020202030204" pitchFamily="34" charset="0"/>
              </a:rPr>
              <a:t>1. CF </a:t>
            </a:r>
            <a:r>
              <a:rPr lang="ru-RU" sz="2000" dirty="0">
                <a:latin typeface="Arial Narrow" panose="020B0606020202030204" pitchFamily="34" charset="0"/>
              </a:rPr>
              <a:t>–</a:t>
            </a:r>
            <a:r>
              <a:rPr lang="en-AU" sz="2000" dirty="0">
                <a:latin typeface="Arial Narrow" panose="020B0606020202030204" pitchFamily="34" charset="0"/>
              </a:rPr>
              <a:t> multiple </a:t>
            </a:r>
            <a:r>
              <a:rPr lang="en-AU" sz="2000" i="1" dirty="0">
                <a:latin typeface="Arial Narrow" panose="020B0606020202030204" pitchFamily="34" charset="0"/>
              </a:rPr>
              <a:t>capacity</a:t>
            </a:r>
            <a:r>
              <a:rPr lang="en-AU" sz="2000" dirty="0">
                <a:latin typeface="Arial Narrow" panose="020B0606020202030204" pitchFamily="34" charset="0"/>
              </a:rPr>
              <a:t> factors that are different from knowledge and skills</a:t>
            </a:r>
          </a:p>
          <a:p>
            <a:pPr marL="0" indent="0">
              <a:buNone/>
            </a:pPr>
            <a:r>
              <a:rPr lang="en-AU" sz="2000" dirty="0">
                <a:latin typeface="Arial Narrow" panose="020B0606020202030204" pitchFamily="34" charset="0"/>
              </a:rPr>
              <a:t>2. Operational task performance is core to defining the </a:t>
            </a:r>
            <a:r>
              <a:rPr lang="en-AU" sz="2000" i="1" dirty="0">
                <a:latin typeface="Arial Narrow" panose="020B0606020202030204" pitchFamily="34" charset="0"/>
              </a:rPr>
              <a:t>relative importance </a:t>
            </a:r>
            <a:r>
              <a:rPr lang="en-AU" sz="2000" dirty="0">
                <a:latin typeface="Arial Narrow" panose="020B0606020202030204" pitchFamily="34" charset="0"/>
              </a:rPr>
              <a:t>of these factors</a:t>
            </a:r>
          </a:p>
          <a:p>
            <a:pPr marL="0" indent="0">
              <a:buNone/>
            </a:pPr>
            <a:r>
              <a:rPr lang="en-AU" sz="2000" dirty="0">
                <a:latin typeface="Arial Narrow" panose="020B0606020202030204" pitchFamily="34" charset="0"/>
              </a:rPr>
              <a:t>3. </a:t>
            </a:r>
            <a:r>
              <a:rPr lang="ru-RU" sz="2000" i="1" dirty="0">
                <a:latin typeface="Arial Narrow" panose="020B0606020202030204" pitchFamily="34" charset="0"/>
              </a:rPr>
              <a:t>Train</a:t>
            </a:r>
            <a:r>
              <a:rPr lang="en-AU" sz="2000" i="1" dirty="0">
                <a:latin typeface="Arial Narrow" panose="020B0606020202030204" pitchFamily="34" charset="0"/>
              </a:rPr>
              <a:t>ability </a:t>
            </a:r>
            <a:r>
              <a:rPr lang="en-AU" sz="2000" dirty="0">
                <a:latin typeface="Arial Narrow" panose="020B0606020202030204" pitchFamily="34" charset="0"/>
              </a:rPr>
              <a:t>of individual CF factors is to be established empirically</a:t>
            </a:r>
            <a:r>
              <a:rPr lang="ru-RU" sz="2000" dirty="0">
                <a:latin typeface="Arial Narrow" panose="020B0606020202030204" pitchFamily="34" charset="0"/>
              </a:rPr>
              <a:t> </a:t>
            </a:r>
            <a:r>
              <a:rPr lang="ru-RU" sz="2000" dirty="0">
                <a:latin typeface="Arial Narrow" panose="020B0606020202030204" pitchFamily="34" charset="0"/>
                <a:sym typeface="Wingdings" panose="05000000000000000000" pitchFamily="2" charset="2"/>
              </a:rPr>
              <a:t></a:t>
            </a:r>
            <a:r>
              <a:rPr lang="ru-RU" sz="2000" dirty="0">
                <a:latin typeface="Arial Narrow" panose="020B0606020202030204" pitchFamily="34" charset="0"/>
              </a:rPr>
              <a:t> select-train-augment</a:t>
            </a:r>
            <a:endParaRPr lang="en-AU" sz="2000" dirty="0">
              <a:latin typeface="Arial Narrow" panose="020B0606020202030204" pitchFamily="34" charset="0"/>
            </a:endParaRPr>
          </a:p>
          <a:p>
            <a:pPr marL="0" indent="0">
              <a:buNone/>
            </a:pPr>
            <a:r>
              <a:rPr lang="en-AU" sz="2000" dirty="0">
                <a:latin typeface="Arial Narrow" panose="020B0606020202030204" pitchFamily="34" charset="0"/>
              </a:rPr>
              <a:t>4. </a:t>
            </a:r>
            <a:r>
              <a:rPr lang="ru-RU" sz="2000" dirty="0">
                <a:latin typeface="Arial Narrow" panose="020B0606020202030204" pitchFamily="34" charset="0"/>
              </a:rPr>
              <a:t>R</a:t>
            </a:r>
            <a:r>
              <a:rPr lang="en-AU" sz="2000" dirty="0" err="1">
                <a:latin typeface="Arial Narrow" panose="020B0606020202030204" pitchFamily="34" charset="0"/>
              </a:rPr>
              <a:t>esilience</a:t>
            </a:r>
            <a:r>
              <a:rPr lang="en-AU" sz="2000" dirty="0">
                <a:latin typeface="Arial Narrow" panose="020B0606020202030204" pitchFamily="34" charset="0"/>
              </a:rPr>
              <a:t>, well-being and longevity as </a:t>
            </a:r>
            <a:r>
              <a:rPr lang="en-AU" sz="2000" i="1" dirty="0">
                <a:latin typeface="Arial Narrow" panose="020B0606020202030204" pitchFamily="34" charset="0"/>
              </a:rPr>
              <a:t>by-products</a:t>
            </a:r>
            <a:r>
              <a:rPr lang="en-AU" sz="2000" dirty="0">
                <a:latin typeface="Arial Narrow" panose="020B0606020202030204" pitchFamily="34" charset="0"/>
              </a:rPr>
              <a:t> of fitness</a:t>
            </a:r>
          </a:p>
          <a:p>
            <a:pPr marL="0" indent="0">
              <a:buNone/>
            </a:pPr>
            <a:endParaRPr lang="en-AU" sz="2000" dirty="0">
              <a:latin typeface="Arial Narrow" panose="020B0606020202030204" pitchFamily="34" charset="0"/>
            </a:endParaRPr>
          </a:p>
        </p:txBody>
      </p:sp>
      <p:sp>
        <p:nvSpPr>
          <p:cNvPr id="4" name="Title 1"/>
          <p:cNvSpPr txBox="1">
            <a:spLocks/>
          </p:cNvSpPr>
          <p:nvPr/>
        </p:nvSpPr>
        <p:spPr>
          <a:xfrm>
            <a:off x="753266" y="0"/>
            <a:ext cx="6730144" cy="433722"/>
          </a:xfrm>
          <a:prstGeom prst="rect">
            <a:avLst/>
          </a:prstGeom>
        </p:spPr>
        <p:txBody>
          <a:bodyPr lIns="65306" tIns="32653" rIns="65306" bIns="32653" anchor="ctr" anchorCtr="0"/>
          <a:lstStyle>
            <a:lvl1pPr algn="l" defTabSz="457200" rtl="0" eaLnBrk="1" fontAlgn="base" hangingPunct="1">
              <a:spcBef>
                <a:spcPct val="0"/>
              </a:spcBef>
              <a:spcAft>
                <a:spcPct val="0"/>
              </a:spcAft>
              <a:defRPr sz="4400" b="1" kern="1200">
                <a:solidFill>
                  <a:schemeClr val="tx2">
                    <a:lumMod val="60000"/>
                    <a:lumOff val="4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algn="ctr"/>
            <a:r>
              <a:rPr lang="en-AU" sz="2000" dirty="0">
                <a:solidFill>
                  <a:schemeClr val="bg1"/>
                </a:solidFill>
              </a:rPr>
              <a:t>	 	 Cognitive Fitness</a:t>
            </a:r>
            <a:r>
              <a:rPr lang="ru-RU" sz="2000" dirty="0">
                <a:solidFill>
                  <a:schemeClr val="bg1"/>
                </a:solidFill>
              </a:rPr>
              <a:t>: Working Definition</a:t>
            </a:r>
            <a:endParaRPr lang="en-AU" sz="2000" dirty="0">
              <a:solidFill>
                <a:schemeClr val="bg1"/>
              </a:solidFill>
            </a:endParaRPr>
          </a:p>
        </p:txBody>
      </p:sp>
    </p:spTree>
    <p:extLst>
      <p:ext uri="{BB962C8B-B14F-4D97-AF65-F5344CB8AC3E}">
        <p14:creationId xmlns:p14="http://schemas.microsoft.com/office/powerpoint/2010/main" val="30924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79430" y="760115"/>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a:off x="2351876" y="517112"/>
            <a:ext cx="1685305" cy="1601660"/>
            <a:chOff x="2351876" y="517112"/>
            <a:chExt cx="1685305" cy="1601660"/>
          </a:xfrm>
        </p:grpSpPr>
        <p:grpSp>
          <p:nvGrpSpPr>
            <p:cNvPr id="12" name="Group 11"/>
            <p:cNvGrpSpPr/>
            <p:nvPr/>
          </p:nvGrpSpPr>
          <p:grpSpPr>
            <a:xfrm>
              <a:off x="2351876" y="517112"/>
              <a:ext cx="1122327" cy="841745"/>
              <a:chOff x="1852898" y="1701817"/>
              <a:chExt cx="1122327" cy="1122327"/>
            </a:xfrm>
          </p:grpSpPr>
          <p:sp>
            <p:nvSpPr>
              <p:cNvPr id="13" name="Oval 12"/>
              <p:cNvSpPr/>
              <p:nvPr/>
            </p:nvSpPr>
            <p:spPr>
              <a:xfrm>
                <a:off x="1852898" y="1701817"/>
                <a:ext cx="1122327" cy="1122327"/>
              </a:xfrm>
              <a:prstGeom prst="ellipse">
                <a:avLst/>
              </a:pr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4"/>
              <p:cNvSpPr/>
              <p:nvPr/>
            </p:nvSpPr>
            <p:spPr>
              <a:xfrm>
                <a:off x="1984595" y="1898546"/>
                <a:ext cx="874821" cy="793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444447">
                  <a:lnSpc>
                    <a:spcPct val="90000"/>
                  </a:lnSpc>
                  <a:spcAft>
                    <a:spcPct val="35000"/>
                  </a:spcAft>
                </a:pPr>
                <a:r>
                  <a:rPr lang="en-AU" sz="1200" b="1" dirty="0"/>
                  <a:t>Chronic Stress  Prevention</a:t>
                </a:r>
                <a:endParaRPr lang="en-AU" sz="1200" dirty="0"/>
              </a:p>
            </p:txBody>
          </p:sp>
        </p:grpSp>
        <p:sp>
          <p:nvSpPr>
            <p:cNvPr id="3" name="Striped Right Arrow 2"/>
            <p:cNvSpPr/>
            <p:nvPr/>
          </p:nvSpPr>
          <p:spPr>
            <a:xfrm rot="2975876" flipH="1">
              <a:off x="3141279" y="1222869"/>
              <a:ext cx="1006356" cy="785449"/>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grpSp>
      <p:sp>
        <p:nvSpPr>
          <p:cNvPr id="16" name="Title 1"/>
          <p:cNvSpPr>
            <a:spLocks noGrp="1"/>
          </p:cNvSpPr>
          <p:nvPr>
            <p:ph type="title"/>
          </p:nvPr>
        </p:nvSpPr>
        <p:spPr>
          <a:xfrm>
            <a:off x="753266" y="0"/>
            <a:ext cx="6730144" cy="433722"/>
          </a:xfrm>
        </p:spPr>
        <p:txBody>
          <a:bodyPr lIns="65306" tIns="32653" rIns="65306" bIns="32653"/>
          <a:lstStyle/>
          <a:p>
            <a:pPr algn="ctr"/>
            <a:r>
              <a:rPr lang="en-AU" sz="2000" dirty="0">
                <a:solidFill>
                  <a:schemeClr val="bg1"/>
                </a:solidFill>
              </a:rPr>
              <a:t>	 	 Cognitive Fitness Framework</a:t>
            </a:r>
          </a:p>
        </p:txBody>
      </p:sp>
      <p:grpSp>
        <p:nvGrpSpPr>
          <p:cNvPr id="42" name="Group 41">
            <a:extLst>
              <a:ext uri="{FF2B5EF4-FFF2-40B4-BE49-F238E27FC236}">
                <a16:creationId xmlns:a16="http://schemas.microsoft.com/office/drawing/2014/main" id="{F5A80C4B-06BD-4C26-A133-BCA340CD0D0E}"/>
              </a:ext>
            </a:extLst>
          </p:cNvPr>
          <p:cNvGrpSpPr/>
          <p:nvPr/>
        </p:nvGrpSpPr>
        <p:grpSpPr>
          <a:xfrm>
            <a:off x="-348768" y="1016907"/>
            <a:ext cx="2999018" cy="3453920"/>
            <a:chOff x="-348768" y="1016907"/>
            <a:chExt cx="2999018" cy="3453920"/>
          </a:xfrm>
        </p:grpSpPr>
        <p:grpSp>
          <p:nvGrpSpPr>
            <p:cNvPr id="15" name="Group 14">
              <a:extLst>
                <a:ext uri="{FF2B5EF4-FFF2-40B4-BE49-F238E27FC236}">
                  <a16:creationId xmlns:a16="http://schemas.microsoft.com/office/drawing/2014/main" id="{D119E358-D8B7-46B0-A3C7-FDA8F33495C5}"/>
                </a:ext>
              </a:extLst>
            </p:cNvPr>
            <p:cNvGrpSpPr/>
            <p:nvPr/>
          </p:nvGrpSpPr>
          <p:grpSpPr>
            <a:xfrm>
              <a:off x="-348768" y="1016907"/>
              <a:ext cx="2969646" cy="3453920"/>
              <a:chOff x="-338552" y="1302993"/>
              <a:chExt cx="2969646" cy="3453920"/>
            </a:xfrm>
          </p:grpSpPr>
          <p:sp>
            <p:nvSpPr>
              <p:cNvPr id="7" name="TextBox 6"/>
              <p:cNvSpPr txBox="1"/>
              <p:nvPr/>
            </p:nvSpPr>
            <p:spPr>
              <a:xfrm>
                <a:off x="-101141" y="1894631"/>
                <a:ext cx="2415540" cy="1631206"/>
              </a:xfrm>
              <a:prstGeom prst="rect">
                <a:avLst/>
              </a:prstGeom>
              <a:noFill/>
            </p:spPr>
            <p:txBody>
              <a:bodyPr wrap="square" lIns="91429" tIns="45715" rIns="91429" bIns="45715" rtlCol="0">
                <a:spAutoFit/>
              </a:bodyPr>
              <a:lstStyle/>
              <a:p>
                <a:pPr algn="ctr"/>
                <a:r>
                  <a:rPr lang="en-US" sz="1400" b="1" dirty="0">
                    <a:solidFill>
                      <a:prstClr val="black"/>
                    </a:solidFill>
                    <a:ea typeface="ＭＳ Ｐゴシック" charset="0"/>
                    <a:cs typeface="Arial" panose="020B0604020202020204" pitchFamily="34" charset="0"/>
                  </a:rPr>
                  <a:t>Foundational Training</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Self-awareness</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Attention skills  </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Task Switching</a:t>
                </a:r>
              </a:p>
              <a:p>
                <a:pPr marL="628575" lvl="1" indent="-171429">
                  <a:buFont typeface="Arial" panose="020B0604020202020204" pitchFamily="34" charset="0"/>
                  <a:buChar char="•"/>
                </a:pPr>
                <a:r>
                  <a:rPr lang="en-AU" altLang="en-US" sz="1200" dirty="0">
                    <a:cs typeface="Arial" panose="020B0604020202020204" pitchFamily="34" charset="0"/>
                    <a:sym typeface="Wingdings" panose="05000000000000000000" pitchFamily="2" charset="2"/>
                  </a:rPr>
                  <a:t>I</a:t>
                </a:r>
                <a:r>
                  <a:rPr lang="en-AU" altLang="en-US" sz="1200" dirty="0">
                    <a:solidFill>
                      <a:prstClr val="black"/>
                    </a:solidFill>
                    <a:ea typeface="ＭＳ Ｐゴシック" charset="0"/>
                    <a:cs typeface="Arial" panose="020B0604020202020204" pitchFamily="34" charset="0"/>
                    <a:sym typeface="Wingdings" panose="05000000000000000000" pitchFamily="2" charset="2"/>
                  </a:rPr>
                  <a:t>mpulse control </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Co-action</a:t>
                </a:r>
                <a:endParaRPr lang="en-AU" altLang="en-US" sz="1200" dirty="0">
                  <a:cs typeface="Arial" panose="020B0604020202020204" pitchFamily="34" charset="0"/>
                  <a:sym typeface="Wingdings" panose="05000000000000000000" pitchFamily="2" charset="2"/>
                </a:endParaRPr>
              </a:p>
              <a:p>
                <a:pPr marL="628575" lvl="1" indent="-171429">
                  <a:buFont typeface="Arial" panose="020B0604020202020204" pitchFamily="34" charset="0"/>
                  <a:buChar char="•"/>
                </a:pPr>
                <a:endParaRPr lang="en-AU" sz="1200" dirty="0">
                  <a:cs typeface="Arial" panose="020B0604020202020204" pitchFamily="34" charset="0"/>
                </a:endParaRPr>
              </a:p>
              <a:p>
                <a:pPr algn="ctr"/>
                <a:endParaRPr lang="en-AU" sz="1400" dirty="0">
                  <a:cs typeface="Arial" panose="020B0604020202020204" pitchFamily="34" charset="0"/>
                </a:endParaRPr>
              </a:p>
            </p:txBody>
          </p:sp>
          <p:sp>
            <p:nvSpPr>
              <p:cNvPr id="34" name="TextBox 33"/>
              <p:cNvSpPr txBox="1"/>
              <p:nvPr/>
            </p:nvSpPr>
            <p:spPr>
              <a:xfrm>
                <a:off x="326265" y="1451288"/>
                <a:ext cx="1898440" cy="461665"/>
              </a:xfrm>
              <a:prstGeom prst="rect">
                <a:avLst/>
              </a:prstGeom>
              <a:noFill/>
            </p:spPr>
            <p:txBody>
              <a:bodyPr wrap="square" rtlCol="0">
                <a:spAutoFit/>
              </a:bodyPr>
              <a:lstStyle/>
              <a:p>
                <a:r>
                  <a:rPr lang="en-AU" b="1" dirty="0">
                    <a:solidFill>
                      <a:schemeClr val="accent2"/>
                    </a:solidFill>
                  </a:rPr>
                  <a:t>Cog Gym</a:t>
                </a:r>
              </a:p>
            </p:txBody>
          </p:sp>
          <p:grpSp>
            <p:nvGrpSpPr>
              <p:cNvPr id="18" name="Group 17"/>
              <p:cNvGrpSpPr/>
              <p:nvPr/>
            </p:nvGrpSpPr>
            <p:grpSpPr>
              <a:xfrm>
                <a:off x="-338552" y="3081985"/>
                <a:ext cx="2969646" cy="1674928"/>
                <a:chOff x="-109952" y="3741420"/>
                <a:chExt cx="2969646" cy="1941683"/>
              </a:xfrm>
            </p:grpSpPr>
            <p:sp>
              <p:nvSpPr>
                <p:cNvPr id="19" name="Rounded Rectangle 18"/>
                <p:cNvSpPr/>
                <p:nvPr/>
              </p:nvSpPr>
              <p:spPr>
                <a:xfrm>
                  <a:off x="794840" y="4432072"/>
                  <a:ext cx="1312002" cy="11391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Right Arrow 19"/>
                <p:cNvSpPr/>
                <p:nvPr/>
              </p:nvSpPr>
              <p:spPr>
                <a:xfrm rot="16200000" flipH="1">
                  <a:off x="1132973" y="3690487"/>
                  <a:ext cx="468556" cy="570422"/>
                </a:xfrm>
                <a:prstGeom prst="rightArrow">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dirty="0"/>
                </a:p>
              </p:txBody>
            </p:sp>
            <p:sp>
              <p:nvSpPr>
                <p:cNvPr id="21" name="Rectangle 20"/>
                <p:cNvSpPr/>
                <p:nvPr/>
              </p:nvSpPr>
              <p:spPr>
                <a:xfrm>
                  <a:off x="-109952" y="4077531"/>
                  <a:ext cx="2969646" cy="1605572"/>
                </a:xfrm>
                <a:prstGeom prst="rect">
                  <a:avLst/>
                </a:prstGeom>
              </p:spPr>
              <p:txBody>
                <a:bodyPr wrap="square">
                  <a:spAutoFit/>
                </a:bodyPr>
                <a:lstStyle/>
                <a:p>
                  <a:pPr algn="ctr"/>
                  <a:r>
                    <a:rPr lang="en-US" sz="1400" b="1" dirty="0">
                      <a:solidFill>
                        <a:prstClr val="black"/>
                      </a:solidFill>
                      <a:latin typeface="Calibri"/>
                      <a:ea typeface="ＭＳ Ｐゴシック" charset="0"/>
                    </a:rPr>
                    <a:t>Gold-standard Training</a:t>
                  </a:r>
                  <a:r>
                    <a:rPr lang="en-US" sz="1400" dirty="0">
                      <a:solidFill>
                        <a:prstClr val="black"/>
                      </a:solidFill>
                      <a:latin typeface="Calibri"/>
                      <a:ea typeface="ＭＳ Ｐゴシック" charset="0"/>
                    </a:rPr>
                    <a:t>:</a:t>
                  </a:r>
                </a:p>
                <a:p>
                  <a:pPr algn="ctr"/>
                  <a:r>
                    <a:rPr lang="en-AU" sz="1400" dirty="0">
                      <a:solidFill>
                        <a:prstClr val="black"/>
                      </a:solidFill>
                      <a:latin typeface="Calibri"/>
                      <a:ea typeface="ＭＳ Ｐゴシック" charset="0"/>
                    </a:rPr>
                    <a:t>Isolate</a:t>
                  </a:r>
                </a:p>
                <a:p>
                  <a:pPr algn="ctr"/>
                  <a:r>
                    <a:rPr lang="en-US" sz="1400" b="1" dirty="0">
                      <a:sym typeface="Symbol"/>
                    </a:rPr>
                    <a:t></a:t>
                  </a:r>
                  <a:endParaRPr lang="en-AU" sz="1400" dirty="0">
                    <a:solidFill>
                      <a:prstClr val="black"/>
                    </a:solidFill>
                    <a:latin typeface="Calibri"/>
                    <a:ea typeface="ＭＳ Ｐゴシック" charset="0"/>
                    <a:sym typeface="Wingdings" panose="05000000000000000000" pitchFamily="2" charset="2"/>
                  </a:endParaRPr>
                </a:p>
                <a:p>
                  <a:pPr algn="ctr"/>
                  <a:r>
                    <a:rPr lang="en-AU" sz="1400" dirty="0">
                      <a:solidFill>
                        <a:prstClr val="black"/>
                      </a:solidFill>
                      <a:latin typeface="Calibri"/>
                      <a:ea typeface="ＭＳ Ｐゴシック" charset="0"/>
                      <a:sym typeface="Wingdings" panose="05000000000000000000" pitchFamily="2" charset="2"/>
                    </a:rPr>
                    <a:t>Overload </a:t>
                  </a:r>
                </a:p>
                <a:p>
                  <a:pPr algn="ctr"/>
                  <a:r>
                    <a:rPr lang="en-US" sz="1400" b="1" dirty="0">
                      <a:sym typeface="Symbol"/>
                    </a:rPr>
                    <a:t></a:t>
                  </a:r>
                  <a:endParaRPr lang="en-AU" sz="1400" dirty="0">
                    <a:solidFill>
                      <a:prstClr val="black"/>
                    </a:solidFill>
                    <a:latin typeface="Calibri"/>
                    <a:ea typeface="ＭＳ Ｐゴシック" charset="0"/>
                    <a:sym typeface="Wingdings" panose="05000000000000000000" pitchFamily="2" charset="2"/>
                  </a:endParaRPr>
                </a:p>
                <a:p>
                  <a:pPr algn="ctr"/>
                  <a:r>
                    <a:rPr lang="en-AU" sz="1400" dirty="0">
                      <a:solidFill>
                        <a:prstClr val="black"/>
                      </a:solidFill>
                      <a:latin typeface="Calibri"/>
                      <a:ea typeface="ＭＳ Ｐゴシック" charset="0"/>
                      <a:sym typeface="Wingdings" panose="05000000000000000000" pitchFamily="2" charset="2"/>
                    </a:rPr>
                    <a:t>Over-recover</a:t>
                  </a:r>
                  <a:endParaRPr lang="en-AU" sz="1400" dirty="0">
                    <a:solidFill>
                      <a:prstClr val="black"/>
                    </a:solidFill>
                    <a:latin typeface="Calibri"/>
                    <a:ea typeface="ＭＳ Ｐゴシック" charset="0"/>
                  </a:endParaRPr>
                </a:p>
              </p:txBody>
            </p:sp>
          </p:grpSp>
          <p:sp>
            <p:nvSpPr>
              <p:cNvPr id="33" name="Rounded Rectangle 32"/>
              <p:cNvSpPr/>
              <p:nvPr/>
            </p:nvSpPr>
            <p:spPr>
              <a:xfrm>
                <a:off x="148856" y="1302993"/>
                <a:ext cx="1903836" cy="345392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41" name="Striped Right Arrow 2">
              <a:extLst>
                <a:ext uri="{FF2B5EF4-FFF2-40B4-BE49-F238E27FC236}">
                  <a16:creationId xmlns:a16="http://schemas.microsoft.com/office/drawing/2014/main" id="{8C484A14-0E29-413A-8311-85D41095FF8E}"/>
                </a:ext>
              </a:extLst>
            </p:cNvPr>
            <p:cNvSpPr/>
            <p:nvPr/>
          </p:nvSpPr>
          <p:spPr>
            <a:xfrm flipH="1">
              <a:off x="2062298" y="2252832"/>
              <a:ext cx="587952" cy="406363"/>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grpSp>
      <p:grpSp>
        <p:nvGrpSpPr>
          <p:cNvPr id="53" name="Group 52">
            <a:extLst>
              <a:ext uri="{FF2B5EF4-FFF2-40B4-BE49-F238E27FC236}">
                <a16:creationId xmlns:a16="http://schemas.microsoft.com/office/drawing/2014/main" id="{E3C15A6D-3A1A-458B-AC83-55BDF2532C25}"/>
              </a:ext>
            </a:extLst>
          </p:cNvPr>
          <p:cNvGrpSpPr/>
          <p:nvPr/>
        </p:nvGrpSpPr>
        <p:grpSpPr>
          <a:xfrm>
            <a:off x="5788749" y="1758595"/>
            <a:ext cx="3237666" cy="1791096"/>
            <a:chOff x="5788749" y="1758595"/>
            <a:chExt cx="3237666" cy="1791096"/>
          </a:xfrm>
        </p:grpSpPr>
        <p:sp>
          <p:nvSpPr>
            <p:cNvPr id="24" name="TextBox 23"/>
            <p:cNvSpPr txBox="1"/>
            <p:nvPr/>
          </p:nvSpPr>
          <p:spPr>
            <a:xfrm>
              <a:off x="6230679" y="1764597"/>
              <a:ext cx="2795736" cy="1785094"/>
            </a:xfrm>
            <a:prstGeom prst="rect">
              <a:avLst/>
            </a:prstGeom>
            <a:noFill/>
          </p:spPr>
          <p:txBody>
            <a:bodyPr wrap="square" lIns="91429" tIns="45715" rIns="91429" bIns="45715" rtlCol="0">
              <a:spAutoFit/>
            </a:bodyPr>
            <a:lstStyle/>
            <a:p>
              <a:r>
                <a:rPr lang="en-US" sz="1400" b="1" dirty="0">
                  <a:solidFill>
                    <a:prstClr val="black"/>
                  </a:solidFill>
                  <a:ea typeface="ＭＳ Ｐゴシック" charset="0"/>
                  <a:cs typeface="Arial" panose="020B0604020202020204" pitchFamily="34" charset="0"/>
                </a:rPr>
                <a:t>     Mission-ready training</a:t>
              </a:r>
            </a:p>
            <a:p>
              <a:pPr marL="661228" lvl="1" indent="-204083">
                <a:buFont typeface="Arial" panose="020B0604020202020204" pitchFamily="34" charset="0"/>
                <a:buChar char="•"/>
              </a:pPr>
              <a:r>
                <a:rPr lang="en-AU" sz="1200" b="1" dirty="0"/>
                <a:t>Tolerance </a:t>
              </a:r>
              <a:r>
                <a:rPr lang="en-AU" sz="1200" dirty="0"/>
                <a:t>to pain, stress, sleep loss, monotony</a:t>
              </a:r>
            </a:p>
            <a:p>
              <a:pPr marL="661228" lvl="1" indent="-204083">
                <a:buFont typeface="Arial" panose="020B0604020202020204" pitchFamily="34" charset="0"/>
                <a:buChar char="•"/>
              </a:pPr>
              <a:r>
                <a:rPr lang="en-AU" sz="1200" dirty="0"/>
                <a:t>frustration, uncertainty, tactical surprise</a:t>
              </a:r>
            </a:p>
            <a:p>
              <a:pPr marL="661228" lvl="1" indent="-204083">
                <a:buFont typeface="Arial" panose="020B0604020202020204" pitchFamily="34" charset="0"/>
                <a:buChar char="•"/>
              </a:pPr>
              <a:r>
                <a:rPr lang="en-AU" sz="1200" b="1" dirty="0"/>
                <a:t>Resistance </a:t>
              </a:r>
              <a:r>
                <a:rPr lang="en-AU" sz="1200" dirty="0"/>
                <a:t>to distraction, deception, manipulation</a:t>
              </a:r>
            </a:p>
            <a:p>
              <a:pPr marL="661228" lvl="1" indent="-204083">
                <a:buFont typeface="Arial" panose="020B0604020202020204" pitchFamily="34" charset="0"/>
                <a:buChar char="•"/>
              </a:pPr>
              <a:r>
                <a:rPr lang="en-AU" sz="1200" b="1" dirty="0"/>
                <a:t>Resilience</a:t>
              </a:r>
              <a:r>
                <a:rPr lang="en-AU" sz="1200" dirty="0"/>
                <a:t> &amp; recovery dynamics</a:t>
              </a:r>
              <a:endParaRPr lang="en-US" sz="1400" b="1" dirty="0">
                <a:solidFill>
                  <a:prstClr val="black"/>
                </a:solidFill>
                <a:ea typeface="ＭＳ Ｐゴシック" charset="0"/>
                <a:cs typeface="Arial" panose="020B0604020202020204" pitchFamily="34" charset="0"/>
              </a:endParaRPr>
            </a:p>
          </p:txBody>
        </p:sp>
        <p:sp>
          <p:nvSpPr>
            <p:cNvPr id="45" name="Striped Right Arrow 2">
              <a:extLst>
                <a:ext uri="{FF2B5EF4-FFF2-40B4-BE49-F238E27FC236}">
                  <a16:creationId xmlns:a16="http://schemas.microsoft.com/office/drawing/2014/main" id="{0A5065DD-57CB-4387-A4B6-897F2D9C4AE3}"/>
                </a:ext>
              </a:extLst>
            </p:cNvPr>
            <p:cNvSpPr/>
            <p:nvPr/>
          </p:nvSpPr>
          <p:spPr>
            <a:xfrm rot="10800000" flipH="1">
              <a:off x="5788749" y="1758595"/>
              <a:ext cx="773471" cy="324266"/>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grpSp>
      <p:grpSp>
        <p:nvGrpSpPr>
          <p:cNvPr id="52" name="Group 51">
            <a:extLst>
              <a:ext uri="{FF2B5EF4-FFF2-40B4-BE49-F238E27FC236}">
                <a16:creationId xmlns:a16="http://schemas.microsoft.com/office/drawing/2014/main" id="{B99880D7-D395-408C-ACF2-06289BE43364}"/>
              </a:ext>
            </a:extLst>
          </p:cNvPr>
          <p:cNvGrpSpPr/>
          <p:nvPr/>
        </p:nvGrpSpPr>
        <p:grpSpPr>
          <a:xfrm>
            <a:off x="4964823" y="337792"/>
            <a:ext cx="4595173" cy="1415762"/>
            <a:chOff x="4964823" y="337792"/>
            <a:chExt cx="4595173" cy="1415762"/>
          </a:xfrm>
        </p:grpSpPr>
        <p:sp>
          <p:nvSpPr>
            <p:cNvPr id="9" name="TextBox 8"/>
            <p:cNvSpPr txBox="1"/>
            <p:nvPr/>
          </p:nvSpPr>
          <p:spPr>
            <a:xfrm>
              <a:off x="4984731" y="337792"/>
              <a:ext cx="4575265" cy="1415762"/>
            </a:xfrm>
            <a:prstGeom prst="rect">
              <a:avLst/>
            </a:prstGeom>
            <a:noFill/>
          </p:spPr>
          <p:txBody>
            <a:bodyPr wrap="square" lIns="91429" tIns="45715" rIns="91429" bIns="45715" rtlCol="0">
              <a:spAutoFit/>
            </a:bodyPr>
            <a:lstStyle/>
            <a:p>
              <a:r>
                <a:rPr lang="en-US" sz="1400" b="1" dirty="0">
                  <a:solidFill>
                    <a:prstClr val="black"/>
                  </a:solidFill>
                  <a:ea typeface="ＭＳ Ｐゴシック" charset="0"/>
                  <a:cs typeface="Arial" panose="020B0604020202020204" pitchFamily="34" charset="0"/>
                </a:rPr>
                <a:t>       Advanced training</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Controlled response (“The Zone”)</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Energy management (arousal regulation)</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Situation Awareness (</a:t>
              </a:r>
              <a:r>
                <a:rPr lang="en-AU" sz="1200" dirty="0"/>
                <a:t>detect </a:t>
              </a:r>
              <a:r>
                <a:rPr lang="en-AU" sz="1200" dirty="0">
                  <a:sym typeface="Wingdings"/>
                </a:rPr>
                <a:t> </a:t>
              </a:r>
              <a:r>
                <a:rPr lang="en-AU" sz="1200" dirty="0"/>
                <a:t>interpret </a:t>
              </a:r>
              <a:r>
                <a:rPr lang="en-AU" sz="1200" dirty="0">
                  <a:sym typeface="Wingdings"/>
                </a:rPr>
                <a:t> </a:t>
              </a:r>
              <a:r>
                <a:rPr lang="en-AU" sz="1200" dirty="0"/>
                <a:t>predict)</a:t>
              </a:r>
              <a:endParaRPr lang="en-US" sz="1200" dirty="0">
                <a:solidFill>
                  <a:prstClr val="black"/>
                </a:solidFill>
                <a:ea typeface="ＭＳ Ｐゴシック" charset="0"/>
                <a:cs typeface="Arial" panose="020B0604020202020204" pitchFamily="34" charset="0"/>
                <a:sym typeface="Wingdings" panose="05000000000000000000" pitchFamily="2" charset="2"/>
              </a:endParaRP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Decision making: bias &amp; confidence calibration </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Adaptability</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Teamwork</a:t>
              </a:r>
              <a:endParaRPr lang="en-US" sz="1400" b="1" dirty="0">
                <a:solidFill>
                  <a:prstClr val="black"/>
                </a:solidFill>
                <a:ea typeface="ＭＳ Ｐゴシック" charset="0"/>
                <a:cs typeface="Arial" panose="020B0604020202020204" pitchFamily="34" charset="0"/>
              </a:endParaRPr>
            </a:p>
          </p:txBody>
        </p:sp>
        <p:sp>
          <p:nvSpPr>
            <p:cNvPr id="47" name="Striped Right Arrow 2">
              <a:extLst>
                <a:ext uri="{FF2B5EF4-FFF2-40B4-BE49-F238E27FC236}">
                  <a16:creationId xmlns:a16="http://schemas.microsoft.com/office/drawing/2014/main" id="{F8605CF0-675E-452B-91F7-51F2A5E489AD}"/>
                </a:ext>
              </a:extLst>
            </p:cNvPr>
            <p:cNvSpPr/>
            <p:nvPr/>
          </p:nvSpPr>
          <p:spPr>
            <a:xfrm rot="8677972" flipH="1">
              <a:off x="4964823" y="579972"/>
              <a:ext cx="532912" cy="406363"/>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grpSp>
      <p:grpSp>
        <p:nvGrpSpPr>
          <p:cNvPr id="54" name="Group 53">
            <a:extLst>
              <a:ext uri="{FF2B5EF4-FFF2-40B4-BE49-F238E27FC236}">
                <a16:creationId xmlns:a16="http://schemas.microsoft.com/office/drawing/2014/main" id="{6A31D293-7973-4148-A0E6-0FC1378767A2}"/>
              </a:ext>
            </a:extLst>
          </p:cNvPr>
          <p:cNvGrpSpPr/>
          <p:nvPr/>
        </p:nvGrpSpPr>
        <p:grpSpPr>
          <a:xfrm>
            <a:off x="4816666" y="2956393"/>
            <a:ext cx="3341796" cy="2077039"/>
            <a:chOff x="4816666" y="2956393"/>
            <a:chExt cx="3341796" cy="2077039"/>
          </a:xfrm>
        </p:grpSpPr>
        <p:sp>
          <p:nvSpPr>
            <p:cNvPr id="10" name="TextBox 9"/>
            <p:cNvSpPr txBox="1"/>
            <p:nvPr/>
          </p:nvSpPr>
          <p:spPr>
            <a:xfrm>
              <a:off x="4816666" y="3771558"/>
              <a:ext cx="3341796" cy="1261874"/>
            </a:xfrm>
            <a:prstGeom prst="rect">
              <a:avLst/>
            </a:prstGeom>
            <a:noFill/>
          </p:spPr>
          <p:txBody>
            <a:bodyPr wrap="square" lIns="91429" tIns="45715" rIns="91429" bIns="45715" rtlCol="0">
              <a:spAutoFit/>
            </a:bodyPr>
            <a:lstStyle/>
            <a:p>
              <a:pPr algn="ctr"/>
              <a:r>
                <a:rPr lang="en-US" sz="1400" b="1" dirty="0">
                  <a:solidFill>
                    <a:prstClr val="black"/>
                  </a:solidFill>
                  <a:ea typeface="ＭＳ Ｐゴシック" charset="0"/>
                  <a:cs typeface="Arial" panose="020B0604020202020204" pitchFamily="34" charset="0"/>
                </a:rPr>
                <a:t>Operational augmentation</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Cognitive state monitoring</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Fatigue countermeasures</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Adaptive decision aids</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Operator state-aware autonomy</a:t>
              </a:r>
            </a:p>
            <a:p>
              <a:pPr marL="285716" indent="-285716" algn="ctr">
                <a:buFont typeface="Arial" panose="020B0604020202020204" pitchFamily="34" charset="0"/>
                <a:buChar char="•"/>
              </a:pPr>
              <a:endParaRPr lang="en-AU" sz="1400" dirty="0">
                <a:cs typeface="Arial" panose="020B0604020202020204" pitchFamily="34" charset="0"/>
              </a:endParaRPr>
            </a:p>
          </p:txBody>
        </p:sp>
        <p:sp>
          <p:nvSpPr>
            <p:cNvPr id="49" name="Striped Right Arrow 2">
              <a:extLst>
                <a:ext uri="{FF2B5EF4-FFF2-40B4-BE49-F238E27FC236}">
                  <a16:creationId xmlns:a16="http://schemas.microsoft.com/office/drawing/2014/main" id="{7680B6EB-B174-42AA-A8FD-24CCC36E60A3}"/>
                </a:ext>
              </a:extLst>
            </p:cNvPr>
            <p:cNvSpPr/>
            <p:nvPr/>
          </p:nvSpPr>
          <p:spPr>
            <a:xfrm rot="16200000" flipH="1">
              <a:off x="5454231" y="3178525"/>
              <a:ext cx="850627" cy="406363"/>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grpSp>
      <p:grpSp>
        <p:nvGrpSpPr>
          <p:cNvPr id="55" name="Group 54">
            <a:extLst>
              <a:ext uri="{FF2B5EF4-FFF2-40B4-BE49-F238E27FC236}">
                <a16:creationId xmlns:a16="http://schemas.microsoft.com/office/drawing/2014/main" id="{94AEDB53-745F-4BA1-9AC7-F4D88760A7B4}"/>
              </a:ext>
            </a:extLst>
          </p:cNvPr>
          <p:cNvGrpSpPr/>
          <p:nvPr/>
        </p:nvGrpSpPr>
        <p:grpSpPr>
          <a:xfrm>
            <a:off x="2036744" y="3807020"/>
            <a:ext cx="2672090" cy="1046430"/>
            <a:chOff x="2036744" y="3807020"/>
            <a:chExt cx="2672090" cy="1046430"/>
          </a:xfrm>
        </p:grpSpPr>
        <p:sp>
          <p:nvSpPr>
            <p:cNvPr id="11" name="Rectangle 10"/>
            <p:cNvSpPr/>
            <p:nvPr/>
          </p:nvSpPr>
          <p:spPr>
            <a:xfrm>
              <a:off x="2036744" y="3807020"/>
              <a:ext cx="2672090" cy="1046430"/>
            </a:xfrm>
            <a:prstGeom prst="rect">
              <a:avLst/>
            </a:prstGeom>
          </p:spPr>
          <p:txBody>
            <a:bodyPr wrap="square" lIns="91429" tIns="45715" rIns="91429" bIns="45715">
              <a:spAutoFit/>
            </a:bodyPr>
            <a:lstStyle/>
            <a:p>
              <a:pPr algn="l"/>
              <a:r>
                <a:rPr lang="en-US" sz="1400" b="1" dirty="0">
                  <a:solidFill>
                    <a:prstClr val="black"/>
                  </a:solidFill>
                  <a:ea typeface="ＭＳ Ｐゴシック" charset="0"/>
                  <a:cs typeface="Arial" panose="020B0604020202020204" pitchFamily="34" charset="0"/>
                </a:rPr>
                <a:t>Cognitive Recovery</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Sleep hygiene</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Meditation </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Nutrition</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Social support</a:t>
              </a:r>
            </a:p>
          </p:txBody>
        </p:sp>
        <p:sp>
          <p:nvSpPr>
            <p:cNvPr id="51" name="Striped Right Arrow 2">
              <a:extLst>
                <a:ext uri="{FF2B5EF4-FFF2-40B4-BE49-F238E27FC236}">
                  <a16:creationId xmlns:a16="http://schemas.microsoft.com/office/drawing/2014/main" id="{D91B3A79-A84F-4E62-A28D-D7187A73A795}"/>
                </a:ext>
              </a:extLst>
            </p:cNvPr>
            <p:cNvSpPr/>
            <p:nvPr/>
          </p:nvSpPr>
          <p:spPr>
            <a:xfrm rot="18847940" flipH="1">
              <a:off x="3601870" y="4093980"/>
              <a:ext cx="587952" cy="406363"/>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grpSp>
    </p:spTree>
    <p:extLst>
      <p:ext uri="{BB962C8B-B14F-4D97-AF65-F5344CB8AC3E}">
        <p14:creationId xmlns:p14="http://schemas.microsoft.com/office/powerpoint/2010/main" val="66136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inVertical)">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79430" y="760115"/>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875144" y="3771558"/>
            <a:ext cx="3341796" cy="1261874"/>
          </a:xfrm>
          <a:prstGeom prst="rect">
            <a:avLst/>
          </a:prstGeom>
          <a:noFill/>
        </p:spPr>
        <p:txBody>
          <a:bodyPr wrap="square" lIns="91429" tIns="45715" rIns="91429" bIns="45715" rtlCol="0">
            <a:spAutoFit/>
          </a:bodyPr>
          <a:lstStyle/>
          <a:p>
            <a:pPr algn="ctr"/>
            <a:r>
              <a:rPr lang="en-US" sz="1400" b="1" dirty="0">
                <a:solidFill>
                  <a:prstClr val="black"/>
                </a:solidFill>
                <a:ea typeface="ＭＳ Ｐゴシック" charset="0"/>
                <a:cs typeface="Arial" panose="020B0604020202020204" pitchFamily="34" charset="0"/>
              </a:rPr>
              <a:t>Operational augmentation</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Cognitive state monitoring</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Fatigue countermeasures</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Adaptive decision aids</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Operator state-aware autonomy</a:t>
            </a:r>
          </a:p>
          <a:p>
            <a:pPr marL="285716" indent="-285716" algn="ctr">
              <a:buFont typeface="Arial" panose="020B0604020202020204" pitchFamily="34" charset="0"/>
              <a:buChar char="•"/>
            </a:pPr>
            <a:endParaRPr lang="en-AU" sz="1400" dirty="0">
              <a:cs typeface="Arial" panose="020B0604020202020204" pitchFamily="34" charset="0"/>
            </a:endParaRPr>
          </a:p>
        </p:txBody>
      </p:sp>
      <p:sp>
        <p:nvSpPr>
          <p:cNvPr id="11" name="Rectangle 10"/>
          <p:cNvSpPr/>
          <p:nvPr/>
        </p:nvSpPr>
        <p:spPr>
          <a:xfrm>
            <a:off x="2036744" y="3807020"/>
            <a:ext cx="2672090" cy="1046430"/>
          </a:xfrm>
          <a:prstGeom prst="rect">
            <a:avLst/>
          </a:prstGeom>
        </p:spPr>
        <p:txBody>
          <a:bodyPr wrap="square" lIns="91429" tIns="45715" rIns="91429" bIns="45715">
            <a:spAutoFit/>
          </a:bodyPr>
          <a:lstStyle/>
          <a:p>
            <a:pPr algn="l"/>
            <a:r>
              <a:rPr lang="en-US" sz="1400" b="1" dirty="0">
                <a:solidFill>
                  <a:prstClr val="black"/>
                </a:solidFill>
                <a:ea typeface="ＭＳ Ｐゴシック" charset="0"/>
                <a:cs typeface="Arial" panose="020B0604020202020204" pitchFamily="34" charset="0"/>
              </a:rPr>
              <a:t>Cognitive Recovery</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Sleep hygiene</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Meditation </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Nutrition</a:t>
            </a:r>
          </a:p>
          <a:p>
            <a:pPr marL="742861" lvl="1" indent="-285716">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Social support</a:t>
            </a:r>
          </a:p>
        </p:txBody>
      </p:sp>
      <p:grpSp>
        <p:nvGrpSpPr>
          <p:cNvPr id="6" name="Group 5"/>
          <p:cNvGrpSpPr/>
          <p:nvPr/>
        </p:nvGrpSpPr>
        <p:grpSpPr>
          <a:xfrm>
            <a:off x="2351876" y="517112"/>
            <a:ext cx="1685305" cy="1601660"/>
            <a:chOff x="2351876" y="517112"/>
            <a:chExt cx="1685305" cy="1601660"/>
          </a:xfrm>
        </p:grpSpPr>
        <p:grpSp>
          <p:nvGrpSpPr>
            <p:cNvPr id="12" name="Group 11"/>
            <p:cNvGrpSpPr/>
            <p:nvPr/>
          </p:nvGrpSpPr>
          <p:grpSpPr>
            <a:xfrm>
              <a:off x="2351876" y="517112"/>
              <a:ext cx="1122327" cy="841745"/>
              <a:chOff x="1852898" y="1701817"/>
              <a:chExt cx="1122327" cy="1122327"/>
            </a:xfrm>
          </p:grpSpPr>
          <p:sp>
            <p:nvSpPr>
              <p:cNvPr id="13" name="Oval 12"/>
              <p:cNvSpPr/>
              <p:nvPr/>
            </p:nvSpPr>
            <p:spPr>
              <a:xfrm>
                <a:off x="1852898" y="1701817"/>
                <a:ext cx="1122327" cy="1122327"/>
              </a:xfrm>
              <a:prstGeom prst="ellipse">
                <a:avLst/>
              </a:pr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4"/>
              <p:cNvSpPr/>
              <p:nvPr/>
            </p:nvSpPr>
            <p:spPr>
              <a:xfrm>
                <a:off x="1984595" y="1898546"/>
                <a:ext cx="874821" cy="793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444447">
                  <a:lnSpc>
                    <a:spcPct val="90000"/>
                  </a:lnSpc>
                  <a:spcAft>
                    <a:spcPct val="35000"/>
                  </a:spcAft>
                </a:pPr>
                <a:r>
                  <a:rPr lang="en-AU" sz="1200" b="1" dirty="0"/>
                  <a:t>Chronic Stress  Prevention</a:t>
                </a:r>
                <a:endParaRPr lang="en-AU" sz="1200" dirty="0"/>
              </a:p>
            </p:txBody>
          </p:sp>
        </p:grpSp>
        <p:sp>
          <p:nvSpPr>
            <p:cNvPr id="3" name="Striped Right Arrow 2"/>
            <p:cNvSpPr/>
            <p:nvPr/>
          </p:nvSpPr>
          <p:spPr>
            <a:xfrm rot="2975876" flipH="1">
              <a:off x="3141279" y="1222869"/>
              <a:ext cx="1006356" cy="785449"/>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grpSp>
      <p:sp>
        <p:nvSpPr>
          <p:cNvPr id="24" name="TextBox 23"/>
          <p:cNvSpPr txBox="1"/>
          <p:nvPr/>
        </p:nvSpPr>
        <p:spPr>
          <a:xfrm>
            <a:off x="6264498" y="1854976"/>
            <a:ext cx="2931739" cy="2739201"/>
          </a:xfrm>
          <a:prstGeom prst="rect">
            <a:avLst/>
          </a:prstGeom>
          <a:noFill/>
        </p:spPr>
        <p:txBody>
          <a:bodyPr wrap="square" lIns="91429" tIns="45715" rIns="91429" bIns="45715" rtlCol="0">
            <a:spAutoFit/>
          </a:bodyPr>
          <a:lstStyle/>
          <a:p>
            <a:r>
              <a:rPr lang="en-US" sz="1400" b="1" dirty="0">
                <a:solidFill>
                  <a:prstClr val="black"/>
                </a:solidFill>
                <a:ea typeface="ＭＳ Ｐゴシック" charset="0"/>
                <a:cs typeface="Arial" panose="020B0604020202020204" pitchFamily="34" charset="0"/>
              </a:rPr>
              <a:t>Mission-ready training</a:t>
            </a:r>
          </a:p>
          <a:p>
            <a:pPr marL="661228" lvl="1" indent="-204083">
              <a:buFont typeface="Arial" panose="020B0604020202020204" pitchFamily="34" charset="0"/>
              <a:buChar char="•"/>
            </a:pPr>
            <a:r>
              <a:rPr lang="en-AU" sz="1200" b="1" dirty="0"/>
              <a:t>Tolerance </a:t>
            </a:r>
            <a:r>
              <a:rPr lang="en-AU" sz="1200" dirty="0"/>
              <a:t>to pain, stress, sleep loss, monotony</a:t>
            </a:r>
          </a:p>
          <a:p>
            <a:pPr marL="661228" lvl="1" indent="-204083">
              <a:buFont typeface="Arial" panose="020B0604020202020204" pitchFamily="34" charset="0"/>
              <a:buChar char="•"/>
            </a:pPr>
            <a:r>
              <a:rPr lang="en-AU" sz="1200" dirty="0"/>
              <a:t>frustration, uncertainty, tactical surprise</a:t>
            </a:r>
          </a:p>
          <a:p>
            <a:pPr marL="661228" lvl="1" indent="-204083">
              <a:buFont typeface="Arial" panose="020B0604020202020204" pitchFamily="34" charset="0"/>
              <a:buChar char="•"/>
            </a:pPr>
            <a:r>
              <a:rPr lang="en-AU" sz="1200" b="1" dirty="0"/>
              <a:t>Resistance </a:t>
            </a:r>
            <a:r>
              <a:rPr lang="en-AU" sz="1200" dirty="0"/>
              <a:t>to distraction, deception, manipulation</a:t>
            </a:r>
          </a:p>
          <a:p>
            <a:pPr marL="661228" lvl="1" indent="-204083">
              <a:buFont typeface="Arial" panose="020B0604020202020204" pitchFamily="34" charset="0"/>
              <a:buChar char="•"/>
            </a:pPr>
            <a:r>
              <a:rPr lang="en-AU" sz="1200" b="1" dirty="0"/>
              <a:t>Resilience</a:t>
            </a:r>
            <a:r>
              <a:rPr lang="en-AU" sz="1200" dirty="0"/>
              <a:t> &amp; recovery dynamics</a:t>
            </a:r>
            <a:endParaRPr lang="en-US" sz="1200" dirty="0">
              <a:solidFill>
                <a:prstClr val="black"/>
              </a:solidFill>
              <a:ea typeface="ＭＳ Ｐゴシック" charset="0"/>
              <a:cs typeface="Arial" panose="020B0604020202020204" pitchFamily="34" charset="0"/>
            </a:endParaRPr>
          </a:p>
          <a:p>
            <a:pPr marL="171429" indent="-171429" algn="ctr">
              <a:buFont typeface="Arial" panose="020B0604020202020204" pitchFamily="34" charset="0"/>
              <a:buChar char="•"/>
            </a:pPr>
            <a:endParaRPr lang="en-US" sz="1200" dirty="0">
              <a:solidFill>
                <a:prstClr val="black"/>
              </a:solidFill>
              <a:ea typeface="ＭＳ Ｐゴシック" charset="0"/>
              <a:cs typeface="Arial" panose="020B0604020202020204" pitchFamily="34" charset="0"/>
            </a:endParaRPr>
          </a:p>
          <a:p>
            <a:pPr marL="171429" indent="-171429" algn="ctr">
              <a:buFont typeface="Arial" panose="020B0604020202020204" pitchFamily="34" charset="0"/>
              <a:buChar char="•"/>
            </a:pPr>
            <a:endParaRPr lang="en-US" sz="1200" dirty="0">
              <a:solidFill>
                <a:prstClr val="black"/>
              </a:solidFill>
              <a:ea typeface="ＭＳ Ｐゴシック" charset="0"/>
              <a:cs typeface="Arial" panose="020B0604020202020204" pitchFamily="34" charset="0"/>
            </a:endParaRPr>
          </a:p>
          <a:p>
            <a:pPr marL="171429" indent="-171429" algn="ctr">
              <a:buFont typeface="Arial" panose="020B0604020202020204" pitchFamily="34" charset="0"/>
              <a:buChar char="•"/>
            </a:pPr>
            <a:endParaRPr lang="en-US" sz="1200" dirty="0">
              <a:solidFill>
                <a:prstClr val="black"/>
              </a:solidFill>
              <a:ea typeface="ＭＳ Ｐゴシック" charset="0"/>
              <a:cs typeface="Arial" panose="020B0604020202020204" pitchFamily="34" charset="0"/>
            </a:endParaRPr>
          </a:p>
          <a:p>
            <a:pPr marL="171429" indent="-171429" algn="ctr">
              <a:buFont typeface="Arial" panose="020B0604020202020204" pitchFamily="34" charset="0"/>
              <a:buChar char="•"/>
            </a:pPr>
            <a:endParaRPr lang="en-US" sz="1200" dirty="0">
              <a:solidFill>
                <a:prstClr val="black"/>
              </a:solidFill>
              <a:ea typeface="ＭＳ Ｐゴシック" charset="0"/>
              <a:cs typeface="Arial" panose="020B0604020202020204" pitchFamily="34" charset="0"/>
            </a:endParaRPr>
          </a:p>
          <a:p>
            <a:pPr algn="ctr"/>
            <a:endParaRPr lang="en-US" sz="1400" b="1" dirty="0">
              <a:solidFill>
                <a:prstClr val="black"/>
              </a:solidFill>
              <a:ea typeface="ＭＳ Ｐゴシック" charset="0"/>
              <a:cs typeface="Arial" panose="020B0604020202020204" pitchFamily="34" charset="0"/>
            </a:endParaRPr>
          </a:p>
        </p:txBody>
      </p:sp>
      <p:sp>
        <p:nvSpPr>
          <p:cNvPr id="9" name="TextBox 8"/>
          <p:cNvSpPr txBox="1"/>
          <p:nvPr/>
        </p:nvSpPr>
        <p:spPr>
          <a:xfrm>
            <a:off x="4984731" y="337792"/>
            <a:ext cx="4575265" cy="1415762"/>
          </a:xfrm>
          <a:prstGeom prst="rect">
            <a:avLst/>
          </a:prstGeom>
          <a:noFill/>
        </p:spPr>
        <p:txBody>
          <a:bodyPr wrap="square" lIns="91429" tIns="45715" rIns="91429" bIns="45715" rtlCol="0">
            <a:spAutoFit/>
          </a:bodyPr>
          <a:lstStyle/>
          <a:p>
            <a:r>
              <a:rPr lang="en-US" sz="1400" b="1" dirty="0">
                <a:solidFill>
                  <a:prstClr val="black"/>
                </a:solidFill>
                <a:ea typeface="ＭＳ Ｐゴシック" charset="0"/>
                <a:cs typeface="Arial" panose="020B0604020202020204" pitchFamily="34" charset="0"/>
              </a:rPr>
              <a:t>Advanced training</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Controlled response (“The Zone”)</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Energy management (arousal regulation)</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Situation Awareness (</a:t>
            </a:r>
            <a:r>
              <a:rPr lang="en-AU" sz="1200" dirty="0"/>
              <a:t>detect </a:t>
            </a:r>
            <a:r>
              <a:rPr lang="en-AU" sz="1200" dirty="0">
                <a:sym typeface="Wingdings"/>
              </a:rPr>
              <a:t> </a:t>
            </a:r>
            <a:r>
              <a:rPr lang="en-AU" sz="1200" dirty="0"/>
              <a:t>interpret </a:t>
            </a:r>
            <a:r>
              <a:rPr lang="en-AU" sz="1200" dirty="0">
                <a:sym typeface="Wingdings"/>
              </a:rPr>
              <a:t> </a:t>
            </a:r>
            <a:r>
              <a:rPr lang="en-AU" sz="1200" dirty="0"/>
              <a:t>predict)</a:t>
            </a:r>
            <a:endParaRPr lang="en-US" sz="1200" dirty="0">
              <a:solidFill>
                <a:prstClr val="black"/>
              </a:solidFill>
              <a:ea typeface="ＭＳ Ｐゴシック" charset="0"/>
              <a:cs typeface="Arial" panose="020B0604020202020204" pitchFamily="34" charset="0"/>
              <a:sym typeface="Wingdings" panose="05000000000000000000" pitchFamily="2" charset="2"/>
            </a:endParaRP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Decision making: bias &amp; confidence calibration </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Adaptability</a:t>
            </a:r>
          </a:p>
          <a:p>
            <a:pPr marL="628575" lvl="1" indent="-171429">
              <a:buFont typeface="Arial" panose="020B0604020202020204" pitchFamily="34" charset="0"/>
              <a:buChar char="•"/>
            </a:pPr>
            <a:r>
              <a:rPr lang="en-US" sz="1200" dirty="0">
                <a:solidFill>
                  <a:prstClr val="black"/>
                </a:solidFill>
                <a:ea typeface="ＭＳ Ｐゴシック" charset="0"/>
                <a:cs typeface="Arial" panose="020B0604020202020204" pitchFamily="34" charset="0"/>
              </a:rPr>
              <a:t>Teamwork</a:t>
            </a:r>
            <a:endParaRPr lang="en-US" sz="1400" b="1" dirty="0">
              <a:solidFill>
                <a:prstClr val="black"/>
              </a:solidFill>
              <a:ea typeface="ＭＳ Ｐゴシック" charset="0"/>
              <a:cs typeface="Arial" panose="020B0604020202020204" pitchFamily="34" charset="0"/>
            </a:endParaRPr>
          </a:p>
        </p:txBody>
      </p:sp>
      <p:sp>
        <p:nvSpPr>
          <p:cNvPr id="16" name="Title 1"/>
          <p:cNvSpPr>
            <a:spLocks noGrp="1"/>
          </p:cNvSpPr>
          <p:nvPr>
            <p:ph type="title"/>
          </p:nvPr>
        </p:nvSpPr>
        <p:spPr>
          <a:xfrm>
            <a:off x="753266" y="0"/>
            <a:ext cx="6730144" cy="433722"/>
          </a:xfrm>
        </p:spPr>
        <p:txBody>
          <a:bodyPr lIns="65306" tIns="32653" rIns="65306" bIns="32653"/>
          <a:lstStyle/>
          <a:p>
            <a:pPr algn="ctr"/>
            <a:r>
              <a:rPr lang="en-AU" sz="2000" dirty="0">
                <a:solidFill>
                  <a:schemeClr val="bg1"/>
                </a:solidFill>
              </a:rPr>
              <a:t>	 	 Cognitive Fitness Framework</a:t>
            </a:r>
          </a:p>
        </p:txBody>
      </p:sp>
      <p:sp>
        <p:nvSpPr>
          <p:cNvPr id="22" name="TextBox 21"/>
          <p:cNvSpPr txBox="1"/>
          <p:nvPr/>
        </p:nvSpPr>
        <p:spPr>
          <a:xfrm>
            <a:off x="7026986" y="1325555"/>
            <a:ext cx="1802929" cy="430877"/>
          </a:xfrm>
          <a:prstGeom prst="rect">
            <a:avLst/>
          </a:prstGeom>
          <a:solidFill>
            <a:schemeClr val="bg1"/>
          </a:solidFill>
          <a:ln w="19050">
            <a:solidFill>
              <a:srgbClr val="FF0000"/>
            </a:solidFill>
          </a:ln>
        </p:spPr>
        <p:style>
          <a:lnRef idx="2">
            <a:schemeClr val="accent3"/>
          </a:lnRef>
          <a:fillRef idx="1">
            <a:schemeClr val="lt1"/>
          </a:fillRef>
          <a:effectRef idx="0">
            <a:schemeClr val="accent3"/>
          </a:effectRef>
          <a:fontRef idx="minor">
            <a:schemeClr val="dk1"/>
          </a:fontRef>
        </p:style>
        <p:txBody>
          <a:bodyPr wrap="square" lIns="91429" tIns="45715" rIns="91429" bIns="45715" rtlCol="0">
            <a:spAutoFit/>
          </a:bodyPr>
          <a:lstStyle/>
          <a:p>
            <a:pPr algn="ctr"/>
            <a:r>
              <a:rPr lang="en-US" sz="1100" b="1" i="1" dirty="0">
                <a:solidFill>
                  <a:prstClr val="black"/>
                </a:solidFill>
                <a:ea typeface="ＭＳ Ｐゴシック" charset="0"/>
                <a:cs typeface="Arial" panose="020B0604020202020204" pitchFamily="34" charset="0"/>
              </a:rPr>
              <a:t>c</a:t>
            </a:r>
            <a:r>
              <a:rPr lang="en-US" sz="1100" b="1" dirty="0">
                <a:solidFill>
                  <a:prstClr val="black"/>
                </a:solidFill>
                <a:ea typeface="ＭＳ Ｐゴシック" charset="0"/>
                <a:cs typeface="Arial" panose="020B0604020202020204" pitchFamily="34" charset="0"/>
              </a:rPr>
              <a:t> – factor: </a:t>
            </a:r>
            <a:r>
              <a:rPr lang="en-AU" sz="1100" dirty="0">
                <a:solidFill>
                  <a:prstClr val="black"/>
                </a:solidFill>
                <a:ea typeface="ＭＳ Ｐゴシック" charset="0"/>
                <a:cs typeface="Arial" panose="020B0604020202020204" pitchFamily="34" charset="0"/>
              </a:rPr>
              <a:t>Team “smarts”</a:t>
            </a:r>
            <a:endParaRPr lang="en-US" sz="1100" b="1" dirty="0">
              <a:solidFill>
                <a:prstClr val="black"/>
              </a:solidFill>
              <a:ea typeface="ＭＳ Ｐゴシック" charset="0"/>
              <a:cs typeface="Arial" panose="020B0604020202020204" pitchFamily="34" charset="0"/>
            </a:endParaRPr>
          </a:p>
          <a:p>
            <a:pPr algn="ctr"/>
            <a:r>
              <a:rPr lang="en-AU" sz="1100" dirty="0">
                <a:solidFill>
                  <a:prstClr val="black"/>
                </a:solidFill>
                <a:ea typeface="ＭＳ Ｐゴシック" charset="0"/>
                <a:cs typeface="Arial" panose="020B0604020202020204" pitchFamily="34" charset="0"/>
              </a:rPr>
              <a:t>Collective intelligence </a:t>
            </a:r>
          </a:p>
        </p:txBody>
      </p:sp>
      <p:cxnSp>
        <p:nvCxnSpPr>
          <p:cNvPr id="5" name="Curved Connector 4"/>
          <p:cNvCxnSpPr/>
          <p:nvPr/>
        </p:nvCxnSpPr>
        <p:spPr>
          <a:xfrm>
            <a:off x="6378480" y="1339412"/>
            <a:ext cx="655134" cy="153166"/>
          </a:xfrm>
          <a:prstGeom prst="curvedConnector3">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a:off x="6466852" y="1580390"/>
            <a:ext cx="553534" cy="9525"/>
          </a:xfrm>
          <a:prstGeom prst="curvedConnector3">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urved Connector 24"/>
          <p:cNvCxnSpPr>
            <a:cxnSpLocks/>
          </p:cNvCxnSpPr>
          <p:nvPr/>
        </p:nvCxnSpPr>
        <p:spPr>
          <a:xfrm flipV="1">
            <a:off x="1347224" y="1708525"/>
            <a:ext cx="5673162" cy="1013205"/>
          </a:xfrm>
          <a:prstGeom prst="curvedConnector3">
            <a:avLst>
              <a:gd name="adj1" fmla="val 50000"/>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5540601" y="4022987"/>
            <a:ext cx="2396293" cy="40068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0" name="Rounded Rectangle 29"/>
          <p:cNvSpPr/>
          <p:nvPr/>
        </p:nvSpPr>
        <p:spPr>
          <a:xfrm>
            <a:off x="5636850" y="1140099"/>
            <a:ext cx="1229312" cy="202708"/>
          </a:xfrm>
          <a:prstGeom prst="roundRect">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1" name="Rounded Rectangle 30"/>
          <p:cNvSpPr/>
          <p:nvPr/>
        </p:nvSpPr>
        <p:spPr>
          <a:xfrm>
            <a:off x="5669346" y="1502750"/>
            <a:ext cx="810735" cy="17285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TextBox 6"/>
          <p:cNvSpPr txBox="1"/>
          <p:nvPr/>
        </p:nvSpPr>
        <p:spPr>
          <a:xfrm>
            <a:off x="-111357" y="1608545"/>
            <a:ext cx="2415540" cy="1631206"/>
          </a:xfrm>
          <a:prstGeom prst="rect">
            <a:avLst/>
          </a:prstGeom>
          <a:noFill/>
        </p:spPr>
        <p:txBody>
          <a:bodyPr wrap="square" lIns="91429" tIns="45715" rIns="91429" bIns="45715" rtlCol="0">
            <a:spAutoFit/>
          </a:bodyPr>
          <a:lstStyle/>
          <a:p>
            <a:pPr algn="ctr"/>
            <a:r>
              <a:rPr lang="en-US" sz="1400" b="1" dirty="0">
                <a:solidFill>
                  <a:prstClr val="black"/>
                </a:solidFill>
                <a:ea typeface="ＭＳ Ｐゴシック" charset="0"/>
                <a:cs typeface="Arial" panose="020B0604020202020204" pitchFamily="34" charset="0"/>
              </a:rPr>
              <a:t>Foundational Training</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Self-awareness</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Attention skills  </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Task Switching</a:t>
            </a:r>
          </a:p>
          <a:p>
            <a:pPr marL="628575" lvl="1" indent="-171429">
              <a:buFont typeface="Arial" panose="020B0604020202020204" pitchFamily="34" charset="0"/>
              <a:buChar char="•"/>
            </a:pPr>
            <a:r>
              <a:rPr lang="en-AU" altLang="en-US" sz="1200" dirty="0">
                <a:cs typeface="Arial" panose="020B0604020202020204" pitchFamily="34" charset="0"/>
                <a:sym typeface="Wingdings" panose="05000000000000000000" pitchFamily="2" charset="2"/>
              </a:rPr>
              <a:t>I</a:t>
            </a:r>
            <a:r>
              <a:rPr lang="en-AU" altLang="en-US" sz="1200" dirty="0">
                <a:solidFill>
                  <a:prstClr val="black"/>
                </a:solidFill>
                <a:ea typeface="ＭＳ Ｐゴシック" charset="0"/>
                <a:cs typeface="Arial" panose="020B0604020202020204" pitchFamily="34" charset="0"/>
                <a:sym typeface="Wingdings" panose="05000000000000000000" pitchFamily="2" charset="2"/>
              </a:rPr>
              <a:t>mpulse control </a:t>
            </a:r>
          </a:p>
          <a:p>
            <a:pPr marL="628575" lvl="1" indent="-171429">
              <a:buFont typeface="Arial" panose="020B0604020202020204" pitchFamily="34" charset="0"/>
              <a:buChar char="•"/>
            </a:pPr>
            <a:r>
              <a:rPr lang="en-AU" altLang="en-US" sz="1200" dirty="0">
                <a:solidFill>
                  <a:prstClr val="black"/>
                </a:solidFill>
                <a:ea typeface="ＭＳ Ｐゴシック" charset="0"/>
                <a:cs typeface="Arial" panose="020B0604020202020204" pitchFamily="34" charset="0"/>
                <a:sym typeface="Wingdings" panose="05000000000000000000" pitchFamily="2" charset="2"/>
              </a:rPr>
              <a:t>Co-action</a:t>
            </a:r>
            <a:endParaRPr lang="en-AU" altLang="en-US" sz="1200" dirty="0">
              <a:cs typeface="Arial" panose="020B0604020202020204" pitchFamily="34" charset="0"/>
              <a:sym typeface="Wingdings" panose="05000000000000000000" pitchFamily="2" charset="2"/>
            </a:endParaRPr>
          </a:p>
          <a:p>
            <a:pPr marL="628575" lvl="1" indent="-171429">
              <a:buFont typeface="Arial" panose="020B0604020202020204" pitchFamily="34" charset="0"/>
              <a:buChar char="•"/>
            </a:pPr>
            <a:endParaRPr lang="en-AU" sz="1200" dirty="0">
              <a:cs typeface="Arial" panose="020B0604020202020204" pitchFamily="34" charset="0"/>
            </a:endParaRPr>
          </a:p>
          <a:p>
            <a:pPr algn="ctr"/>
            <a:endParaRPr lang="en-AU" sz="1400" dirty="0">
              <a:cs typeface="Arial" panose="020B0604020202020204" pitchFamily="34" charset="0"/>
            </a:endParaRPr>
          </a:p>
        </p:txBody>
      </p:sp>
      <p:sp>
        <p:nvSpPr>
          <p:cNvPr id="34" name="TextBox 33"/>
          <p:cNvSpPr txBox="1"/>
          <p:nvPr/>
        </p:nvSpPr>
        <p:spPr>
          <a:xfrm>
            <a:off x="316049" y="1165202"/>
            <a:ext cx="1898440" cy="461665"/>
          </a:xfrm>
          <a:prstGeom prst="rect">
            <a:avLst/>
          </a:prstGeom>
          <a:noFill/>
        </p:spPr>
        <p:txBody>
          <a:bodyPr wrap="square" rtlCol="0">
            <a:spAutoFit/>
          </a:bodyPr>
          <a:lstStyle/>
          <a:p>
            <a:r>
              <a:rPr lang="en-AU" b="1" dirty="0">
                <a:solidFill>
                  <a:schemeClr val="accent2"/>
                </a:solidFill>
              </a:rPr>
              <a:t>Cog Gym</a:t>
            </a:r>
          </a:p>
        </p:txBody>
      </p:sp>
      <p:grpSp>
        <p:nvGrpSpPr>
          <p:cNvPr id="18" name="Group 17"/>
          <p:cNvGrpSpPr/>
          <p:nvPr/>
        </p:nvGrpSpPr>
        <p:grpSpPr>
          <a:xfrm>
            <a:off x="-348768" y="2795899"/>
            <a:ext cx="2969646" cy="1674928"/>
            <a:chOff x="-109952" y="3741420"/>
            <a:chExt cx="2969646" cy="1941683"/>
          </a:xfrm>
        </p:grpSpPr>
        <p:sp>
          <p:nvSpPr>
            <p:cNvPr id="19" name="Rounded Rectangle 18"/>
            <p:cNvSpPr/>
            <p:nvPr/>
          </p:nvSpPr>
          <p:spPr>
            <a:xfrm>
              <a:off x="794840" y="4432072"/>
              <a:ext cx="1312002" cy="11391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Right Arrow 19"/>
            <p:cNvSpPr/>
            <p:nvPr/>
          </p:nvSpPr>
          <p:spPr>
            <a:xfrm rot="16200000" flipH="1">
              <a:off x="1132973" y="3690487"/>
              <a:ext cx="468556" cy="570422"/>
            </a:xfrm>
            <a:prstGeom prst="rightArrow">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dirty="0"/>
            </a:p>
          </p:txBody>
        </p:sp>
        <p:sp>
          <p:nvSpPr>
            <p:cNvPr id="21" name="Rectangle 20"/>
            <p:cNvSpPr/>
            <p:nvPr/>
          </p:nvSpPr>
          <p:spPr>
            <a:xfrm>
              <a:off x="-109952" y="4077531"/>
              <a:ext cx="2969646" cy="1605572"/>
            </a:xfrm>
            <a:prstGeom prst="rect">
              <a:avLst/>
            </a:prstGeom>
          </p:spPr>
          <p:txBody>
            <a:bodyPr wrap="square">
              <a:spAutoFit/>
            </a:bodyPr>
            <a:lstStyle/>
            <a:p>
              <a:pPr algn="ctr"/>
              <a:r>
                <a:rPr lang="en-US" sz="1400" b="1" dirty="0">
                  <a:solidFill>
                    <a:prstClr val="black"/>
                  </a:solidFill>
                  <a:latin typeface="Calibri"/>
                  <a:ea typeface="ＭＳ Ｐゴシック" charset="0"/>
                </a:rPr>
                <a:t>Gold-standard Training</a:t>
              </a:r>
              <a:r>
                <a:rPr lang="en-US" sz="1400" dirty="0">
                  <a:solidFill>
                    <a:prstClr val="black"/>
                  </a:solidFill>
                  <a:latin typeface="Calibri"/>
                  <a:ea typeface="ＭＳ Ｐゴシック" charset="0"/>
                </a:rPr>
                <a:t>:</a:t>
              </a:r>
            </a:p>
            <a:p>
              <a:pPr algn="ctr"/>
              <a:r>
                <a:rPr lang="en-AU" sz="1400" dirty="0">
                  <a:solidFill>
                    <a:prstClr val="black"/>
                  </a:solidFill>
                  <a:latin typeface="Calibri"/>
                  <a:ea typeface="ＭＳ Ｐゴシック" charset="0"/>
                </a:rPr>
                <a:t>Isolate</a:t>
              </a:r>
            </a:p>
            <a:p>
              <a:pPr algn="ctr"/>
              <a:r>
                <a:rPr lang="en-US" sz="1400" b="1" dirty="0">
                  <a:sym typeface="Symbol"/>
                </a:rPr>
                <a:t></a:t>
              </a:r>
              <a:endParaRPr lang="en-AU" sz="1400" dirty="0">
                <a:solidFill>
                  <a:prstClr val="black"/>
                </a:solidFill>
                <a:latin typeface="Calibri"/>
                <a:ea typeface="ＭＳ Ｐゴシック" charset="0"/>
                <a:sym typeface="Wingdings" panose="05000000000000000000" pitchFamily="2" charset="2"/>
              </a:endParaRPr>
            </a:p>
            <a:p>
              <a:pPr algn="ctr"/>
              <a:r>
                <a:rPr lang="en-AU" sz="1400" dirty="0">
                  <a:solidFill>
                    <a:prstClr val="black"/>
                  </a:solidFill>
                  <a:latin typeface="Calibri"/>
                  <a:ea typeface="ＭＳ Ｐゴシック" charset="0"/>
                  <a:sym typeface="Wingdings" panose="05000000000000000000" pitchFamily="2" charset="2"/>
                </a:rPr>
                <a:t>Overload </a:t>
              </a:r>
            </a:p>
            <a:p>
              <a:pPr algn="ctr"/>
              <a:r>
                <a:rPr lang="en-US" sz="1400" b="1" dirty="0">
                  <a:sym typeface="Symbol"/>
                </a:rPr>
                <a:t></a:t>
              </a:r>
              <a:endParaRPr lang="en-AU" sz="1400" dirty="0">
                <a:solidFill>
                  <a:prstClr val="black"/>
                </a:solidFill>
                <a:latin typeface="Calibri"/>
                <a:ea typeface="ＭＳ Ｐゴシック" charset="0"/>
                <a:sym typeface="Wingdings" panose="05000000000000000000" pitchFamily="2" charset="2"/>
              </a:endParaRPr>
            </a:p>
            <a:p>
              <a:pPr algn="ctr"/>
              <a:r>
                <a:rPr lang="en-AU" sz="1400" dirty="0">
                  <a:solidFill>
                    <a:prstClr val="black"/>
                  </a:solidFill>
                  <a:latin typeface="Calibri"/>
                  <a:ea typeface="ＭＳ Ｐゴシック" charset="0"/>
                  <a:sym typeface="Wingdings" panose="05000000000000000000" pitchFamily="2" charset="2"/>
                </a:rPr>
                <a:t>Over-recover</a:t>
              </a:r>
              <a:endParaRPr lang="en-AU" sz="1400" dirty="0">
                <a:solidFill>
                  <a:prstClr val="black"/>
                </a:solidFill>
                <a:latin typeface="Calibri"/>
                <a:ea typeface="ＭＳ Ｐゴシック" charset="0"/>
              </a:endParaRPr>
            </a:p>
          </p:txBody>
        </p:sp>
      </p:grpSp>
      <p:sp>
        <p:nvSpPr>
          <p:cNvPr id="32" name="Rounded Rectangle 31"/>
          <p:cNvSpPr/>
          <p:nvPr/>
        </p:nvSpPr>
        <p:spPr>
          <a:xfrm>
            <a:off x="556024" y="2596309"/>
            <a:ext cx="791200" cy="18639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3" name="Rounded Rectangle 32"/>
          <p:cNvSpPr/>
          <p:nvPr/>
        </p:nvSpPr>
        <p:spPr>
          <a:xfrm>
            <a:off x="138640" y="1016907"/>
            <a:ext cx="1903836" cy="345392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1" name="Striped Right Arrow 2">
            <a:extLst>
              <a:ext uri="{FF2B5EF4-FFF2-40B4-BE49-F238E27FC236}">
                <a16:creationId xmlns:a16="http://schemas.microsoft.com/office/drawing/2014/main" id="{8C484A14-0E29-413A-8311-85D41095FF8E}"/>
              </a:ext>
            </a:extLst>
          </p:cNvPr>
          <p:cNvSpPr/>
          <p:nvPr/>
        </p:nvSpPr>
        <p:spPr>
          <a:xfrm flipH="1">
            <a:off x="2062298" y="2252832"/>
            <a:ext cx="587952" cy="406363"/>
          </a:xfrm>
          <a:prstGeom prst="striped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AU"/>
          </a:p>
        </p:txBody>
      </p:sp>
    </p:spTree>
    <p:extLst>
      <p:ext uri="{BB962C8B-B14F-4D97-AF65-F5344CB8AC3E}">
        <p14:creationId xmlns:p14="http://schemas.microsoft.com/office/powerpoint/2010/main" val="124406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idmane\Pictures\roads-scho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902" y="346432"/>
            <a:ext cx="3458853" cy="1725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3519"/>
          <a:stretch/>
        </p:blipFill>
        <p:spPr>
          <a:xfrm>
            <a:off x="4102851" y="1954944"/>
            <a:ext cx="5069431" cy="2917702"/>
          </a:xfrm>
          <a:prstGeom prst="rect">
            <a:avLst/>
          </a:prstGeom>
          <a:ln>
            <a:noFill/>
          </a:ln>
          <a:effectLst>
            <a:softEdge rad="112500"/>
          </a:effec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44" y="444997"/>
            <a:ext cx="5221123" cy="148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aidmane\Pictures\img_1_133873_la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334" y="1919592"/>
            <a:ext cx="3990613" cy="29530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853"/>
            <a:ext cx="9144000" cy="451485"/>
          </a:xfrm>
        </p:spPr>
        <p:txBody>
          <a:bodyPr lIns="65306" tIns="32653" rIns="65306" bIns="32653"/>
          <a:lstStyle/>
          <a:p>
            <a:pPr algn="ctr"/>
            <a:r>
              <a:rPr lang="en-US" sz="2000" dirty="0">
                <a:solidFill>
                  <a:schemeClr val="bg1"/>
                </a:solidFill>
              </a:rPr>
              <a:t>Application: </a:t>
            </a:r>
            <a:r>
              <a:rPr lang="en-AU" sz="2000" dirty="0">
                <a:solidFill>
                  <a:schemeClr val="bg1"/>
                </a:solidFill>
              </a:rPr>
              <a:t>Monitoring Drowsy Drivers</a:t>
            </a:r>
          </a:p>
        </p:txBody>
      </p:sp>
      <p:grpSp>
        <p:nvGrpSpPr>
          <p:cNvPr id="2" name="Group 1"/>
          <p:cNvGrpSpPr/>
          <p:nvPr/>
        </p:nvGrpSpPr>
        <p:grpSpPr>
          <a:xfrm>
            <a:off x="4102850" y="1956181"/>
            <a:ext cx="4955230" cy="2809757"/>
            <a:chOff x="4102850" y="2608242"/>
            <a:chExt cx="4955230" cy="3746342"/>
          </a:xfrm>
        </p:grpSpPr>
        <p:pic>
          <p:nvPicPr>
            <p:cNvPr id="9" name="Picture 4" descr="Copy of excel file for pdf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2850" y="2608242"/>
              <a:ext cx="4955230" cy="374634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3"/>
            <p:cNvSpPr txBox="1">
              <a:spLocks/>
            </p:cNvSpPr>
            <p:nvPr/>
          </p:nvSpPr>
          <p:spPr bwMode="auto">
            <a:xfrm>
              <a:off x="5185975" y="2963004"/>
              <a:ext cx="3107997" cy="54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15" rIns="0" bIns="45715" numCol="1" anchor="t" anchorCtr="0" compatLnSpc="1">
              <a:prstTxWarp prst="textNoShape">
                <a:avLst/>
              </a:prstTxWarp>
            </a:bodyPr>
            <a:lstStyle>
              <a:lvl1pPr marL="355600" indent="-355600" algn="l" rtl="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ＭＳ Ｐゴシック" pitchFamily="34" charset="-128"/>
                  <a:cs typeface="Calibri" panose="020F0502020204030204" pitchFamily="34" charset="0"/>
                </a:defRPr>
              </a:lvl1pPr>
              <a:lvl2pPr marL="723900" indent="-368300" algn="l" rtl="0" eaLnBrk="0" fontAlgn="base" hangingPunct="0">
                <a:spcBef>
                  <a:spcPct val="20000"/>
                </a:spcBef>
                <a:spcAft>
                  <a:spcPct val="0"/>
                </a:spcAft>
                <a:buFont typeface="Wingdings" pitchFamily="2" charset="2"/>
                <a:buChar char="Ø"/>
                <a:defRPr sz="2000">
                  <a:solidFill>
                    <a:schemeClr val="tx1"/>
                  </a:solidFill>
                  <a:latin typeface="Calibri" panose="020F0502020204030204" pitchFamily="34" charset="0"/>
                  <a:ea typeface="ＭＳ Ｐゴシック" pitchFamily="34" charset="-128"/>
                  <a:cs typeface="Calibri" panose="020F0502020204030204" pitchFamily="34" charset="0"/>
                </a:defRPr>
              </a:lvl2pPr>
              <a:lvl3pPr marL="1079500" indent="-355600" algn="l" rtl="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ＭＳ Ｐゴシック" pitchFamily="34" charset="-128"/>
                  <a:cs typeface="Calibri" panose="020F0502020204030204" pitchFamily="34" charset="0"/>
                </a:defRPr>
              </a:lvl3pPr>
              <a:lvl4pPr marL="1435100" indent="-355600" algn="l" rtl="0" eaLnBrk="0" fontAlgn="base" hangingPunct="0">
                <a:spcBef>
                  <a:spcPct val="20000"/>
                </a:spcBef>
                <a:spcAft>
                  <a:spcPct val="0"/>
                </a:spcAft>
                <a:buFont typeface="Wingdings" panose="05000000000000000000" pitchFamily="2" charset="2"/>
                <a:buChar char="§"/>
                <a:defRPr sz="1600">
                  <a:solidFill>
                    <a:schemeClr val="tx1"/>
                  </a:solidFill>
                  <a:latin typeface="Calibri" panose="020F0502020204030204" pitchFamily="34" charset="0"/>
                  <a:ea typeface="ＭＳ Ｐゴシック" pitchFamily="34" charset="-128"/>
                  <a:cs typeface="Calibri" panose="020F0502020204030204" pitchFamily="34" charset="0"/>
                </a:defRPr>
              </a:lvl4pPr>
              <a:lvl5pPr marL="1790700" indent="-355600" algn="l" rtl="0" eaLnBrk="0" fontAlgn="base" hangingPunct="0">
                <a:spcBef>
                  <a:spcPct val="20000"/>
                </a:spcBef>
                <a:spcAft>
                  <a:spcPct val="0"/>
                </a:spcAft>
                <a:buFont typeface="Wingdings" panose="05000000000000000000" pitchFamily="2" charset="2"/>
                <a:buChar char="v"/>
                <a:defRPr sz="1600">
                  <a:solidFill>
                    <a:schemeClr val="tx1"/>
                  </a:solidFill>
                  <a:latin typeface="Calibri" panose="020F0502020204030204" pitchFamily="34" charset="0"/>
                  <a:ea typeface="ＭＳ Ｐゴシック" pitchFamily="34" charset="-128"/>
                  <a:cs typeface="Calibri" panose="020F0502020204030204" pitchFamily="34" charset="0"/>
                </a:defRPr>
              </a:lvl5pPr>
              <a:lvl6pPr marL="2228850" indent="76200" algn="l" rtl="0" eaLnBrk="0" fontAlgn="base" hangingPunct="0">
                <a:spcBef>
                  <a:spcPct val="20000"/>
                </a:spcBef>
                <a:spcAft>
                  <a:spcPct val="0"/>
                </a:spcAft>
                <a:buChar char="»"/>
                <a:defRPr sz="1600">
                  <a:solidFill>
                    <a:schemeClr val="tx1"/>
                  </a:solidFill>
                  <a:latin typeface="+mn-lt"/>
                  <a:ea typeface="+mn-ea"/>
                </a:defRPr>
              </a:lvl6pPr>
              <a:lvl7pPr marL="2686050" indent="76200" algn="l" rtl="0" eaLnBrk="0" fontAlgn="base" hangingPunct="0">
                <a:spcBef>
                  <a:spcPct val="20000"/>
                </a:spcBef>
                <a:spcAft>
                  <a:spcPct val="0"/>
                </a:spcAft>
                <a:buChar char="»"/>
                <a:defRPr sz="1600">
                  <a:solidFill>
                    <a:schemeClr val="tx1"/>
                  </a:solidFill>
                  <a:latin typeface="+mn-lt"/>
                  <a:ea typeface="+mn-ea"/>
                </a:defRPr>
              </a:lvl7pPr>
              <a:lvl8pPr marL="3143250" indent="76200" algn="l" rtl="0" eaLnBrk="0" fontAlgn="base" hangingPunct="0">
                <a:spcBef>
                  <a:spcPct val="20000"/>
                </a:spcBef>
                <a:spcAft>
                  <a:spcPct val="0"/>
                </a:spcAft>
                <a:buChar char="»"/>
                <a:defRPr sz="1600">
                  <a:solidFill>
                    <a:schemeClr val="tx1"/>
                  </a:solidFill>
                  <a:latin typeface="+mn-lt"/>
                  <a:ea typeface="+mn-ea"/>
                </a:defRPr>
              </a:lvl8pPr>
              <a:lvl9pPr marL="3600450" indent="76200" algn="l" rtl="0" eaLnBrk="0" fontAlgn="base" hangingPunct="0">
                <a:spcBef>
                  <a:spcPct val="20000"/>
                </a:spcBef>
                <a:spcAft>
                  <a:spcPct val="0"/>
                </a:spcAft>
                <a:buChar char="»"/>
                <a:defRPr sz="1600">
                  <a:solidFill>
                    <a:schemeClr val="tx1"/>
                  </a:solidFill>
                  <a:latin typeface="+mn-lt"/>
                  <a:ea typeface="+mn-ea"/>
                </a:defRPr>
              </a:lvl9pPr>
            </a:lstStyle>
            <a:p>
              <a:pPr marL="0" indent="0" algn="ctr">
                <a:buNone/>
              </a:pPr>
              <a:r>
                <a:rPr lang="en-AU" altLang="en-US" sz="1000" i="1" kern="0" dirty="0">
                  <a:ea typeface="ＭＳ Ｐゴシック" pitchFamily="1" charset="-128"/>
                </a:rPr>
                <a:t>Drowsiness lower with Feedback ON</a:t>
              </a:r>
              <a:br>
                <a:rPr lang="en-AU" altLang="en-US" sz="1000" i="1" kern="0" dirty="0">
                  <a:ea typeface="ＭＳ Ｐゴシック" pitchFamily="1" charset="-128"/>
                </a:rPr>
              </a:br>
              <a:r>
                <a:rPr lang="en-AU" altLang="en-US" sz="1000" i="1" kern="0" dirty="0">
                  <a:ea typeface="ＭＳ Ｐゴシック" pitchFamily="1" charset="-128"/>
                </a:rPr>
                <a:t>F</a:t>
              </a:r>
              <a:r>
                <a:rPr lang="en-AU" altLang="en-US" sz="1000" kern="0" dirty="0">
                  <a:ea typeface="ＭＳ Ｐゴシック" pitchFamily="1" charset="-128"/>
                </a:rPr>
                <a:t>(1, 623.04)=23.13, p&lt;.001 </a:t>
              </a:r>
              <a:r>
                <a:rPr lang="el-GR" altLang="en-US" sz="1000" kern="0" dirty="0">
                  <a:ea typeface="ＭＳ Ｐゴシック" pitchFamily="1" charset="-128"/>
                </a:rPr>
                <a:t>η</a:t>
              </a:r>
              <a:r>
                <a:rPr lang="en-AU" altLang="en-US" sz="1000" kern="0" baseline="30000" dirty="0">
                  <a:ea typeface="ＭＳ Ｐゴシック" pitchFamily="1" charset="-128"/>
                </a:rPr>
                <a:t>2</a:t>
              </a:r>
              <a:r>
                <a:rPr lang="en-AU" altLang="en-US" sz="1000" kern="0" dirty="0">
                  <a:ea typeface="ＭＳ Ｐゴシック" pitchFamily="1" charset="-128"/>
                </a:rPr>
                <a:t>=.04, 95%CI[.01, .07]</a:t>
              </a:r>
            </a:p>
          </p:txBody>
        </p:sp>
      </p:grpSp>
      <p:grpSp>
        <p:nvGrpSpPr>
          <p:cNvPr id="8" name="Group 7"/>
          <p:cNvGrpSpPr/>
          <p:nvPr/>
        </p:nvGrpSpPr>
        <p:grpSpPr>
          <a:xfrm>
            <a:off x="5873406" y="286206"/>
            <a:ext cx="3130553" cy="1936048"/>
            <a:chOff x="5873406" y="381607"/>
            <a:chExt cx="3130553" cy="2581397"/>
          </a:xfrm>
        </p:grpSpPr>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r="22842"/>
            <a:stretch/>
          </p:blipFill>
          <p:spPr>
            <a:xfrm>
              <a:off x="5873406" y="381607"/>
              <a:ext cx="3130553" cy="2581397"/>
            </a:xfrm>
            <a:prstGeom prst="rect">
              <a:avLst/>
            </a:prstGeom>
            <a:ln>
              <a:noFill/>
            </a:ln>
            <a:effectLst>
              <a:softEdge rad="112500"/>
            </a:effec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4830" t="32660" r="17810" b="7191"/>
            <a:stretch/>
          </p:blipFill>
          <p:spPr>
            <a:xfrm>
              <a:off x="7526685" y="1084920"/>
              <a:ext cx="845637" cy="961017"/>
            </a:xfrm>
            <a:prstGeom prst="ellipse">
              <a:avLst/>
            </a:prstGeom>
          </p:spPr>
        </p:pic>
      </p:grpSp>
      <p:sp>
        <p:nvSpPr>
          <p:cNvPr id="15" name="Text Box 5"/>
          <p:cNvSpPr txBox="1">
            <a:spLocks noChangeArrowheads="1"/>
          </p:cNvSpPr>
          <p:nvPr/>
        </p:nvSpPr>
        <p:spPr bwMode="auto">
          <a:xfrm>
            <a:off x="7435013" y="117475"/>
            <a:ext cx="133032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spAutoFit/>
          </a:bodyPr>
          <a:lstStyle>
            <a:lvl1pPr eaLnBrk="0" hangingPunct="0">
              <a:spcBef>
                <a:spcPct val="20000"/>
              </a:spcBef>
              <a:buFont typeface="Arial" charset="0"/>
              <a:buChar char="•"/>
              <a:defRPr sz="3100">
                <a:solidFill>
                  <a:schemeClr val="tx1"/>
                </a:solidFill>
                <a:latin typeface="Calibri" pitchFamily="34" charset="0"/>
              </a:defRPr>
            </a:lvl1pPr>
            <a:lvl2pPr marL="742950" indent="-285750" eaLnBrk="0" hangingPunct="0">
              <a:spcBef>
                <a:spcPct val="20000"/>
              </a:spcBef>
              <a:buFont typeface="Arial" charset="0"/>
              <a:buChar char="–"/>
              <a:defRPr sz="2700">
                <a:solidFill>
                  <a:schemeClr val="tx1"/>
                </a:solidFill>
                <a:latin typeface="Calibri" pitchFamily="34" charset="0"/>
              </a:defRPr>
            </a:lvl2pPr>
            <a:lvl3pPr marL="1143000" indent="-228600" eaLnBrk="0" hangingPunct="0">
              <a:spcBef>
                <a:spcPct val="20000"/>
              </a:spcBef>
              <a:buFont typeface="Arial" charset="0"/>
              <a:buChar char="•"/>
              <a:defRPr sz="2300">
                <a:solidFill>
                  <a:schemeClr val="tx1"/>
                </a:solidFill>
                <a:latin typeface="Calibri" pitchFamily="34" charset="0"/>
              </a:defRPr>
            </a:lvl3pPr>
            <a:lvl4pPr marL="1600200" indent="-228600" eaLnBrk="0" hangingPunct="0">
              <a:spcBef>
                <a:spcPct val="20000"/>
              </a:spcBef>
              <a:buFont typeface="Arial" charset="0"/>
              <a:buChar char="–"/>
              <a:defRPr sz="1900">
                <a:solidFill>
                  <a:schemeClr val="tx1"/>
                </a:solidFill>
                <a:latin typeface="Calibri" pitchFamily="34" charset="0"/>
              </a:defRPr>
            </a:lvl4pPr>
            <a:lvl5pPr marL="2057400" indent="-228600" eaLnBrk="0" hangingPunct="0">
              <a:spcBef>
                <a:spcPct val="20000"/>
              </a:spcBef>
              <a:buFont typeface="Arial" charset="0"/>
              <a:buChar char="»"/>
              <a:defRPr sz="19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9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9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9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900">
                <a:solidFill>
                  <a:schemeClr val="tx1"/>
                </a:solidFill>
                <a:latin typeface="Calibri" pitchFamily="34" charset="0"/>
              </a:defRPr>
            </a:lvl9pPr>
          </a:lstStyle>
          <a:p>
            <a:pPr algn="ctr" defTabSz="914400" eaLnBrk="1" hangingPunct="1">
              <a:spcBef>
                <a:spcPct val="50000"/>
              </a:spcBef>
              <a:buFontTx/>
              <a:buNone/>
            </a:pPr>
            <a:r>
              <a:rPr lang="en-US" altLang="en-US" sz="1600" b="1" dirty="0">
                <a:solidFill>
                  <a:srgbClr val="FFFFFF"/>
                </a:solidFill>
                <a:ea typeface="ＭＳ Ｐゴシック" pitchFamily="34" charset="-128"/>
              </a:rPr>
              <a:t>UNCLASSIFIED</a:t>
            </a:r>
          </a:p>
        </p:txBody>
      </p:sp>
    </p:spTree>
    <p:extLst>
      <p:ext uri="{BB962C8B-B14F-4D97-AF65-F5344CB8AC3E}">
        <p14:creationId xmlns:p14="http://schemas.microsoft.com/office/powerpoint/2010/main" val="41246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283" y="105373"/>
            <a:ext cx="2841096" cy="2793745"/>
          </a:xfrm>
          <a:prstGeom prst="rect">
            <a:avLst/>
          </a:prstGeom>
        </p:spPr>
      </p:pic>
      <p:sp>
        <p:nvSpPr>
          <p:cNvPr id="3" name="Title 2"/>
          <p:cNvSpPr>
            <a:spLocks noGrp="1"/>
          </p:cNvSpPr>
          <p:nvPr>
            <p:ph type="title"/>
          </p:nvPr>
        </p:nvSpPr>
        <p:spPr/>
        <p:txBody>
          <a:bodyPr/>
          <a:lstStyle/>
          <a:p>
            <a:endParaRPr lang="en-AU"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5157" y="135939"/>
            <a:ext cx="5841960" cy="219073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730" y="1596311"/>
            <a:ext cx="4614271" cy="299220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9214" y="2460394"/>
            <a:ext cx="2263352" cy="224754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14" y="2460394"/>
            <a:ext cx="2328536" cy="2318993"/>
          </a:xfrm>
          <a:prstGeom prst="rect">
            <a:avLst/>
          </a:prstGeom>
        </p:spPr>
      </p:pic>
    </p:spTree>
    <p:extLst>
      <p:ext uri="{BB962C8B-B14F-4D97-AF65-F5344CB8AC3E}">
        <p14:creationId xmlns:p14="http://schemas.microsoft.com/office/powerpoint/2010/main" val="333590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79" y="609017"/>
            <a:ext cx="8464233" cy="542068"/>
          </a:xfrm>
        </p:spPr>
        <p:txBody>
          <a:bodyPr/>
          <a:lstStyle/>
          <a:p>
            <a:pPr algn="ctr"/>
            <a:r>
              <a:rPr lang="en-US" sz="3600" dirty="0"/>
              <a:t>Caffeine disrupts the impact </a:t>
            </a:r>
            <a:br>
              <a:rPr lang="en-US" sz="3600" dirty="0"/>
            </a:br>
            <a:r>
              <a:rPr lang="en-US" sz="3600" dirty="0"/>
              <a:t>of real-time sleepiness on driver errors</a:t>
            </a:r>
            <a:endParaRPr lang="en-AU" sz="3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354" y="1717951"/>
            <a:ext cx="6700981" cy="258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450" y="864668"/>
            <a:ext cx="7620264" cy="4410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317" y="3690866"/>
            <a:ext cx="1272440" cy="105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2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162" y="2448910"/>
            <a:ext cx="4555233" cy="2691729"/>
          </a:xfrm>
          <a:prstGeom prst="rect">
            <a:avLst/>
          </a:prstGeom>
        </p:spPr>
      </p:pic>
      <p:pic>
        <p:nvPicPr>
          <p:cNvPr id="9" name="Picture 8"/>
          <p:cNvPicPr>
            <a:picLocks noChangeAspect="1"/>
          </p:cNvPicPr>
          <p:nvPr/>
        </p:nvPicPr>
        <p:blipFill>
          <a:blip r:embed="rId4"/>
          <a:stretch>
            <a:fillRect/>
          </a:stretch>
        </p:blipFill>
        <p:spPr>
          <a:xfrm>
            <a:off x="4762803" y="3442427"/>
            <a:ext cx="4236736" cy="1698212"/>
          </a:xfrm>
          <a:prstGeom prst="rect">
            <a:avLst/>
          </a:prstGeom>
        </p:spPr>
      </p:pic>
      <p:pic>
        <p:nvPicPr>
          <p:cNvPr id="3" name="Picture 2"/>
          <p:cNvPicPr>
            <a:picLocks noChangeAspect="1"/>
          </p:cNvPicPr>
          <p:nvPr/>
        </p:nvPicPr>
        <p:blipFill>
          <a:blip r:embed="rId5"/>
          <a:stretch>
            <a:fillRect/>
          </a:stretch>
        </p:blipFill>
        <p:spPr>
          <a:xfrm>
            <a:off x="143376" y="57150"/>
            <a:ext cx="4662243" cy="2634581"/>
          </a:xfrm>
          <a:prstGeom prst="rect">
            <a:avLst/>
          </a:prstGeom>
        </p:spPr>
      </p:pic>
      <p:pic>
        <p:nvPicPr>
          <p:cNvPr id="8" name="Picture 7"/>
          <p:cNvPicPr>
            <a:picLocks noChangeAspect="1"/>
          </p:cNvPicPr>
          <p:nvPr/>
        </p:nvPicPr>
        <p:blipFill>
          <a:blip r:embed="rId6"/>
          <a:stretch>
            <a:fillRect/>
          </a:stretch>
        </p:blipFill>
        <p:spPr>
          <a:xfrm>
            <a:off x="4698609" y="1834205"/>
            <a:ext cx="4236736" cy="1653813"/>
          </a:xfrm>
          <a:prstGeom prst="rect">
            <a:avLst/>
          </a:prstGeom>
        </p:spPr>
      </p:pic>
      <p:pic>
        <p:nvPicPr>
          <p:cNvPr id="7" name="Picture 6"/>
          <p:cNvPicPr>
            <a:picLocks noChangeAspect="1"/>
          </p:cNvPicPr>
          <p:nvPr/>
        </p:nvPicPr>
        <p:blipFill>
          <a:blip r:embed="rId7"/>
          <a:stretch>
            <a:fillRect/>
          </a:stretch>
        </p:blipFill>
        <p:spPr>
          <a:xfrm>
            <a:off x="4698609" y="181584"/>
            <a:ext cx="4236736" cy="1657445"/>
          </a:xfrm>
          <a:prstGeom prst="rect">
            <a:avLst/>
          </a:prstGeom>
        </p:spPr>
      </p:pic>
    </p:spTree>
    <p:extLst>
      <p:ext uri="{BB962C8B-B14F-4D97-AF65-F5344CB8AC3E}">
        <p14:creationId xmlns:p14="http://schemas.microsoft.com/office/powerpoint/2010/main" val="1184590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4"/>
          <p:cNvSpPr>
            <a:spLocks noGrp="1"/>
          </p:cNvSpPr>
          <p:nvPr>
            <p:ph type="title"/>
          </p:nvPr>
        </p:nvSpPr>
        <p:spPr bwMode="auto">
          <a:xfrm>
            <a:off x="1345862" y="433150"/>
            <a:ext cx="6478995" cy="541734"/>
          </a:xfrm>
          <a:noFill/>
          <a:ln>
            <a:miter lim="800000"/>
            <a:headEnd/>
            <a:tailEnd/>
          </a:ln>
        </p:spPr>
        <p:txBody>
          <a:bodyPr vert="horz" wrap="square" lIns="68580" tIns="34290" rIns="68580" bIns="34290" numCol="1" anchor="t" anchorCtr="0" compatLnSpc="1">
            <a:prstTxWarp prst="textNoShape">
              <a:avLst/>
            </a:prstTxWarp>
          </a:bodyPr>
          <a:lstStyle/>
          <a:p>
            <a:pPr lvl="0"/>
            <a:r>
              <a:rPr lang="en-US" dirty="0">
                <a:ea typeface="ＭＳ Ｐゴシック" pitchFamily="34" charset="-128"/>
              </a:rPr>
              <a:t>Caffeine </a:t>
            </a:r>
            <a:r>
              <a:rPr lang="en-US" altLang="en-US" dirty="0">
                <a:ea typeface="ＭＳ Ｐゴシック" pitchFamily="34" charset="-128"/>
              </a:rPr>
              <a:t>can reduce driver mistakes, study shows </a:t>
            </a:r>
            <a:br>
              <a:rPr lang="en-US" altLang="en-US" dirty="0">
                <a:ea typeface="ＭＳ Ｐゴシック" pitchFamily="34" charset="-128"/>
              </a:rPr>
            </a:br>
            <a:endParaRPr lang="en-US" dirty="0">
              <a:ea typeface="ＭＳ Ｐゴシック" pitchFamily="34" charset="-128"/>
            </a:endParaRPr>
          </a:p>
        </p:txBody>
      </p:sp>
      <p:sp>
        <p:nvSpPr>
          <p:cNvPr id="4" name="TextBox 3"/>
          <p:cNvSpPr txBox="1"/>
          <p:nvPr/>
        </p:nvSpPr>
        <p:spPr>
          <a:xfrm>
            <a:off x="1508166" y="1095499"/>
            <a:ext cx="6154388" cy="369332"/>
          </a:xfrm>
          <a:prstGeom prst="rect">
            <a:avLst/>
          </a:prstGeom>
          <a:noFill/>
        </p:spPr>
        <p:txBody>
          <a:bodyPr wrap="square" rtlCol="0">
            <a:spAutoFit/>
          </a:bodyPr>
          <a:lstStyle/>
          <a:p>
            <a:endParaRPr lang="en-AU" sz="1800" dirty="0"/>
          </a:p>
        </p:txBody>
      </p:sp>
      <p:sp>
        <p:nvSpPr>
          <p:cNvPr id="5" name="Content Placeholder 2"/>
          <p:cNvSpPr txBox="1">
            <a:spLocks/>
          </p:cNvSpPr>
          <p:nvPr/>
        </p:nvSpPr>
        <p:spPr>
          <a:xfrm>
            <a:off x="1388746" y="817246"/>
            <a:ext cx="6262211" cy="999140"/>
          </a:xfrm>
          <a:prstGeom prst="rect">
            <a:avLst/>
          </a:prstGeom>
        </p:spPr>
        <p:txBody>
          <a:bodyPr/>
          <a:lstStyle/>
          <a:p>
            <a:pPr marL="600075" lvl="1" indent="-257175" defTabSz="342900" eaLnBrk="0" hangingPunct="0">
              <a:spcBef>
                <a:spcPct val="20000"/>
              </a:spcBef>
              <a:buFont typeface="Arial" pitchFamily="34" charset="0"/>
              <a:buChar char="•"/>
              <a:defRPr/>
            </a:pPr>
            <a:endParaRPr lang="en-AU" sz="1350" dirty="0">
              <a:latin typeface="+mn-lt"/>
              <a:ea typeface="ＭＳ Ｐゴシック" charset="0"/>
              <a:cs typeface="ＭＳ Ｐゴシック"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309" y="361582"/>
            <a:ext cx="6264052" cy="1733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The study's authors say their findings can have wider applications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094" y="2104177"/>
            <a:ext cx="4574562" cy="2940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67852" y="2727437"/>
            <a:ext cx="3105467" cy="2031325"/>
          </a:xfrm>
          <a:prstGeom prst="rect">
            <a:avLst/>
          </a:prstGeom>
        </p:spPr>
        <p:txBody>
          <a:bodyPr wrap="square">
            <a:spAutoFit/>
          </a:bodyPr>
          <a:lstStyle/>
          <a:p>
            <a:r>
              <a:rPr lang="en-US" sz="1400" dirty="0">
                <a:solidFill>
                  <a:schemeClr val="bg1">
                    <a:lumMod val="50000"/>
                  </a:schemeClr>
                </a:solidFill>
              </a:rPr>
              <a:t>A Defence fatigue study has found caffeine gum can reduce driver error in sleep deprived people. The international collaborative study also involved UniSA Sleep Research Centre, Walter Reed Army Institute of Research (US) and Monash University Accident Research Centre.</a:t>
            </a:r>
            <a:endParaRPr lang="en-AU" sz="1400" dirty="0">
              <a:solidFill>
                <a:schemeClr val="bg1">
                  <a:lumMod val="50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320" y="2241135"/>
            <a:ext cx="3105467" cy="557391"/>
          </a:xfrm>
          <a:prstGeom prst="rect">
            <a:avLst/>
          </a:prstGeom>
        </p:spPr>
      </p:pic>
      <p:sp>
        <p:nvSpPr>
          <p:cNvPr id="11" name="Title 4"/>
          <p:cNvSpPr txBox="1">
            <a:spLocks/>
          </p:cNvSpPr>
          <p:nvPr/>
        </p:nvSpPr>
        <p:spPr bwMode="auto">
          <a:xfrm>
            <a:off x="6525231" y="2144741"/>
            <a:ext cx="2536031" cy="541734"/>
          </a:xfrm>
          <a:prstGeom prst="rect">
            <a:avLst/>
          </a:prstGeom>
          <a:noFill/>
          <a:ln>
            <a:noFill/>
            <a:miter lim="800000"/>
            <a:headEnd/>
            <a:tailEnd/>
          </a:ln>
        </p:spPr>
        <p:txBody>
          <a:bodyPr vert="horz" wrap="square" lIns="68580" tIns="34290" rIns="68580" bIns="34290" numCol="1" anchor="t" anchorCtr="0" compatLnSpc="1">
            <a:prstTxWarp prst="textNoShape">
              <a:avLst/>
            </a:prstTxWarp>
          </a:bodyPr>
          <a:lstStyle>
            <a:lvl1pPr algn="l" defTabSz="457200" rtl="0" eaLnBrk="0" fontAlgn="base" hangingPunct="0">
              <a:spcBef>
                <a:spcPct val="0"/>
              </a:spcBef>
              <a:spcAft>
                <a:spcPct val="0"/>
              </a:spcAft>
              <a:defRPr sz="3200" b="1" kern="1200">
                <a:solidFill>
                  <a:srgbClr val="4F81BD"/>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a:lstStyle>
          <a:p>
            <a:pPr algn="ctr"/>
            <a:r>
              <a:rPr lang="en-US" sz="1800" dirty="0">
                <a:solidFill>
                  <a:srgbClr val="FFC000"/>
                </a:solidFill>
                <a:latin typeface="Arial Narrow" panose="020B0606020202030204" pitchFamily="34" charset="0"/>
                <a:ea typeface="ＭＳ Ｐゴシック" pitchFamily="34" charset="-128"/>
              </a:rPr>
              <a:t>Gold standard: randomised, double-blind placebo-controlled study</a:t>
            </a:r>
          </a:p>
        </p:txBody>
      </p:sp>
    </p:spTree>
    <p:extLst>
      <p:ext uri="{BB962C8B-B14F-4D97-AF65-F5344CB8AC3E}">
        <p14:creationId xmlns:p14="http://schemas.microsoft.com/office/powerpoint/2010/main" val="48174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49290" y="723361"/>
            <a:ext cx="5267769" cy="4073700"/>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91" y="2887120"/>
            <a:ext cx="4513142" cy="165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5C858DCF-497D-A543-A608-3B9F91D3C41F}"/>
              </a:ext>
            </a:extLst>
          </p:cNvPr>
          <p:cNvSpPr txBox="1"/>
          <p:nvPr/>
        </p:nvSpPr>
        <p:spPr>
          <a:xfrm>
            <a:off x="6441566" y="2808292"/>
            <a:ext cx="133402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Low-resilient</a:t>
            </a:r>
          </a:p>
        </p:txBody>
      </p:sp>
      <p:sp>
        <p:nvSpPr>
          <p:cNvPr id="9" name="TextBox 8">
            <a:extLst>
              <a:ext uri="{FF2B5EF4-FFF2-40B4-BE49-F238E27FC236}">
                <a16:creationId xmlns:a16="http://schemas.microsoft.com/office/drawing/2014/main" id="{DE344F0F-1AE1-E549-A122-EE4EA0BF4FA2}"/>
              </a:ext>
            </a:extLst>
          </p:cNvPr>
          <p:cNvSpPr txBox="1"/>
          <p:nvPr/>
        </p:nvSpPr>
        <p:spPr>
          <a:xfrm>
            <a:off x="6688158" y="3931165"/>
            <a:ext cx="137890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High-resilient</a:t>
            </a:r>
          </a:p>
        </p:txBody>
      </p:sp>
      <p:sp>
        <p:nvSpPr>
          <p:cNvPr id="4" name="Rectangle 3"/>
          <p:cNvSpPr/>
          <p:nvPr/>
        </p:nvSpPr>
        <p:spPr>
          <a:xfrm>
            <a:off x="5460251" y="773369"/>
            <a:ext cx="1019831" cy="307777"/>
          </a:xfrm>
          <a:prstGeom prst="rect">
            <a:avLst/>
          </a:prstGeom>
        </p:spPr>
        <p:txBody>
          <a:bodyPr wrap="none">
            <a:spAutoFit/>
          </a:bodyPr>
          <a:lstStyle/>
          <a:p>
            <a:r>
              <a:rPr lang="en-US" sz="1400" dirty="0">
                <a:latin typeface="Arial"/>
                <a:cs typeface="Arial"/>
              </a:rPr>
              <a:t>: raw data </a:t>
            </a:r>
            <a:endParaRPr lang="en-AU" sz="1400" dirty="0"/>
          </a:p>
        </p:txBody>
      </p:sp>
      <p:sp>
        <p:nvSpPr>
          <p:cNvPr id="10" name="Rectangle 9"/>
          <p:cNvSpPr/>
          <p:nvPr/>
        </p:nvSpPr>
        <p:spPr>
          <a:xfrm>
            <a:off x="5391972" y="2657789"/>
            <a:ext cx="2327053" cy="307777"/>
          </a:xfrm>
          <a:prstGeom prst="rect">
            <a:avLst/>
          </a:prstGeom>
        </p:spPr>
        <p:txBody>
          <a:bodyPr wrap="square">
            <a:spAutoFit/>
          </a:bodyPr>
          <a:lstStyle/>
          <a:p>
            <a:r>
              <a:rPr lang="en-US" sz="1400" dirty="0">
                <a:latin typeface="Arial"/>
                <a:cs typeface="Arial"/>
              </a:rPr>
              <a:t> : habituation slopes</a:t>
            </a:r>
            <a:endParaRPr lang="en-AU" sz="1400" dirty="0"/>
          </a:p>
        </p:txBody>
      </p:sp>
      <p:sp>
        <p:nvSpPr>
          <p:cNvPr id="5" name="Rectangle 4"/>
          <p:cNvSpPr/>
          <p:nvPr/>
        </p:nvSpPr>
        <p:spPr>
          <a:xfrm>
            <a:off x="6560920" y="2996242"/>
            <a:ext cx="1183337" cy="261610"/>
          </a:xfrm>
          <a:prstGeom prst="rect">
            <a:avLst/>
          </a:prstGeom>
        </p:spPr>
        <p:txBody>
          <a:bodyPr wrap="none">
            <a:spAutoFit/>
          </a:bodyPr>
          <a:lstStyle/>
          <a:p>
            <a:r>
              <a:rPr lang="en-US" sz="1100" dirty="0">
                <a:latin typeface="Arial"/>
                <a:cs typeface="Arial"/>
              </a:rPr>
              <a:t>(CD-RISC = 39)</a:t>
            </a:r>
            <a:endParaRPr lang="en-AU" sz="1100" dirty="0"/>
          </a:p>
        </p:txBody>
      </p:sp>
      <p:sp>
        <p:nvSpPr>
          <p:cNvPr id="12" name="Rectangle 11"/>
          <p:cNvSpPr/>
          <p:nvPr/>
        </p:nvSpPr>
        <p:spPr>
          <a:xfrm>
            <a:off x="6798810" y="4144356"/>
            <a:ext cx="1183337" cy="261610"/>
          </a:xfrm>
          <a:prstGeom prst="rect">
            <a:avLst/>
          </a:prstGeom>
        </p:spPr>
        <p:txBody>
          <a:bodyPr wrap="none">
            <a:spAutoFit/>
          </a:bodyPr>
          <a:lstStyle/>
          <a:p>
            <a:r>
              <a:rPr lang="en-US" sz="1100" dirty="0">
                <a:latin typeface="Arial"/>
                <a:cs typeface="Arial"/>
              </a:rPr>
              <a:t>(CD-RISC = 78)</a:t>
            </a:r>
            <a:endParaRPr lang="en-AU" sz="1100" dirty="0"/>
          </a:p>
        </p:txBody>
      </p:sp>
      <p:sp>
        <p:nvSpPr>
          <p:cNvPr id="13" name="Title 1"/>
          <p:cNvSpPr txBox="1">
            <a:spLocks/>
          </p:cNvSpPr>
          <p:nvPr/>
        </p:nvSpPr>
        <p:spPr>
          <a:xfrm>
            <a:off x="-473270" y="62201"/>
            <a:ext cx="9832157" cy="326572"/>
          </a:xfrm>
          <a:prstGeom prst="rect">
            <a:avLst/>
          </a:prstGeom>
        </p:spPr>
        <p:txBody>
          <a:bodyPr lIns="0" tIns="0" rIns="0" bIns="0" anchor="ctr" anchorCtr="0"/>
          <a:lstStyle>
            <a:lvl1pPr algn="l" defTabSz="457200" rtl="0" eaLnBrk="1" fontAlgn="base" hangingPunct="1">
              <a:spcBef>
                <a:spcPct val="0"/>
              </a:spcBef>
              <a:spcAft>
                <a:spcPct val="0"/>
              </a:spcAft>
              <a:defRPr sz="4400" b="1" kern="1200">
                <a:solidFill>
                  <a:schemeClr val="tx2">
                    <a:lumMod val="60000"/>
                    <a:lumOff val="4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algn="ctr"/>
            <a:r>
              <a:rPr lang="en-AU" sz="2400" dirty="0">
                <a:solidFill>
                  <a:schemeClr val="bg1"/>
                </a:solidFill>
              </a:rPr>
              <a:t>Biomarkers of Stress and Resilience </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38" y="342069"/>
            <a:ext cx="4779059" cy="2380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60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315" y="43820"/>
            <a:ext cx="9362196" cy="4900007"/>
            <a:chOff x="-439267" y="-266916"/>
            <a:chExt cx="10987577" cy="7077783"/>
          </a:xfrm>
        </p:grpSpPr>
        <p:sp>
          <p:nvSpPr>
            <p:cNvPr id="10" name="Rectangle 9">
              <a:extLst>
                <a:ext uri="{FF2B5EF4-FFF2-40B4-BE49-F238E27FC236}">
                  <a16:creationId xmlns:a16="http://schemas.microsoft.com/office/drawing/2014/main" id="{BC2E003D-F378-1B45-B301-9CA4722EEC04}"/>
                </a:ext>
              </a:extLst>
            </p:cNvPr>
            <p:cNvSpPr/>
            <p:nvPr/>
          </p:nvSpPr>
          <p:spPr>
            <a:xfrm>
              <a:off x="-439267" y="-266916"/>
              <a:ext cx="10987577" cy="1166988"/>
            </a:xfrm>
            <a:prstGeom prst="rect">
              <a:avLst/>
            </a:prstGeom>
            <a:ln>
              <a:noFill/>
            </a:ln>
          </p:spPr>
          <p:txBody>
            <a:bodyPr lIns="0" tIns="0" rIns="0" bIns="180000" anchor="t" anchorCtr="0"/>
            <a:lstStyle/>
            <a:p>
              <a:pPr algn="ctr" defTabSz="457200"/>
              <a:r>
                <a:rPr lang="en-US" b="1" dirty="0">
                  <a:solidFill>
                    <a:schemeClr val="bg1"/>
                  </a:solidFill>
                  <a:latin typeface="+mj-lt"/>
                </a:rPr>
                <a:t>Biomarker-enhanced free-roam VR</a:t>
              </a:r>
            </a:p>
          </p:txBody>
        </p:sp>
        <p:grpSp>
          <p:nvGrpSpPr>
            <p:cNvPr id="3" name="Group 2">
              <a:extLst>
                <a:ext uri="{FF2B5EF4-FFF2-40B4-BE49-F238E27FC236}">
                  <a16:creationId xmlns:a16="http://schemas.microsoft.com/office/drawing/2014/main" id="{D0DAD5AF-17A7-9D49-B5FE-52FAFCA96957}"/>
                </a:ext>
              </a:extLst>
            </p:cNvPr>
            <p:cNvGrpSpPr/>
            <p:nvPr/>
          </p:nvGrpSpPr>
          <p:grpSpPr>
            <a:xfrm>
              <a:off x="43452" y="3320918"/>
              <a:ext cx="9479902" cy="3316840"/>
              <a:chOff x="21149" y="1848957"/>
              <a:chExt cx="9479902" cy="3316840"/>
            </a:xfrm>
          </p:grpSpPr>
          <p:pic>
            <p:nvPicPr>
              <p:cNvPr id="11" name="Picture 10">
                <a:extLst>
                  <a:ext uri="{FF2B5EF4-FFF2-40B4-BE49-F238E27FC236}">
                    <a16:creationId xmlns:a16="http://schemas.microsoft.com/office/drawing/2014/main" id="{D14CF674-315B-3F40-AB41-F7E3FB37C3D8}"/>
                  </a:ext>
                </a:extLst>
              </p:cNvPr>
              <p:cNvPicPr>
                <a:picLocks noChangeAspect="1"/>
              </p:cNvPicPr>
              <p:nvPr/>
            </p:nvPicPr>
            <p:blipFill>
              <a:blip r:embed="rId3"/>
              <a:stretch>
                <a:fillRect/>
              </a:stretch>
            </p:blipFill>
            <p:spPr>
              <a:xfrm>
                <a:off x="235131" y="1848957"/>
                <a:ext cx="9265920" cy="3316840"/>
              </a:xfrm>
              <a:prstGeom prst="rect">
                <a:avLst/>
              </a:prstGeom>
            </p:spPr>
          </p:pic>
          <p:sp>
            <p:nvSpPr>
              <p:cNvPr id="12" name="Rectangle 11">
                <a:extLst>
                  <a:ext uri="{FF2B5EF4-FFF2-40B4-BE49-F238E27FC236}">
                    <a16:creationId xmlns:a16="http://schemas.microsoft.com/office/drawing/2014/main" id="{6D324A2F-B721-BA4B-9E08-5FB3C548BAC7}"/>
                  </a:ext>
                </a:extLst>
              </p:cNvPr>
              <p:cNvSpPr/>
              <p:nvPr/>
            </p:nvSpPr>
            <p:spPr>
              <a:xfrm>
                <a:off x="1111624" y="1855694"/>
                <a:ext cx="6400800" cy="2868706"/>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dirty="0"/>
              </a:p>
            </p:txBody>
          </p:sp>
          <p:cxnSp>
            <p:nvCxnSpPr>
              <p:cNvPr id="14" name="Straight Arrow Connector 13">
                <a:extLst>
                  <a:ext uri="{FF2B5EF4-FFF2-40B4-BE49-F238E27FC236}">
                    <a16:creationId xmlns:a16="http://schemas.microsoft.com/office/drawing/2014/main" id="{7642A272-0198-A74E-BD01-4B152CEB122F}"/>
                  </a:ext>
                </a:extLst>
              </p:cNvPr>
              <p:cNvCxnSpPr/>
              <p:nvPr/>
            </p:nvCxnSpPr>
            <p:spPr>
              <a:xfrm>
                <a:off x="1138518" y="4437529"/>
                <a:ext cx="6355976" cy="0"/>
              </a:xfrm>
              <a:prstGeom prst="straightConnector1">
                <a:avLst/>
              </a:prstGeom>
              <a:ln w="158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A6BD20-902C-094D-9B28-8D749605D139}"/>
                  </a:ext>
                </a:extLst>
              </p:cNvPr>
              <p:cNvSpPr txBox="1"/>
              <p:nvPr/>
            </p:nvSpPr>
            <p:spPr>
              <a:xfrm>
                <a:off x="2461275" y="4059464"/>
                <a:ext cx="4523027" cy="502824"/>
              </a:xfrm>
              <a:prstGeom prst="rect">
                <a:avLst/>
              </a:prstGeom>
              <a:noFill/>
            </p:spPr>
            <p:txBody>
              <a:bodyPr wrap="none" rtlCol="0">
                <a:spAutoFit/>
              </a:bodyPr>
              <a:lstStyle/>
              <a:p>
                <a:r>
                  <a:rPr lang="en-US" sz="1662" dirty="0">
                    <a:latin typeface="Arial" panose="020B0604020202020204" pitchFamily="34" charset="0"/>
                    <a:cs typeface="Arial" panose="020B0604020202020204" pitchFamily="34" charset="0"/>
                  </a:rPr>
                  <a:t>Stressful tactical task (room clearance)</a:t>
                </a:r>
              </a:p>
            </p:txBody>
          </p:sp>
          <p:cxnSp>
            <p:nvCxnSpPr>
              <p:cNvPr id="16" name="Straight Arrow Connector 15">
                <a:extLst>
                  <a:ext uri="{FF2B5EF4-FFF2-40B4-BE49-F238E27FC236}">
                    <a16:creationId xmlns:a16="http://schemas.microsoft.com/office/drawing/2014/main" id="{220D1E68-206F-E848-A771-683E137F2938}"/>
                  </a:ext>
                </a:extLst>
              </p:cNvPr>
              <p:cNvCxnSpPr>
                <a:cxnSpLocks/>
              </p:cNvCxnSpPr>
              <p:nvPr/>
            </p:nvCxnSpPr>
            <p:spPr>
              <a:xfrm>
                <a:off x="7503458" y="4527177"/>
                <a:ext cx="1129554" cy="0"/>
              </a:xfrm>
              <a:prstGeom prst="straightConnector1">
                <a:avLst/>
              </a:prstGeom>
              <a:ln w="158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ECB12C6-4982-EE49-95AF-2AC5E0E2C4AF}"/>
                  </a:ext>
                </a:extLst>
              </p:cNvPr>
              <p:cNvSpPr txBox="1"/>
              <p:nvPr/>
            </p:nvSpPr>
            <p:spPr>
              <a:xfrm>
                <a:off x="7620495" y="3881717"/>
                <a:ext cx="907164" cy="66684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HR</a:t>
                </a:r>
              </a:p>
              <a:p>
                <a:pPr algn="ctr"/>
                <a:r>
                  <a:rPr lang="en-US" sz="1200" dirty="0">
                    <a:latin typeface="Arial" panose="020B0604020202020204" pitchFamily="34" charset="0"/>
                    <a:cs typeface="Arial" panose="020B0604020202020204" pitchFamily="34" charset="0"/>
                  </a:rPr>
                  <a:t>recovery</a:t>
                </a:r>
              </a:p>
            </p:txBody>
          </p:sp>
          <p:cxnSp>
            <p:nvCxnSpPr>
              <p:cNvPr id="20" name="Straight Arrow Connector 19">
                <a:extLst>
                  <a:ext uri="{FF2B5EF4-FFF2-40B4-BE49-F238E27FC236}">
                    <a16:creationId xmlns:a16="http://schemas.microsoft.com/office/drawing/2014/main" id="{331D1FAB-62E7-044C-9800-AD05FC2060ED}"/>
                  </a:ext>
                </a:extLst>
              </p:cNvPr>
              <p:cNvCxnSpPr>
                <a:cxnSpLocks/>
              </p:cNvCxnSpPr>
              <p:nvPr/>
            </p:nvCxnSpPr>
            <p:spPr>
              <a:xfrm>
                <a:off x="8633011" y="1882588"/>
                <a:ext cx="0" cy="2796989"/>
              </a:xfrm>
              <a:prstGeom prst="straightConnector1">
                <a:avLst/>
              </a:prstGeom>
              <a:ln w="15875">
                <a:solidFill>
                  <a:schemeClr val="tx1"/>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A6BD20-902C-094D-9B28-8D749605D139}"/>
                  </a:ext>
                </a:extLst>
              </p:cNvPr>
              <p:cNvSpPr txBox="1"/>
              <p:nvPr/>
            </p:nvSpPr>
            <p:spPr>
              <a:xfrm rot="16200000">
                <a:off x="-592163" y="3309388"/>
                <a:ext cx="1635170" cy="408545"/>
              </a:xfrm>
              <a:prstGeom prst="rect">
                <a:avLst/>
              </a:prstGeom>
              <a:noFill/>
            </p:spPr>
            <p:txBody>
              <a:bodyPr wrap="none" rtlCol="0">
                <a:spAutoFit/>
              </a:bodyPr>
              <a:lstStyle/>
              <a:p>
                <a:r>
                  <a:rPr lang="en-US" sz="1662">
                    <a:latin typeface="Arial" panose="020B0604020202020204" pitchFamily="34" charset="0"/>
                    <a:cs typeface="Arial" panose="020B0604020202020204" pitchFamily="34" charset="0"/>
                  </a:rPr>
                  <a:t>Heart rate</a:t>
                </a:r>
                <a:endParaRPr lang="en-US" sz="1662"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B8BD45B1-BB7F-8046-AA8B-4E666FA59903}"/>
                </a:ext>
              </a:extLst>
            </p:cNvPr>
            <p:cNvSpPr txBox="1"/>
            <p:nvPr/>
          </p:nvSpPr>
          <p:spPr>
            <a:xfrm>
              <a:off x="4514054" y="1057601"/>
              <a:ext cx="5412058" cy="502824"/>
            </a:xfrm>
            <a:prstGeom prst="rect">
              <a:avLst/>
            </a:prstGeom>
            <a:noFill/>
          </p:spPr>
          <p:txBody>
            <a:bodyPr wrap="square" rtlCol="0">
              <a:spAutoFit/>
            </a:bodyPr>
            <a:lstStyle/>
            <a:p>
              <a:endParaRPr lang="en-US" sz="1662"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597AF6A-2847-3648-ADB1-1C918737C1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8498" y="587236"/>
              <a:ext cx="3922362" cy="2670674"/>
            </a:xfrm>
            <a:prstGeom prst="rect">
              <a:avLst/>
            </a:prstGeom>
            <a:noFill/>
            <a:ln>
              <a:noFill/>
            </a:ln>
          </p:spPr>
        </p:pic>
        <p:sp>
          <p:nvSpPr>
            <p:cNvPr id="4" name="TextBox 3"/>
            <p:cNvSpPr txBox="1"/>
            <p:nvPr/>
          </p:nvSpPr>
          <p:spPr>
            <a:xfrm>
              <a:off x="8660528" y="6390288"/>
              <a:ext cx="529022" cy="420579"/>
            </a:xfrm>
            <a:prstGeom prst="rect">
              <a:avLst/>
            </a:prstGeom>
            <a:noFill/>
          </p:spPr>
          <p:txBody>
            <a:bodyPr wrap="none" rtlCol="0">
              <a:spAutoFit/>
            </a:bodyPr>
            <a:lstStyle/>
            <a:p>
              <a:r>
                <a:rPr lang="en-US" sz="1292"/>
                <a:t>min</a:t>
              </a:r>
            </a:p>
          </p:txBody>
        </p:sp>
      </p:grpSp>
      <p:pic>
        <p:nvPicPr>
          <p:cNvPr id="18" name="Picture 17" descr="logo-uon.png">
            <a:extLst>
              <a:ext uri="{FF2B5EF4-FFF2-40B4-BE49-F238E27FC236}">
                <a16:creationId xmlns:a16="http://schemas.microsoft.com/office/drawing/2014/main" id="{2527910E-B3EC-5449-8AE0-A8ABE8156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4927" y="1461575"/>
            <a:ext cx="1353713" cy="101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F3183784-CAA0-D34C-A113-BEA04CE0CCE7}"/>
              </a:ext>
            </a:extLst>
          </p:cNvPr>
          <p:cNvPicPr>
            <a:picLocks noChangeAspect="1"/>
          </p:cNvPicPr>
          <p:nvPr/>
        </p:nvPicPr>
        <p:blipFill>
          <a:blip r:embed="rId6"/>
          <a:stretch>
            <a:fillRect/>
          </a:stretch>
        </p:blipFill>
        <p:spPr>
          <a:xfrm>
            <a:off x="5323723" y="1461575"/>
            <a:ext cx="1807690" cy="1019453"/>
          </a:xfrm>
          <a:prstGeom prst="rect">
            <a:avLst/>
          </a:prstGeom>
        </p:spPr>
      </p:pic>
      <p:pic>
        <p:nvPicPr>
          <p:cNvPr id="22" name="Picture 21">
            <a:extLst>
              <a:ext uri="{FF2B5EF4-FFF2-40B4-BE49-F238E27FC236}">
                <a16:creationId xmlns:a16="http://schemas.microsoft.com/office/drawing/2014/main" id="{8273030C-F333-574E-98E5-29B5B015ECAF}"/>
              </a:ext>
            </a:extLst>
          </p:cNvPr>
          <p:cNvPicPr>
            <a:picLocks noChangeAspect="1"/>
          </p:cNvPicPr>
          <p:nvPr/>
        </p:nvPicPr>
        <p:blipFill>
          <a:blip r:embed="rId7"/>
          <a:stretch>
            <a:fillRect/>
          </a:stretch>
        </p:blipFill>
        <p:spPr>
          <a:xfrm>
            <a:off x="7190017" y="1461576"/>
            <a:ext cx="1882069" cy="1019453"/>
          </a:xfrm>
          <a:prstGeom prst="rect">
            <a:avLst/>
          </a:prstGeom>
        </p:spPr>
      </p:pic>
      <p:sp>
        <p:nvSpPr>
          <p:cNvPr id="6" name="Rectangle 5"/>
          <p:cNvSpPr/>
          <p:nvPr/>
        </p:nvSpPr>
        <p:spPr>
          <a:xfrm>
            <a:off x="3967864" y="913362"/>
            <a:ext cx="5179623" cy="461665"/>
          </a:xfrm>
          <a:prstGeom prst="rect">
            <a:avLst/>
          </a:prstGeom>
        </p:spPr>
        <p:txBody>
          <a:bodyPr wrap="none">
            <a:spAutoFit/>
          </a:bodyPr>
          <a:lstStyle/>
          <a:p>
            <a:pPr algn="ctr" defTabSz="457200"/>
            <a:r>
              <a:rPr lang="en-US" b="1" dirty="0">
                <a:solidFill>
                  <a:schemeClr val="tx2">
                    <a:lumMod val="60000"/>
                    <a:lumOff val="40000"/>
                  </a:schemeClr>
                </a:solidFill>
                <a:latin typeface="Arial Narrow" panose="020B0606020202030204" pitchFamily="34" charset="0"/>
              </a:rPr>
              <a:t>Promising technology for tactical training</a:t>
            </a:r>
          </a:p>
        </p:txBody>
      </p:sp>
    </p:spTree>
    <p:extLst>
      <p:ext uri="{BB962C8B-B14F-4D97-AF65-F5344CB8AC3E}">
        <p14:creationId xmlns:p14="http://schemas.microsoft.com/office/powerpoint/2010/main" val="282775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augmentedrealitytrends.com/wp-content/uploads/2015/05/Augmented-reality-battle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14" y="379533"/>
            <a:ext cx="3026986" cy="21431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681" t="18755" r="10529"/>
          <a:stretch/>
        </p:blipFill>
        <p:spPr>
          <a:xfrm>
            <a:off x="5701929" y="379533"/>
            <a:ext cx="3189835" cy="2784924"/>
          </a:xfrm>
          <a:prstGeom prst="rect">
            <a:avLst/>
          </a:prstGeom>
          <a:ln>
            <a:noFill/>
          </a:ln>
          <a:effectLst>
            <a:softEdge rad="112500"/>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9588"/>
          <a:stretch/>
        </p:blipFill>
        <p:spPr>
          <a:xfrm>
            <a:off x="141888" y="2178557"/>
            <a:ext cx="3058512" cy="2903063"/>
          </a:xfrm>
          <a:prstGeom prst="rect">
            <a:avLst/>
          </a:prstGeom>
          <a:ln>
            <a:noFill/>
          </a:ln>
          <a:effectLst>
            <a:softEdge rad="112500"/>
          </a:effec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24791"/>
          <a:stretch/>
        </p:blipFill>
        <p:spPr bwMode="auto">
          <a:xfrm>
            <a:off x="5686163" y="2518001"/>
            <a:ext cx="3237129" cy="26034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ontent Placeholder 3"/>
          <p:cNvGraphicFramePr>
            <a:graphicFrameLocks/>
          </p:cNvGraphicFramePr>
          <p:nvPr/>
        </p:nvGraphicFramePr>
        <p:xfrm>
          <a:off x="2435701" y="120964"/>
          <a:ext cx="4219303" cy="22375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itle 1"/>
          <p:cNvSpPr txBox="1">
            <a:spLocks/>
          </p:cNvSpPr>
          <p:nvPr/>
        </p:nvSpPr>
        <p:spPr>
          <a:xfrm>
            <a:off x="-473270" y="62201"/>
            <a:ext cx="9832157" cy="326572"/>
          </a:xfrm>
          <a:prstGeom prst="rect">
            <a:avLst/>
          </a:prstGeom>
        </p:spPr>
        <p:txBody>
          <a:bodyPr lIns="0" tIns="0" rIns="0" bIns="0" anchor="ctr" anchorCtr="0"/>
          <a:lstStyle>
            <a:lvl1pPr algn="l" defTabSz="457200" rtl="0" eaLnBrk="1" fontAlgn="base" hangingPunct="1">
              <a:spcBef>
                <a:spcPct val="0"/>
              </a:spcBef>
              <a:spcAft>
                <a:spcPct val="0"/>
              </a:spcAft>
              <a:defRPr sz="4400" b="1" kern="1200">
                <a:solidFill>
                  <a:schemeClr val="tx2">
                    <a:lumMod val="60000"/>
                    <a:lumOff val="4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algn="ctr"/>
            <a:r>
              <a:rPr lang="en-AU" sz="2400" dirty="0">
                <a:solidFill>
                  <a:schemeClr val="bg1"/>
                </a:solidFill>
              </a:rPr>
              <a:t>Future Directions</a:t>
            </a:r>
          </a:p>
        </p:txBody>
      </p:sp>
      <p:grpSp>
        <p:nvGrpSpPr>
          <p:cNvPr id="12" name="Group 11"/>
          <p:cNvGrpSpPr/>
          <p:nvPr/>
        </p:nvGrpSpPr>
        <p:grpSpPr>
          <a:xfrm>
            <a:off x="2791234" y="2586079"/>
            <a:ext cx="3074995" cy="2503632"/>
            <a:chOff x="536831" y="496404"/>
            <a:chExt cx="4654807" cy="3091267"/>
          </a:xfrm>
        </p:grpSpPr>
        <p:pic>
          <p:nvPicPr>
            <p:cNvPr id="1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832" y="496404"/>
              <a:ext cx="4437806" cy="30912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Line Callout 2 13"/>
            <p:cNvSpPr/>
            <p:nvPr/>
          </p:nvSpPr>
          <p:spPr>
            <a:xfrm>
              <a:off x="2795209" y="941209"/>
              <a:ext cx="1853885" cy="916027"/>
            </a:xfrm>
            <a:prstGeom prst="borderCallout2">
              <a:avLst>
                <a:gd name="adj1" fmla="val 101196"/>
                <a:gd name="adj2" fmla="val 74484"/>
                <a:gd name="adj3" fmla="val 146799"/>
                <a:gd name="adj4" fmla="val 50369"/>
                <a:gd name="adj5" fmla="val 146625"/>
                <a:gd name="adj6" fmla="val 36540"/>
              </a:avLst>
            </a:prstGeom>
            <a:noFill/>
            <a:ln w="127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800" dirty="0"/>
                <a:t>Embedded sensors: HR, EMG, EEG, MEG, eye-blinks, GSR, etc. tracking operator’s functional state</a:t>
              </a:r>
            </a:p>
          </p:txBody>
        </p:sp>
        <p:sp>
          <p:nvSpPr>
            <p:cNvPr id="15" name="Line Callout 2 14"/>
            <p:cNvSpPr/>
            <p:nvPr/>
          </p:nvSpPr>
          <p:spPr>
            <a:xfrm>
              <a:off x="2575578" y="2364478"/>
              <a:ext cx="1981203" cy="1127665"/>
            </a:xfrm>
            <a:prstGeom prst="borderCallout2">
              <a:avLst>
                <a:gd name="adj1" fmla="val 70801"/>
                <a:gd name="adj2" fmla="val 1579"/>
                <a:gd name="adj3" fmla="val 70411"/>
                <a:gd name="adj4" fmla="val -14385"/>
                <a:gd name="adj5" fmla="val 29519"/>
                <a:gd name="adj6" fmla="val -22557"/>
              </a:avLst>
            </a:prstGeom>
            <a:noFill/>
            <a:ln w="127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800" dirty="0"/>
                <a:t>Embedded loggers to track RT, error rates, voice pitch, haptic pressure, keystroke cadence &amp; other markers of cognitive capacity</a:t>
              </a:r>
            </a:p>
          </p:txBody>
        </p:sp>
        <p:sp>
          <p:nvSpPr>
            <p:cNvPr id="16" name="Line Callout 2 15"/>
            <p:cNvSpPr/>
            <p:nvPr/>
          </p:nvSpPr>
          <p:spPr>
            <a:xfrm>
              <a:off x="536831" y="794784"/>
              <a:ext cx="2205990" cy="864394"/>
            </a:xfrm>
            <a:prstGeom prst="borderCallout2">
              <a:avLst>
                <a:gd name="adj1" fmla="val 99536"/>
                <a:gd name="adj2" fmla="val 57284"/>
                <a:gd name="adj3" fmla="val 156321"/>
                <a:gd name="adj4" fmla="val 71165"/>
                <a:gd name="adj5" fmla="val 158325"/>
                <a:gd name="adj6" fmla="val 91791"/>
              </a:avLst>
            </a:prstGeom>
            <a:noFill/>
            <a:ln w="127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Functional state &amp; cognitive markers feed real-time feedback (e.g., safety warnings) system </a:t>
              </a:r>
              <a:r>
                <a:rPr lang="en-US" sz="800" dirty="0" err="1"/>
                <a:t>behaviour</a:t>
              </a:r>
              <a:r>
                <a:rPr lang="en-US" sz="800" dirty="0"/>
                <a:t> (“sliding autonomy”)</a:t>
              </a:r>
            </a:p>
          </p:txBody>
        </p:sp>
      </p:grpSp>
    </p:spTree>
    <p:extLst>
      <p:ext uri="{BB962C8B-B14F-4D97-AF65-F5344CB8AC3E}">
        <p14:creationId xmlns:p14="http://schemas.microsoft.com/office/powerpoint/2010/main" val="2393120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24CAA815-CE3D-4D1D-9157-3817D44DB568}"/>
              </a:ext>
            </a:extLst>
          </p:cNvPr>
          <p:cNvPicPr>
            <a:picLocks noChangeAspect="1"/>
          </p:cNvPicPr>
          <p:nvPr/>
        </p:nvPicPr>
        <p:blipFill rotWithShape="1">
          <a:blip r:embed="rId3"/>
          <a:srcRect l="4121" t="6222" r="1920" b="6602"/>
          <a:stretch/>
        </p:blipFill>
        <p:spPr>
          <a:xfrm>
            <a:off x="1020726" y="348244"/>
            <a:ext cx="5784112" cy="4470687"/>
          </a:xfrm>
          <a:prstGeom prst="rect">
            <a:avLst/>
          </a:prstGeom>
        </p:spPr>
      </p:pic>
      <p:grpSp>
        <p:nvGrpSpPr>
          <p:cNvPr id="20" name="Group 19">
            <a:extLst>
              <a:ext uri="{FF2B5EF4-FFF2-40B4-BE49-F238E27FC236}">
                <a16:creationId xmlns:a16="http://schemas.microsoft.com/office/drawing/2014/main" id="{DF17486E-29D9-4E72-887A-4CF1E4108F84}"/>
              </a:ext>
            </a:extLst>
          </p:cNvPr>
          <p:cNvGrpSpPr/>
          <p:nvPr/>
        </p:nvGrpSpPr>
        <p:grpSpPr>
          <a:xfrm>
            <a:off x="1063606" y="392304"/>
            <a:ext cx="5784112" cy="4702038"/>
            <a:chOff x="1063606" y="392304"/>
            <a:chExt cx="5784112" cy="4702038"/>
          </a:xfrm>
        </p:grpSpPr>
        <p:pic>
          <p:nvPicPr>
            <p:cNvPr id="2" name="Picture 1">
              <a:extLst>
                <a:ext uri="{FF2B5EF4-FFF2-40B4-BE49-F238E27FC236}">
                  <a16:creationId xmlns:a16="http://schemas.microsoft.com/office/drawing/2014/main" id="{25B75B4F-9729-40B7-9A56-875970FA0D19}"/>
                </a:ext>
              </a:extLst>
            </p:cNvPr>
            <p:cNvPicPr>
              <a:picLocks noChangeAspect="1"/>
            </p:cNvPicPr>
            <p:nvPr/>
          </p:nvPicPr>
          <p:blipFill>
            <a:blip r:embed="rId4"/>
            <a:stretch>
              <a:fillRect/>
            </a:stretch>
          </p:blipFill>
          <p:spPr>
            <a:xfrm>
              <a:off x="1063606" y="392304"/>
              <a:ext cx="5784112" cy="4702038"/>
            </a:xfrm>
            <a:prstGeom prst="rect">
              <a:avLst/>
            </a:prstGeom>
          </p:spPr>
        </p:pic>
        <p:sp>
          <p:nvSpPr>
            <p:cNvPr id="19" name="Rectangle: Rounded Corners 18">
              <a:extLst>
                <a:ext uri="{FF2B5EF4-FFF2-40B4-BE49-F238E27FC236}">
                  <a16:creationId xmlns:a16="http://schemas.microsoft.com/office/drawing/2014/main" id="{8A28D3C8-9124-4BDE-B5C9-192A73F854FB}"/>
                </a:ext>
              </a:extLst>
            </p:cNvPr>
            <p:cNvSpPr/>
            <p:nvPr/>
          </p:nvSpPr>
          <p:spPr>
            <a:xfrm>
              <a:off x="3365727" y="2691440"/>
              <a:ext cx="1209102" cy="498326"/>
            </a:xfrm>
            <a:prstGeom prst="roundRect">
              <a:avLst/>
            </a:prstGeom>
            <a:solidFill>
              <a:schemeClr val="tx2">
                <a:lumMod val="60000"/>
                <a:lumOff val="40000"/>
              </a:schemeClr>
            </a:solidFill>
            <a:ln>
              <a:solidFill>
                <a:srgbClr val="0F63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18E1C1A5-B12F-4EC1-9AED-BD1C49C25038}"/>
                </a:ext>
              </a:extLst>
            </p:cNvPr>
            <p:cNvSpPr txBox="1"/>
            <p:nvPr/>
          </p:nvSpPr>
          <p:spPr>
            <a:xfrm>
              <a:off x="3389996" y="2617392"/>
              <a:ext cx="1329157" cy="646331"/>
            </a:xfrm>
            <a:prstGeom prst="rect">
              <a:avLst/>
            </a:prstGeom>
            <a:noFill/>
          </p:spPr>
          <p:txBody>
            <a:bodyPr wrap="square" rtlCol="0">
              <a:spAutoFit/>
            </a:bodyPr>
            <a:lstStyle/>
            <a:p>
              <a:r>
                <a:rPr lang="en-GB" sz="3600" b="1" dirty="0" err="1">
                  <a:solidFill>
                    <a:schemeClr val="bg1"/>
                  </a:solidFill>
                  <a:latin typeface="+mj-lt"/>
                  <a:ea typeface="ＭＳ Ｐゴシック" charset="0"/>
                </a:rPr>
                <a:t>RDoC</a:t>
              </a:r>
              <a:endParaRPr lang="en-AU" sz="3600" b="1" dirty="0">
                <a:solidFill>
                  <a:schemeClr val="bg1"/>
                </a:solidFill>
                <a:latin typeface="+mj-lt"/>
                <a:ea typeface="ＭＳ Ｐゴシック" charset="0"/>
              </a:endParaRPr>
            </a:p>
          </p:txBody>
        </p:sp>
      </p:grpSp>
      <p:pic>
        <p:nvPicPr>
          <p:cNvPr id="7" name="Picture 6" descr="Diagram&#10;&#10;Description automatically generated">
            <a:extLst>
              <a:ext uri="{FF2B5EF4-FFF2-40B4-BE49-F238E27FC236}">
                <a16:creationId xmlns:a16="http://schemas.microsoft.com/office/drawing/2014/main" id="{22DDF900-42F1-46A1-A85A-6B80F1A3E369}"/>
              </a:ext>
            </a:extLst>
          </p:cNvPr>
          <p:cNvPicPr>
            <a:picLocks noChangeAspect="1"/>
          </p:cNvPicPr>
          <p:nvPr/>
        </p:nvPicPr>
        <p:blipFill>
          <a:blip r:embed="rId5"/>
          <a:stretch>
            <a:fillRect/>
          </a:stretch>
        </p:blipFill>
        <p:spPr>
          <a:xfrm>
            <a:off x="637953" y="469427"/>
            <a:ext cx="6166885" cy="4606556"/>
          </a:xfrm>
          <a:prstGeom prst="rect">
            <a:avLst/>
          </a:prstGeom>
        </p:spPr>
      </p:pic>
      <p:sp>
        <p:nvSpPr>
          <p:cNvPr id="5" name="Title 1">
            <a:extLst>
              <a:ext uri="{FF2B5EF4-FFF2-40B4-BE49-F238E27FC236}">
                <a16:creationId xmlns:a16="http://schemas.microsoft.com/office/drawing/2014/main" id="{5736DDC4-8DFD-4B16-8578-6776D5170DCA}"/>
              </a:ext>
            </a:extLst>
          </p:cNvPr>
          <p:cNvSpPr txBox="1">
            <a:spLocks/>
          </p:cNvSpPr>
          <p:nvPr/>
        </p:nvSpPr>
        <p:spPr>
          <a:xfrm>
            <a:off x="-473270" y="67517"/>
            <a:ext cx="9832157" cy="326572"/>
          </a:xfrm>
          <a:prstGeom prst="rect">
            <a:avLst/>
          </a:prstGeom>
        </p:spPr>
        <p:txBody>
          <a:bodyPr lIns="0" tIns="0" rIns="0" bIns="0" anchor="ctr" anchorCtr="0"/>
          <a:lstStyle>
            <a:lvl1pPr algn="l" defTabSz="457200" rtl="0" eaLnBrk="1" fontAlgn="base" hangingPunct="1">
              <a:spcBef>
                <a:spcPct val="0"/>
              </a:spcBef>
              <a:spcAft>
                <a:spcPct val="0"/>
              </a:spcAft>
              <a:defRPr sz="4400" b="1" kern="1200">
                <a:solidFill>
                  <a:schemeClr val="tx2">
                    <a:lumMod val="60000"/>
                    <a:lumOff val="4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algn="ctr"/>
            <a:r>
              <a:rPr lang="en-AU" sz="2300" dirty="0">
                <a:solidFill>
                  <a:schemeClr val="bg1"/>
                </a:solidFill>
              </a:rPr>
              <a:t>Future Directions: Research Domain Criteria</a:t>
            </a:r>
          </a:p>
        </p:txBody>
      </p:sp>
      <p:sp>
        <p:nvSpPr>
          <p:cNvPr id="8" name="Rectangle 7">
            <a:extLst>
              <a:ext uri="{FF2B5EF4-FFF2-40B4-BE49-F238E27FC236}">
                <a16:creationId xmlns:a16="http://schemas.microsoft.com/office/drawing/2014/main" id="{7F42C04B-3777-4799-9BFF-4A25C8E0B7AD}"/>
              </a:ext>
            </a:extLst>
          </p:cNvPr>
          <p:cNvSpPr/>
          <p:nvPr/>
        </p:nvSpPr>
        <p:spPr>
          <a:xfrm>
            <a:off x="6971957" y="2448087"/>
            <a:ext cx="2235835" cy="2260747"/>
          </a:xfrm>
          <a:prstGeom prst="rect">
            <a:avLst/>
          </a:prstGeom>
        </p:spPr>
        <p:txBody>
          <a:bodyPr wrap="square">
            <a:spAutoFit/>
          </a:bodyPr>
          <a:lstStyle/>
          <a:p>
            <a:pPr fontAlgn="base">
              <a:lnSpc>
                <a:spcPct val="107000"/>
              </a:lnSpc>
              <a:spcAft>
                <a:spcPts val="800"/>
              </a:spcAft>
            </a:pPr>
            <a:r>
              <a:rPr lang="en-US" sz="3200" b="1" kern="1200" dirty="0" err="1">
                <a:solidFill>
                  <a:srgbClr val="8497B0"/>
                </a:solidFill>
                <a:effectLst/>
                <a:latin typeface="Arial Narrow" panose="020B0606020202030204" pitchFamily="34" charset="0"/>
                <a:ea typeface="MS PGothic" panose="020B0600070205080204" pitchFamily="34" charset="-128"/>
                <a:cs typeface="Times New Roman" panose="02020603050405020304" pitchFamily="18" charset="0"/>
              </a:rPr>
              <a:t>RDoC</a:t>
            </a:r>
            <a:endParaRPr lang="en-AU" sz="1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fontAlgn="base">
              <a:buFont typeface="Arial" panose="020B0604020202020204" pitchFamily="34" charset="0"/>
              <a:buChar char="•"/>
              <a:tabLst>
                <a:tab pos="457200" algn="l"/>
              </a:tabLst>
            </a:pPr>
            <a:r>
              <a:rPr lang="en-AU" sz="2000" kern="1200" dirty="0">
                <a:solidFill>
                  <a:srgbClr val="8497B0"/>
                </a:solidFill>
                <a:effectLst/>
                <a:latin typeface="Arial Narrow" panose="020B0606020202030204" pitchFamily="34" charset="0"/>
                <a:ea typeface="MS PGothic" panose="020B0600070205080204" pitchFamily="34" charset="-128"/>
                <a:cs typeface="Times New Roman" panose="02020603050405020304" pitchFamily="18" charset="0"/>
              </a:rPr>
              <a:t>+ valence </a:t>
            </a:r>
            <a:endParaRPr lang="en-AU"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42900" lvl="0" indent="-342900" fontAlgn="base">
              <a:buFont typeface="Arial" panose="020B0604020202020204" pitchFamily="34" charset="0"/>
              <a:buChar char="•"/>
              <a:tabLst>
                <a:tab pos="457200" algn="l"/>
              </a:tabLst>
            </a:pPr>
            <a:r>
              <a:rPr lang="en-AU" sz="2000" kern="1200" dirty="0">
                <a:solidFill>
                  <a:srgbClr val="8497B0"/>
                </a:solidFill>
                <a:effectLst/>
                <a:latin typeface="Arial Narrow" panose="020B0606020202030204" pitchFamily="34" charset="0"/>
                <a:ea typeface="MS PGothic" panose="020B0600070205080204" pitchFamily="34" charset="-128"/>
                <a:cs typeface="Times New Roman" panose="02020603050405020304" pitchFamily="18" charset="0"/>
              </a:rPr>
              <a:t>– valence </a:t>
            </a:r>
            <a:endParaRPr lang="en-AU"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42900" lvl="0" indent="-342900" fontAlgn="base">
              <a:buFont typeface="Arial" panose="020B0604020202020204" pitchFamily="34" charset="0"/>
              <a:buChar char="•"/>
              <a:tabLst>
                <a:tab pos="457200" algn="l"/>
              </a:tabLst>
            </a:pPr>
            <a:r>
              <a:rPr lang="en-AU" sz="2000" kern="1200" dirty="0">
                <a:solidFill>
                  <a:srgbClr val="8497B0"/>
                </a:solidFill>
                <a:effectLst/>
                <a:latin typeface="Arial Narrow" panose="020B0606020202030204" pitchFamily="34" charset="0"/>
                <a:ea typeface="MS PGothic" panose="020B0600070205080204" pitchFamily="34" charset="-128"/>
                <a:cs typeface="Times New Roman" panose="02020603050405020304" pitchFamily="18" charset="0"/>
              </a:rPr>
              <a:t>cognitive </a:t>
            </a:r>
            <a:endParaRPr lang="en-AU"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42900" lvl="0" indent="-342900" fontAlgn="base">
              <a:buFont typeface="Arial" panose="020B0604020202020204" pitchFamily="34" charset="0"/>
              <a:buChar char="•"/>
              <a:tabLst>
                <a:tab pos="457200" algn="l"/>
              </a:tabLst>
            </a:pPr>
            <a:r>
              <a:rPr lang="en-AU" sz="2000" kern="1200" dirty="0">
                <a:solidFill>
                  <a:srgbClr val="8497B0"/>
                </a:solidFill>
                <a:effectLst/>
                <a:latin typeface="Arial Narrow" panose="020B0606020202030204" pitchFamily="34" charset="0"/>
                <a:ea typeface="MS PGothic" panose="020B0600070205080204" pitchFamily="34" charset="-128"/>
                <a:cs typeface="Times New Roman" panose="02020603050405020304" pitchFamily="18" charset="0"/>
              </a:rPr>
              <a:t>regulatory system</a:t>
            </a:r>
            <a:endParaRPr lang="en-AU"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42900" lvl="0" indent="-342900" fontAlgn="base">
              <a:buFont typeface="Arial" panose="020B0604020202020204" pitchFamily="34" charset="0"/>
              <a:buChar char="•"/>
              <a:tabLst>
                <a:tab pos="457200" algn="l"/>
              </a:tabLst>
            </a:pPr>
            <a:r>
              <a:rPr lang="en-AU" sz="2000" kern="1200" dirty="0">
                <a:solidFill>
                  <a:srgbClr val="8497B0"/>
                </a:solidFill>
                <a:effectLst/>
                <a:latin typeface="Arial Narrow" panose="020B0606020202030204" pitchFamily="34" charset="0"/>
                <a:ea typeface="MS PGothic" panose="020B0600070205080204" pitchFamily="34" charset="-128"/>
                <a:cs typeface="Times New Roman" panose="02020603050405020304" pitchFamily="18" charset="0"/>
              </a:rPr>
              <a:t>social processes</a:t>
            </a:r>
            <a:endParaRPr lang="en-AU" sz="1200" dirty="0">
              <a:effectLst/>
              <a:latin typeface="Times New Roman" panose="02020603050405020304" pitchFamily="18" charset="0"/>
              <a:ea typeface="Yu Mincho" panose="02020400000000000000" pitchFamily="18" charset="-128"/>
              <a:cs typeface="Times New Roman" panose="02020603050405020304" pitchFamily="18" charset="0"/>
            </a:endParaRPr>
          </a:p>
        </p:txBody>
      </p:sp>
      <p:sp>
        <p:nvSpPr>
          <p:cNvPr id="6" name="Oval 5">
            <a:extLst>
              <a:ext uri="{FF2B5EF4-FFF2-40B4-BE49-F238E27FC236}">
                <a16:creationId xmlns:a16="http://schemas.microsoft.com/office/drawing/2014/main" id="{BE79DEE9-C69C-4DE1-8BDC-16DD44577693}"/>
              </a:ext>
            </a:extLst>
          </p:cNvPr>
          <p:cNvSpPr/>
          <p:nvPr/>
        </p:nvSpPr>
        <p:spPr>
          <a:xfrm>
            <a:off x="7136367" y="373743"/>
            <a:ext cx="2267712" cy="1863173"/>
          </a:xfrm>
          <a:prstGeom prst="ellipse">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4368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1">
            <a:extLst>
              <a:ext uri="{FF2B5EF4-FFF2-40B4-BE49-F238E27FC236}">
                <a16:creationId xmlns:a16="http://schemas.microsoft.com/office/drawing/2014/main" id="{48BC4D4B-B448-4A4F-BE3C-A6ED2681C3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53" t="9038" r="753" b="-862"/>
          <a:stretch/>
        </p:blipFill>
        <p:spPr bwMode="auto">
          <a:xfrm>
            <a:off x="42531" y="440487"/>
            <a:ext cx="8840972" cy="4703013"/>
          </a:xfrm>
          <a:prstGeom prst="rect">
            <a:avLst/>
          </a:prstGeom>
          <a:noFill/>
          <a:effectLst>
            <a:glow>
              <a:schemeClr val="accent1">
                <a:alpha val="18000"/>
              </a:schemeClr>
            </a:glo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736DDC4-8DFD-4B16-8578-6776D5170DCA}"/>
              </a:ext>
            </a:extLst>
          </p:cNvPr>
          <p:cNvSpPr txBox="1">
            <a:spLocks/>
          </p:cNvSpPr>
          <p:nvPr/>
        </p:nvSpPr>
        <p:spPr>
          <a:xfrm>
            <a:off x="-473270" y="67517"/>
            <a:ext cx="9832157" cy="326572"/>
          </a:xfrm>
          <a:prstGeom prst="rect">
            <a:avLst/>
          </a:prstGeom>
        </p:spPr>
        <p:txBody>
          <a:bodyPr lIns="0" tIns="0" rIns="0" bIns="0" anchor="ctr" anchorCtr="0"/>
          <a:lstStyle>
            <a:lvl1pPr algn="l" defTabSz="457200" rtl="0" eaLnBrk="1" fontAlgn="base" hangingPunct="1">
              <a:spcBef>
                <a:spcPct val="0"/>
              </a:spcBef>
              <a:spcAft>
                <a:spcPct val="0"/>
              </a:spcAft>
              <a:defRPr sz="4400" b="1" kern="1200">
                <a:solidFill>
                  <a:schemeClr val="tx2">
                    <a:lumMod val="60000"/>
                    <a:lumOff val="4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algn="ctr"/>
            <a:r>
              <a:rPr lang="en-AU" sz="2300" dirty="0">
                <a:solidFill>
                  <a:schemeClr val="bg1"/>
                </a:solidFill>
              </a:rPr>
              <a:t>Future Directions: Frontiers of Measurement </a:t>
            </a:r>
          </a:p>
        </p:txBody>
      </p:sp>
      <p:pic>
        <p:nvPicPr>
          <p:cNvPr id="3" name="Picture 2" descr="A picture containing graphical user interface&#10;&#10;Description automatically generated">
            <a:extLst>
              <a:ext uri="{FF2B5EF4-FFF2-40B4-BE49-F238E27FC236}">
                <a16:creationId xmlns:a16="http://schemas.microsoft.com/office/drawing/2014/main" id="{CC6C7E73-8B3E-4FEE-B8E6-18839CACE5F1}"/>
              </a:ext>
            </a:extLst>
          </p:cNvPr>
          <p:cNvPicPr>
            <a:picLocks noChangeAspect="1"/>
          </p:cNvPicPr>
          <p:nvPr/>
        </p:nvPicPr>
        <p:blipFill>
          <a:blip r:embed="rId4"/>
          <a:stretch>
            <a:fillRect/>
          </a:stretch>
        </p:blipFill>
        <p:spPr>
          <a:xfrm>
            <a:off x="3211032" y="807189"/>
            <a:ext cx="3230415" cy="1069349"/>
          </a:xfrm>
          <a:prstGeom prst="rect">
            <a:avLst/>
          </a:prstGeom>
          <a:effectLst>
            <a:glow>
              <a:schemeClr val="accent1"/>
            </a:glow>
            <a:softEdge rad="50800"/>
          </a:effectLst>
        </p:spPr>
      </p:pic>
      <p:sp>
        <p:nvSpPr>
          <p:cNvPr id="6" name="Rounded Rectangle 34">
            <a:extLst>
              <a:ext uri="{FF2B5EF4-FFF2-40B4-BE49-F238E27FC236}">
                <a16:creationId xmlns:a16="http://schemas.microsoft.com/office/drawing/2014/main" id="{7E3D7DB6-4987-4E72-AD0F-34CF487E3C73}"/>
              </a:ext>
            </a:extLst>
          </p:cNvPr>
          <p:cNvSpPr/>
          <p:nvPr/>
        </p:nvSpPr>
        <p:spPr>
          <a:xfrm>
            <a:off x="6049925" y="3110023"/>
            <a:ext cx="1052623" cy="2033477"/>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dirty="0"/>
          </a:p>
        </p:txBody>
      </p:sp>
    </p:spTree>
    <p:extLst>
      <p:ext uri="{BB962C8B-B14F-4D97-AF65-F5344CB8AC3E}">
        <p14:creationId xmlns:p14="http://schemas.microsoft.com/office/powerpoint/2010/main" val="398894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Box 220">
            <a:extLst>
              <a:ext uri="{FF2B5EF4-FFF2-40B4-BE49-F238E27FC236}">
                <a16:creationId xmlns:a16="http://schemas.microsoft.com/office/drawing/2014/main" id="{61038F24-B1FD-4E48-997E-C0C35A5A2101}"/>
              </a:ext>
            </a:extLst>
          </p:cNvPr>
          <p:cNvSpPr txBox="1"/>
          <p:nvPr/>
        </p:nvSpPr>
        <p:spPr>
          <a:xfrm>
            <a:off x="2489813" y="606651"/>
            <a:ext cx="3991362" cy="461665"/>
          </a:xfrm>
          <a:prstGeom prst="rect">
            <a:avLst/>
          </a:prstGeom>
          <a:noFill/>
        </p:spPr>
        <p:txBody>
          <a:bodyPr wrap="square" rtlCol="0">
            <a:spAutoFit/>
          </a:bodyPr>
          <a:lstStyle/>
          <a:p>
            <a:pPr algn="ctr"/>
            <a:r>
              <a:rPr lang="en-US" b="1" dirty="0">
                <a:solidFill>
                  <a:schemeClr val="accent1">
                    <a:lumMod val="75000"/>
                  </a:schemeClr>
                </a:solidFill>
                <a:latin typeface="Arial" panose="020B0604020202020204" pitchFamily="34" charset="0"/>
                <a:cs typeface="Arial" panose="020B0604020202020204" pitchFamily="34" charset="0"/>
              </a:rPr>
              <a:t>CF2 Program</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grpSp>
        <p:nvGrpSpPr>
          <p:cNvPr id="247" name="Group 246">
            <a:extLst>
              <a:ext uri="{FF2B5EF4-FFF2-40B4-BE49-F238E27FC236}">
                <a16:creationId xmlns:a16="http://schemas.microsoft.com/office/drawing/2014/main" id="{968183B2-CA87-40B7-AA71-F859B93CD713}"/>
              </a:ext>
            </a:extLst>
          </p:cNvPr>
          <p:cNvGrpSpPr/>
          <p:nvPr/>
        </p:nvGrpSpPr>
        <p:grpSpPr>
          <a:xfrm>
            <a:off x="1013519" y="885232"/>
            <a:ext cx="7445321" cy="3900345"/>
            <a:chOff x="1661387" y="1582280"/>
            <a:chExt cx="9927094" cy="5200461"/>
          </a:xfrm>
        </p:grpSpPr>
        <p:sp>
          <p:nvSpPr>
            <p:cNvPr id="223" name="TextBox 222">
              <a:extLst>
                <a:ext uri="{FF2B5EF4-FFF2-40B4-BE49-F238E27FC236}">
                  <a16:creationId xmlns:a16="http://schemas.microsoft.com/office/drawing/2014/main" id="{D59CD5C1-7EBC-49FF-ACAF-CB771613F4DF}"/>
                </a:ext>
              </a:extLst>
            </p:cNvPr>
            <p:cNvSpPr txBox="1"/>
            <p:nvPr/>
          </p:nvSpPr>
          <p:spPr>
            <a:xfrm>
              <a:off x="7058085" y="4852986"/>
              <a:ext cx="3415166"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CF2 App - industry (</a:t>
              </a:r>
              <a:r>
                <a:rPr lang="en-US" sz="900" dirty="0" err="1">
                  <a:latin typeface="Arial" panose="020B0604020202020204" pitchFamily="34" charset="0"/>
                  <a:cs typeface="Arial" panose="020B0604020202020204" pitchFamily="34" charset="0"/>
                </a:rPr>
                <a:t>CoSEP</a:t>
              </a:r>
              <a:r>
                <a:rPr lang="en-US" sz="900" dirty="0">
                  <a:latin typeface="Arial" panose="020B0604020202020204" pitchFamily="34" charset="0"/>
                  <a:cs typeface="Arial" panose="020B0604020202020204" pitchFamily="34" charset="0"/>
                </a:rPr>
                <a:t>, BPI)                    .   </a:t>
              </a:r>
            </a:p>
          </p:txBody>
        </p:sp>
        <p:sp>
          <p:nvSpPr>
            <p:cNvPr id="237" name="Rectangle: Rounded Corners 236">
              <a:extLst>
                <a:ext uri="{FF2B5EF4-FFF2-40B4-BE49-F238E27FC236}">
                  <a16:creationId xmlns:a16="http://schemas.microsoft.com/office/drawing/2014/main" id="{5F5E4BE0-74F9-46A6-B504-8537611CBF60}"/>
                </a:ext>
              </a:extLst>
            </p:cNvPr>
            <p:cNvSpPr/>
            <p:nvPr/>
          </p:nvSpPr>
          <p:spPr>
            <a:xfrm>
              <a:off x="2705879" y="5291290"/>
              <a:ext cx="4684133" cy="1491451"/>
            </a:xfrm>
            <a:prstGeom prst="round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a:ln>
              <a:solidFill>
                <a:schemeClr val="accent1">
                  <a:shade val="50000"/>
                  <a:alpha val="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36" name="Arrow: Left 235">
              <a:extLst>
                <a:ext uri="{FF2B5EF4-FFF2-40B4-BE49-F238E27FC236}">
                  <a16:creationId xmlns:a16="http://schemas.microsoft.com/office/drawing/2014/main" id="{C60AE89D-44B1-4D0D-9A89-B3560FD9C83D}"/>
                </a:ext>
              </a:extLst>
            </p:cNvPr>
            <p:cNvSpPr/>
            <p:nvPr/>
          </p:nvSpPr>
          <p:spPr>
            <a:xfrm>
              <a:off x="3882980" y="5836950"/>
              <a:ext cx="557656" cy="162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1" name="Arrow: Left 90">
              <a:extLst>
                <a:ext uri="{FF2B5EF4-FFF2-40B4-BE49-F238E27FC236}">
                  <a16:creationId xmlns:a16="http://schemas.microsoft.com/office/drawing/2014/main" id="{9C18D6AA-EE1B-4ECF-99E2-18F7E6F754F2}"/>
                </a:ext>
              </a:extLst>
            </p:cNvPr>
            <p:cNvSpPr/>
            <p:nvPr/>
          </p:nvSpPr>
          <p:spPr>
            <a:xfrm flipH="1">
              <a:off x="5615701" y="5836949"/>
              <a:ext cx="557655" cy="1447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nvGrpSpPr>
            <p:cNvPr id="220" name="Group 219">
              <a:extLst>
                <a:ext uri="{FF2B5EF4-FFF2-40B4-BE49-F238E27FC236}">
                  <a16:creationId xmlns:a16="http://schemas.microsoft.com/office/drawing/2014/main" id="{35BD9362-1610-4EF3-85D7-3A38AE18A6EA}"/>
                </a:ext>
              </a:extLst>
            </p:cNvPr>
            <p:cNvGrpSpPr/>
            <p:nvPr/>
          </p:nvGrpSpPr>
          <p:grpSpPr>
            <a:xfrm>
              <a:off x="1661387" y="1586892"/>
              <a:ext cx="9767654" cy="5075891"/>
              <a:chOff x="287911" y="1655440"/>
              <a:chExt cx="9767655" cy="5075890"/>
            </a:xfrm>
          </p:grpSpPr>
          <p:grpSp>
            <p:nvGrpSpPr>
              <p:cNvPr id="215" name="Group 214">
                <a:extLst>
                  <a:ext uri="{FF2B5EF4-FFF2-40B4-BE49-F238E27FC236}">
                    <a16:creationId xmlns:a16="http://schemas.microsoft.com/office/drawing/2014/main" id="{813D0F3B-97A0-43BA-88D4-FAF0700D457F}"/>
                  </a:ext>
                </a:extLst>
              </p:cNvPr>
              <p:cNvGrpSpPr/>
              <p:nvPr/>
            </p:nvGrpSpPr>
            <p:grpSpPr>
              <a:xfrm>
                <a:off x="287911" y="1655440"/>
                <a:ext cx="9457611" cy="5075890"/>
                <a:chOff x="277688" y="1945232"/>
                <a:chExt cx="6748747" cy="4623707"/>
              </a:xfrm>
            </p:grpSpPr>
            <p:pic>
              <p:nvPicPr>
                <p:cNvPr id="9" name="Picture 8">
                  <a:extLst>
                    <a:ext uri="{FF2B5EF4-FFF2-40B4-BE49-F238E27FC236}">
                      <a16:creationId xmlns:a16="http://schemas.microsoft.com/office/drawing/2014/main" id="{4C2833E3-1C51-0E4D-9316-CFA0F3E8CE9E}"/>
                    </a:ext>
                  </a:extLst>
                </p:cNvPr>
                <p:cNvPicPr>
                  <a:picLocks noChangeAspect="1"/>
                </p:cNvPicPr>
                <p:nvPr/>
              </p:nvPicPr>
              <p:blipFill>
                <a:blip r:embed="rId3"/>
                <a:stretch>
                  <a:fillRect/>
                </a:stretch>
              </p:blipFill>
              <p:spPr>
                <a:xfrm>
                  <a:off x="2187145" y="2594622"/>
                  <a:ext cx="2861385" cy="2024404"/>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pic>
            <p:grpSp>
              <p:nvGrpSpPr>
                <p:cNvPr id="124" name="Group 123">
                  <a:extLst>
                    <a:ext uri="{FF2B5EF4-FFF2-40B4-BE49-F238E27FC236}">
                      <a16:creationId xmlns:a16="http://schemas.microsoft.com/office/drawing/2014/main" id="{F98EA6F8-6F59-5D43-8FA4-6CD28D04259F}"/>
                    </a:ext>
                  </a:extLst>
                </p:cNvPr>
                <p:cNvGrpSpPr/>
                <p:nvPr/>
              </p:nvGrpSpPr>
              <p:grpSpPr>
                <a:xfrm>
                  <a:off x="311081" y="2418513"/>
                  <a:ext cx="1417868" cy="2322696"/>
                  <a:chOff x="311081" y="2418513"/>
                  <a:chExt cx="1417868" cy="2322696"/>
                </a:xfrm>
              </p:grpSpPr>
              <p:sp>
                <p:nvSpPr>
                  <p:cNvPr id="26" name="TextBox 25">
                    <a:extLst>
                      <a:ext uri="{FF2B5EF4-FFF2-40B4-BE49-F238E27FC236}">
                        <a16:creationId xmlns:a16="http://schemas.microsoft.com/office/drawing/2014/main" id="{810E3E8C-A938-5D43-BBFD-989C4D8A4FE4}"/>
                      </a:ext>
                    </a:extLst>
                  </p:cNvPr>
                  <p:cNvSpPr txBox="1"/>
                  <p:nvPr/>
                </p:nvSpPr>
                <p:spPr>
                  <a:xfrm>
                    <a:off x="509091" y="2418513"/>
                    <a:ext cx="903890" cy="308395"/>
                  </a:xfrm>
                  <a:prstGeom prst="rect">
                    <a:avLst/>
                  </a:prstGeom>
                  <a:solidFill>
                    <a:schemeClr val="accent1">
                      <a:lumMod val="40000"/>
                      <a:lumOff val="60000"/>
                    </a:schemeClr>
                  </a:solidFill>
                </p:spPr>
                <p:txBody>
                  <a:bodyPr wrap="square" rtlCol="0">
                    <a:spAutoFit/>
                  </a:bodyPr>
                  <a:lstStyle>
                    <a:defPPr>
                      <a:defRPr lang="en-US"/>
                    </a:defPPr>
                    <a:lvl1pPr algn="ctr">
                      <a:defRPr sz="1400" b="1">
                        <a:latin typeface="Arial" panose="020B0604020202020204" pitchFamily="34" charset="0"/>
                        <a:cs typeface="Arial" panose="020B0604020202020204" pitchFamily="34" charset="0"/>
                      </a:defRPr>
                    </a:lvl1pPr>
                  </a:lstStyle>
                  <a:p>
                    <a:r>
                      <a:rPr lang="en-US" sz="1050" b="0" dirty="0" err="1"/>
                      <a:t>Defence</a:t>
                    </a:r>
                    <a:endParaRPr lang="en-US" sz="1050" b="0" dirty="0"/>
                  </a:p>
                </p:txBody>
              </p:sp>
              <p:sp>
                <p:nvSpPr>
                  <p:cNvPr id="27" name="TextBox 26">
                    <a:extLst>
                      <a:ext uri="{FF2B5EF4-FFF2-40B4-BE49-F238E27FC236}">
                        <a16:creationId xmlns:a16="http://schemas.microsoft.com/office/drawing/2014/main" id="{C6FC05DF-3E92-5047-A922-52024F7C7E04}"/>
                      </a:ext>
                    </a:extLst>
                  </p:cNvPr>
                  <p:cNvSpPr txBox="1"/>
                  <p:nvPr/>
                </p:nvSpPr>
                <p:spPr>
                  <a:xfrm>
                    <a:off x="360349" y="3820603"/>
                    <a:ext cx="566139"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Aviation</a:t>
                    </a:r>
                  </a:p>
                </p:txBody>
              </p:sp>
              <p:sp>
                <p:nvSpPr>
                  <p:cNvPr id="28" name="TextBox 27">
                    <a:extLst>
                      <a:ext uri="{FF2B5EF4-FFF2-40B4-BE49-F238E27FC236}">
                        <a16:creationId xmlns:a16="http://schemas.microsoft.com/office/drawing/2014/main" id="{F285CEB1-A297-914A-B4B2-F4567D8C513B}"/>
                      </a:ext>
                    </a:extLst>
                  </p:cNvPr>
                  <p:cNvSpPr txBox="1"/>
                  <p:nvPr/>
                </p:nvSpPr>
                <p:spPr>
                  <a:xfrm>
                    <a:off x="311081" y="2802669"/>
                    <a:ext cx="1161056" cy="280358"/>
                  </a:xfrm>
                  <a:prstGeom prst="rect">
                    <a:avLst/>
                  </a:prstGeom>
                  <a:solidFill>
                    <a:schemeClr val="accent1">
                      <a:lumMod val="40000"/>
                      <a:lumOff val="60000"/>
                    </a:schemeClr>
                  </a:solidFill>
                </p:spPr>
                <p:txBody>
                  <a:bodyPr wrap="square" rtlCol="0">
                    <a:spAutoFit/>
                  </a:bodyPr>
                  <a:lstStyle/>
                  <a:p>
                    <a:pPr algn="ctr"/>
                    <a:r>
                      <a:rPr lang="en-US" sz="900" dirty="0">
                        <a:latin typeface="Arial" panose="020B0604020202020204" pitchFamily="34" charset="0"/>
                        <a:cs typeface="Arial" panose="020B0604020202020204" pitchFamily="34" charset="0"/>
                      </a:rPr>
                      <a:t>Law enforcement</a:t>
                    </a:r>
                  </a:p>
                </p:txBody>
              </p:sp>
              <p:sp>
                <p:nvSpPr>
                  <p:cNvPr id="30" name="TextBox 29">
                    <a:extLst>
                      <a:ext uri="{FF2B5EF4-FFF2-40B4-BE49-F238E27FC236}">
                        <a16:creationId xmlns:a16="http://schemas.microsoft.com/office/drawing/2014/main" id="{3380EBC6-5460-5A4B-8A79-3083B62629A1}"/>
                      </a:ext>
                    </a:extLst>
                  </p:cNvPr>
                  <p:cNvSpPr txBox="1"/>
                  <p:nvPr/>
                </p:nvSpPr>
                <p:spPr>
                  <a:xfrm>
                    <a:off x="561261" y="4140004"/>
                    <a:ext cx="938278"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Performing Arts</a:t>
                    </a:r>
                  </a:p>
                </p:txBody>
              </p:sp>
              <p:sp>
                <p:nvSpPr>
                  <p:cNvPr id="31" name="TextBox 30">
                    <a:extLst>
                      <a:ext uri="{FF2B5EF4-FFF2-40B4-BE49-F238E27FC236}">
                        <a16:creationId xmlns:a16="http://schemas.microsoft.com/office/drawing/2014/main" id="{290C48D1-9F02-D84D-AFBB-47054DCBDB78}"/>
                      </a:ext>
                    </a:extLst>
                  </p:cNvPr>
                  <p:cNvSpPr txBox="1"/>
                  <p:nvPr/>
                </p:nvSpPr>
                <p:spPr>
                  <a:xfrm>
                    <a:off x="735765" y="4460851"/>
                    <a:ext cx="993184"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Sport &amp; Exercise</a:t>
                    </a:r>
                  </a:p>
                </p:txBody>
              </p:sp>
            </p:grpSp>
            <p:grpSp>
              <p:nvGrpSpPr>
                <p:cNvPr id="121" name="Group 120">
                  <a:extLst>
                    <a:ext uri="{FF2B5EF4-FFF2-40B4-BE49-F238E27FC236}">
                      <a16:creationId xmlns:a16="http://schemas.microsoft.com/office/drawing/2014/main" id="{7B0E2977-7BC8-C149-9DDF-A146E1EEEF00}"/>
                    </a:ext>
                  </a:extLst>
                </p:cNvPr>
                <p:cNvGrpSpPr/>
                <p:nvPr/>
              </p:nvGrpSpPr>
              <p:grpSpPr>
                <a:xfrm>
                  <a:off x="1965882" y="5461256"/>
                  <a:ext cx="2377383" cy="1107683"/>
                  <a:chOff x="1965882" y="5461256"/>
                  <a:chExt cx="2377383" cy="1107683"/>
                </a:xfrm>
              </p:grpSpPr>
              <p:sp>
                <p:nvSpPr>
                  <p:cNvPr id="40" name="Cube 39">
                    <a:extLst>
                      <a:ext uri="{FF2B5EF4-FFF2-40B4-BE49-F238E27FC236}">
                        <a16:creationId xmlns:a16="http://schemas.microsoft.com/office/drawing/2014/main" id="{14E8FE10-AC16-9942-94B7-B9B2E03D17B7}"/>
                      </a:ext>
                    </a:extLst>
                  </p:cNvPr>
                  <p:cNvSpPr/>
                  <p:nvPr/>
                </p:nvSpPr>
                <p:spPr>
                  <a:xfrm>
                    <a:off x="1965882" y="6200639"/>
                    <a:ext cx="1354209" cy="3683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Cognitive Gym</a:t>
                    </a:r>
                    <a:endParaRPr lang="en-US" sz="900" baseline="30000" dirty="0">
                      <a:latin typeface="Arial" panose="020B0604020202020204" pitchFamily="34" charset="0"/>
                      <a:cs typeface="Arial" panose="020B0604020202020204" pitchFamily="34" charset="0"/>
                    </a:endParaRPr>
                  </a:p>
                </p:txBody>
              </p:sp>
              <p:pic>
                <p:nvPicPr>
                  <p:cNvPr id="48" name="Picture 47" descr="A close up of a device&#10;&#10;Description automatically generated">
                    <a:extLst>
                      <a:ext uri="{FF2B5EF4-FFF2-40B4-BE49-F238E27FC236}">
                        <a16:creationId xmlns:a16="http://schemas.microsoft.com/office/drawing/2014/main" id="{AD447ED0-569A-2B4A-8857-1B47147A9D84}"/>
                      </a:ext>
                    </a:extLst>
                  </p:cNvPr>
                  <p:cNvPicPr>
                    <a:picLocks noChangeAspect="1"/>
                  </p:cNvPicPr>
                  <p:nvPr/>
                </p:nvPicPr>
                <p:blipFill>
                  <a:blip r:embed="rId4"/>
                  <a:stretch>
                    <a:fillRect/>
                  </a:stretch>
                </p:blipFill>
                <p:spPr>
                  <a:xfrm>
                    <a:off x="2216237" y="5461256"/>
                    <a:ext cx="941394" cy="941394"/>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a:effectLst>
                    <a:softEdge rad="139700"/>
                  </a:effectLst>
                </p:spPr>
              </p:pic>
              <p:sp>
                <p:nvSpPr>
                  <p:cNvPr id="49" name="TextBox 48">
                    <a:extLst>
                      <a:ext uri="{FF2B5EF4-FFF2-40B4-BE49-F238E27FC236}">
                        <a16:creationId xmlns:a16="http://schemas.microsoft.com/office/drawing/2014/main" id="{B259265C-39E9-2648-BBA7-BFC6EB4CE9A5}"/>
                      </a:ext>
                    </a:extLst>
                  </p:cNvPr>
                  <p:cNvSpPr txBox="1"/>
                  <p:nvPr/>
                </p:nvSpPr>
                <p:spPr>
                  <a:xfrm>
                    <a:off x="3264673" y="5566339"/>
                    <a:ext cx="1078592" cy="953218"/>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Facility Design</a:t>
                    </a:r>
                  </a:p>
                  <a:p>
                    <a:pPr algn="ctr"/>
                    <a:r>
                      <a:rPr lang="en-US" sz="900" dirty="0">
                        <a:latin typeface="Arial" panose="020B0604020202020204" pitchFamily="34" charset="0"/>
                        <a:cs typeface="Arial" panose="020B0604020202020204" pitchFamily="34" charset="0"/>
                      </a:rPr>
                      <a:t>Equipment</a:t>
                    </a:r>
                  </a:p>
                  <a:p>
                    <a:pPr algn="ctr"/>
                    <a:r>
                      <a:rPr lang="en-US" sz="900" dirty="0">
                        <a:latin typeface="Arial" panose="020B0604020202020204" pitchFamily="34" charset="0"/>
                        <a:cs typeface="Arial" panose="020B0604020202020204" pitchFamily="34" charset="0"/>
                      </a:rPr>
                      <a:t>Protocols</a:t>
                    </a:r>
                  </a:p>
                  <a:p>
                    <a:pPr algn="ctr"/>
                    <a:r>
                      <a:rPr lang="en-US" sz="900" dirty="0">
                        <a:latin typeface="Arial" panose="020B0604020202020204" pitchFamily="34" charset="0"/>
                        <a:cs typeface="Arial" panose="020B0604020202020204" pitchFamily="34" charset="0"/>
                      </a:rPr>
                      <a:t>Program Design</a:t>
                    </a:r>
                  </a:p>
                  <a:p>
                    <a:pPr algn="ctr"/>
                    <a:r>
                      <a:rPr lang="en-US" sz="900" dirty="0">
                        <a:latin typeface="Arial" panose="020B0604020202020204" pitchFamily="34" charset="0"/>
                        <a:cs typeface="Arial" panose="020B0604020202020204" pitchFamily="34" charset="0"/>
                      </a:rPr>
                      <a:t>Data Management</a:t>
                    </a:r>
                  </a:p>
                </p:txBody>
              </p:sp>
            </p:grpSp>
            <p:grpSp>
              <p:nvGrpSpPr>
                <p:cNvPr id="120" name="Group 119">
                  <a:extLst>
                    <a:ext uri="{FF2B5EF4-FFF2-40B4-BE49-F238E27FC236}">
                      <a16:creationId xmlns:a16="http://schemas.microsoft.com/office/drawing/2014/main" id="{2AA82508-7F79-5C46-BBCF-FF09F648AC8E}"/>
                    </a:ext>
                  </a:extLst>
                </p:cNvPr>
                <p:cNvGrpSpPr/>
                <p:nvPr/>
              </p:nvGrpSpPr>
              <p:grpSpPr>
                <a:xfrm>
                  <a:off x="4036291" y="4893029"/>
                  <a:ext cx="2807360" cy="1606927"/>
                  <a:chOff x="4521573" y="5097677"/>
                  <a:chExt cx="2807360" cy="1606927"/>
                </a:xfrm>
              </p:grpSpPr>
              <p:sp>
                <p:nvSpPr>
                  <p:cNvPr id="52" name="TextBox 51">
                    <a:extLst>
                      <a:ext uri="{FF2B5EF4-FFF2-40B4-BE49-F238E27FC236}">
                        <a16:creationId xmlns:a16="http://schemas.microsoft.com/office/drawing/2014/main" id="{5471504F-4D92-1344-851D-FE535FAAA570}"/>
                      </a:ext>
                    </a:extLst>
                  </p:cNvPr>
                  <p:cNvSpPr txBox="1"/>
                  <p:nvPr/>
                </p:nvSpPr>
                <p:spPr>
                  <a:xfrm>
                    <a:off x="4521573" y="5697841"/>
                    <a:ext cx="175760" cy="308395"/>
                  </a:xfrm>
                  <a:prstGeom prst="rect">
                    <a:avLst/>
                  </a:prstGeom>
                  <a:noFill/>
                </p:spPr>
                <p:txBody>
                  <a:bodyPr wrap="none" rtlCol="0">
                    <a:spAutoFit/>
                  </a:bodyPr>
                  <a:lstStyle/>
                  <a:p>
                    <a:endParaRPr lang="en-US" sz="105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2E76F825-A7C4-4D44-BD61-3CE83BA13F72}"/>
                      </a:ext>
                    </a:extLst>
                  </p:cNvPr>
                  <p:cNvSpPr txBox="1"/>
                  <p:nvPr/>
                </p:nvSpPr>
                <p:spPr>
                  <a:xfrm>
                    <a:off x="6069009" y="5097677"/>
                    <a:ext cx="1259924" cy="39250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CF2 App</a:t>
                    </a:r>
                  </a:p>
                  <a:p>
                    <a:pPr algn="ctr"/>
                    <a:endParaRPr lang="en-US" sz="300" dirty="0">
                      <a:latin typeface="Arial" panose="020B0604020202020204" pitchFamily="34" charset="0"/>
                      <a:cs typeface="Arial" panose="020B0604020202020204" pitchFamily="34" charset="0"/>
                    </a:endParaRPr>
                  </a:p>
                </p:txBody>
              </p:sp>
              <p:pic>
                <p:nvPicPr>
                  <p:cNvPr id="51" name="Picture 50" descr="A black cell phone&#10;&#10;Description automatically generated">
                    <a:extLst>
                      <a:ext uri="{FF2B5EF4-FFF2-40B4-BE49-F238E27FC236}">
                        <a16:creationId xmlns:a16="http://schemas.microsoft.com/office/drawing/2014/main" id="{B7F5EBA6-E9E0-B94C-829E-C759FBB11C4F}"/>
                      </a:ext>
                    </a:extLst>
                  </p:cNvPr>
                  <p:cNvPicPr>
                    <a:picLocks noChangeAspect="1"/>
                  </p:cNvPicPr>
                  <p:nvPr/>
                </p:nvPicPr>
                <p:blipFill>
                  <a:blip r:embed="rId5"/>
                  <a:stretch>
                    <a:fillRect/>
                  </a:stretch>
                </p:blipFill>
                <p:spPr>
                  <a:xfrm>
                    <a:off x="4882171" y="5540687"/>
                    <a:ext cx="1138912" cy="1163917"/>
                  </a:xfrm>
                  <a:prstGeom prst="rect">
                    <a:avLst/>
                  </a:prstGeom>
                  <a:noFill/>
                  <a:effectLst>
                    <a:softEdge rad="88900"/>
                  </a:effectLst>
                </p:spPr>
              </p:pic>
            </p:grpSp>
            <p:grpSp>
              <p:nvGrpSpPr>
                <p:cNvPr id="122" name="Group 121">
                  <a:extLst>
                    <a:ext uri="{FF2B5EF4-FFF2-40B4-BE49-F238E27FC236}">
                      <a16:creationId xmlns:a16="http://schemas.microsoft.com/office/drawing/2014/main" id="{5533C3E8-84C4-9E40-9E1C-7D70851B44E2}"/>
                    </a:ext>
                  </a:extLst>
                </p:cNvPr>
                <p:cNvGrpSpPr/>
                <p:nvPr/>
              </p:nvGrpSpPr>
              <p:grpSpPr>
                <a:xfrm>
                  <a:off x="908502" y="2558692"/>
                  <a:ext cx="4540567" cy="3896502"/>
                  <a:chOff x="908502" y="2558692"/>
                  <a:chExt cx="4540567" cy="3896502"/>
                </a:xfrm>
              </p:grpSpPr>
              <p:cxnSp>
                <p:nvCxnSpPr>
                  <p:cNvPr id="55" name="Straight Arrow Connector 54">
                    <a:extLst>
                      <a:ext uri="{FF2B5EF4-FFF2-40B4-BE49-F238E27FC236}">
                        <a16:creationId xmlns:a16="http://schemas.microsoft.com/office/drawing/2014/main" id="{10F2C9D4-5CC0-424C-8A3A-1A2B4FAA887E}"/>
                      </a:ext>
                    </a:extLst>
                  </p:cNvPr>
                  <p:cNvCxnSpPr>
                    <a:cxnSpLocks/>
                  </p:cNvCxnSpPr>
                  <p:nvPr/>
                </p:nvCxnSpPr>
                <p:spPr>
                  <a:xfrm flipH="1" flipV="1">
                    <a:off x="1414621" y="2558692"/>
                    <a:ext cx="806172" cy="601517"/>
                  </a:xfrm>
                  <a:prstGeom prst="straightConnector1">
                    <a:avLst/>
                  </a:prstGeom>
                  <a:ln w="28575" cmpd="tri">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BEBBE4A-8063-D544-B08B-D0696016B076}"/>
                      </a:ext>
                    </a:extLst>
                  </p:cNvPr>
                  <p:cNvCxnSpPr>
                    <a:cxnSpLocks/>
                  </p:cNvCxnSpPr>
                  <p:nvPr/>
                </p:nvCxnSpPr>
                <p:spPr>
                  <a:xfrm flipH="1">
                    <a:off x="1721867" y="3944887"/>
                    <a:ext cx="534237" cy="515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58A94DC-4C26-B242-8F29-915A1B5AEC58}"/>
                      </a:ext>
                    </a:extLst>
                  </p:cNvPr>
                  <p:cNvCxnSpPr>
                    <a:cxnSpLocks/>
                  </p:cNvCxnSpPr>
                  <p:nvPr/>
                </p:nvCxnSpPr>
                <p:spPr>
                  <a:xfrm flipH="1">
                    <a:off x="2123451" y="4483622"/>
                    <a:ext cx="389943" cy="820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D040D58-89EF-FB40-A44B-D375ED3F6717}"/>
                      </a:ext>
                    </a:extLst>
                  </p:cNvPr>
                  <p:cNvCxnSpPr>
                    <a:cxnSpLocks/>
                  </p:cNvCxnSpPr>
                  <p:nvPr/>
                </p:nvCxnSpPr>
                <p:spPr>
                  <a:xfrm>
                    <a:off x="3777016" y="4249952"/>
                    <a:ext cx="312323" cy="68049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05A49E1-89C3-8647-829E-7E91971415A9}"/>
                      </a:ext>
                    </a:extLst>
                  </p:cNvPr>
                  <p:cNvCxnSpPr>
                    <a:cxnSpLocks/>
                  </p:cNvCxnSpPr>
                  <p:nvPr/>
                </p:nvCxnSpPr>
                <p:spPr>
                  <a:xfrm>
                    <a:off x="4145693" y="4011676"/>
                    <a:ext cx="550449" cy="57319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2D5ADD1-BA49-7C4D-AB02-2D2702FD080F}"/>
                      </a:ext>
                    </a:extLst>
                  </p:cNvPr>
                  <p:cNvCxnSpPr>
                    <a:cxnSpLocks/>
                  </p:cNvCxnSpPr>
                  <p:nvPr/>
                </p:nvCxnSpPr>
                <p:spPr>
                  <a:xfrm flipH="1" flipV="1">
                    <a:off x="1519097" y="2946058"/>
                    <a:ext cx="631822" cy="29942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980EB89-3560-A445-B1E9-14BE41D70F1B}"/>
                      </a:ext>
                    </a:extLst>
                  </p:cNvPr>
                  <p:cNvCxnSpPr>
                    <a:cxnSpLocks/>
                  </p:cNvCxnSpPr>
                  <p:nvPr/>
                </p:nvCxnSpPr>
                <p:spPr>
                  <a:xfrm>
                    <a:off x="4221022" y="3865877"/>
                    <a:ext cx="1201482" cy="41058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931AC70-E5D0-5E45-9C67-A024172B0F26}"/>
                      </a:ext>
                    </a:extLst>
                  </p:cNvPr>
                  <p:cNvCxnSpPr>
                    <a:cxnSpLocks/>
                  </p:cNvCxnSpPr>
                  <p:nvPr/>
                </p:nvCxnSpPr>
                <p:spPr>
                  <a:xfrm>
                    <a:off x="4352195" y="3712570"/>
                    <a:ext cx="1096874" cy="162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09ABF1E-23BA-914B-87AF-3575B397C65B}"/>
                      </a:ext>
                    </a:extLst>
                  </p:cNvPr>
                  <p:cNvSpPr txBox="1"/>
                  <p:nvPr/>
                </p:nvSpPr>
                <p:spPr>
                  <a:xfrm>
                    <a:off x="908502" y="5670190"/>
                    <a:ext cx="1243804" cy="785004"/>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Components</a:t>
                    </a:r>
                  </a:p>
                  <a:p>
                    <a:pPr algn="ctr"/>
                    <a:r>
                      <a:rPr lang="en-US" sz="900" dirty="0">
                        <a:latin typeface="Arial" panose="020B0604020202020204" pitchFamily="34" charset="0"/>
                        <a:cs typeface="Arial" panose="020B0604020202020204" pitchFamily="34" charset="0"/>
                      </a:rPr>
                      <a:t>Protocols</a:t>
                    </a:r>
                  </a:p>
                  <a:p>
                    <a:pPr algn="ctr"/>
                    <a:r>
                      <a:rPr lang="en-US" sz="900" dirty="0">
                        <a:latin typeface="Arial" panose="020B0604020202020204" pitchFamily="34" charset="0"/>
                        <a:cs typeface="Arial" panose="020B0604020202020204" pitchFamily="34" charset="0"/>
                      </a:rPr>
                      <a:t>Training Programs</a:t>
                    </a:r>
                  </a:p>
                  <a:p>
                    <a:pPr algn="ctr"/>
                    <a:r>
                      <a:rPr lang="en-US" sz="900" dirty="0">
                        <a:latin typeface="Arial" panose="020B0604020202020204" pitchFamily="34" charset="0"/>
                        <a:cs typeface="Arial" panose="020B0604020202020204" pitchFamily="34" charset="0"/>
                      </a:rPr>
                      <a:t>Resources</a:t>
                    </a:r>
                  </a:p>
                </p:txBody>
              </p:sp>
            </p:grpSp>
            <p:sp>
              <p:nvSpPr>
                <p:cNvPr id="97" name="TextBox 96">
                  <a:extLst>
                    <a:ext uri="{FF2B5EF4-FFF2-40B4-BE49-F238E27FC236}">
                      <a16:creationId xmlns:a16="http://schemas.microsoft.com/office/drawing/2014/main" id="{6FEC5D26-0834-407E-9DA9-29AB6A66EF98}"/>
                    </a:ext>
                  </a:extLst>
                </p:cNvPr>
                <p:cNvSpPr txBox="1"/>
                <p:nvPr/>
              </p:nvSpPr>
              <p:spPr>
                <a:xfrm>
                  <a:off x="277688" y="3513061"/>
                  <a:ext cx="706453"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Healthcare</a:t>
                  </a:r>
                </a:p>
              </p:txBody>
            </p:sp>
            <p:sp>
              <p:nvSpPr>
                <p:cNvPr id="99" name="TextBox 98">
                  <a:extLst>
                    <a:ext uri="{FF2B5EF4-FFF2-40B4-BE49-F238E27FC236}">
                      <a16:creationId xmlns:a16="http://schemas.microsoft.com/office/drawing/2014/main" id="{CB39AFBB-6398-4E9B-AEC0-5212AF457E6A}"/>
                    </a:ext>
                  </a:extLst>
                </p:cNvPr>
                <p:cNvSpPr txBox="1"/>
                <p:nvPr/>
              </p:nvSpPr>
              <p:spPr>
                <a:xfrm>
                  <a:off x="278727" y="3175997"/>
                  <a:ext cx="1252347" cy="280358"/>
                </a:xfrm>
                <a:prstGeom prst="rect">
                  <a:avLst/>
                </a:prstGeom>
                <a:solidFill>
                  <a:schemeClr val="accent1">
                    <a:lumMod val="40000"/>
                    <a:lumOff val="60000"/>
                  </a:schemeClr>
                </a:soli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Emergency Services</a:t>
                  </a:r>
                </a:p>
              </p:txBody>
            </p:sp>
            <p:sp>
              <p:nvSpPr>
                <p:cNvPr id="109" name="TextBox 108">
                  <a:extLst>
                    <a:ext uri="{FF2B5EF4-FFF2-40B4-BE49-F238E27FC236}">
                      <a16:creationId xmlns:a16="http://schemas.microsoft.com/office/drawing/2014/main" id="{97DE0FA2-636F-4051-9B99-C23E4FE6FA20}"/>
                    </a:ext>
                  </a:extLst>
                </p:cNvPr>
                <p:cNvSpPr txBox="1"/>
                <p:nvPr/>
              </p:nvSpPr>
              <p:spPr>
                <a:xfrm>
                  <a:off x="5084756" y="2366380"/>
                  <a:ext cx="1941679" cy="504645"/>
                </a:xfrm>
                <a:prstGeom prst="rect">
                  <a:avLst/>
                </a:prstGeom>
                <a:gradFill>
                  <a:gsLst>
                    <a:gs pos="0">
                      <a:srgbClr val="DBF4FD"/>
                    </a:gs>
                    <a:gs pos="100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International Expert Consensus:</a:t>
                  </a:r>
                </a:p>
                <a:p>
                  <a:pPr algn="ctr"/>
                  <a:r>
                    <a:rPr lang="en-US" sz="1050" b="1" dirty="0">
                      <a:latin typeface="Arial" panose="020B0604020202020204" pitchFamily="34" charset="0"/>
                      <a:cs typeface="Arial" panose="020B0604020202020204" pitchFamily="34" charset="0"/>
                    </a:rPr>
                    <a:t>Delphi</a:t>
                  </a:r>
                  <a:r>
                    <a:rPr lang="en-US" sz="12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(Monash, </a:t>
                  </a:r>
                  <a:r>
                    <a:rPr lang="en-US" sz="900" dirty="0" err="1">
                      <a:latin typeface="Arial" panose="020B0604020202020204" pitchFamily="34" charset="0"/>
                      <a:cs typeface="Arial" panose="020B0604020202020204" pitchFamily="34" charset="0"/>
                    </a:rPr>
                    <a:t>HPRnet</a:t>
                  </a:r>
                  <a:r>
                    <a:rPr lang="en-US" sz="900" dirty="0">
                      <a:latin typeface="Arial" panose="020B0604020202020204" pitchFamily="34" charset="0"/>
                      <a:cs typeface="Arial" panose="020B0604020202020204" pitchFamily="34" charset="0"/>
                    </a:rPr>
                    <a:t>)</a:t>
                  </a:r>
                  <a:endParaRPr lang="en-US" sz="1200" b="1" dirty="0">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C77393C6-6CEF-4723-89EE-D3C96D35ED16}"/>
                    </a:ext>
                  </a:extLst>
                </p:cNvPr>
                <p:cNvSpPr txBox="1"/>
                <p:nvPr/>
              </p:nvSpPr>
              <p:spPr>
                <a:xfrm>
                  <a:off x="789385" y="1945232"/>
                  <a:ext cx="1724008" cy="308395"/>
                </a:xfrm>
                <a:prstGeom prst="rect">
                  <a:avLst/>
                </a:prstGeom>
                <a:solidFill>
                  <a:schemeClr val="accent1">
                    <a:lumMod val="40000"/>
                    <a:lumOff val="60000"/>
                  </a:schemeClr>
                </a:solidFill>
              </p:spPr>
              <p:txBody>
                <a:bodyPr wrap="square" rtlCol="0">
                  <a:spAutoFit/>
                </a:bodyPr>
                <a:lstStyle/>
                <a:p>
                  <a:pPr algn="ctr"/>
                  <a:r>
                    <a:rPr lang="en-US" sz="1050" b="1" dirty="0">
                      <a:latin typeface="Arial" panose="020B0604020202020204" pitchFamily="34" charset="0"/>
                      <a:cs typeface="Arial" panose="020B0604020202020204" pitchFamily="34" charset="0"/>
                    </a:rPr>
                    <a:t>Application domains</a:t>
                  </a:r>
                  <a:endParaRPr lang="en-US" sz="1050" dirty="0">
                    <a:latin typeface="Arial" panose="020B0604020202020204" pitchFamily="34" charset="0"/>
                    <a:cs typeface="Arial" panose="020B0604020202020204" pitchFamily="34" charset="0"/>
                  </a:endParaRPr>
                </a:p>
              </p:txBody>
            </p:sp>
            <p:sp>
              <p:nvSpPr>
                <p:cNvPr id="135" name="TextBox 134">
                  <a:extLst>
                    <a:ext uri="{FF2B5EF4-FFF2-40B4-BE49-F238E27FC236}">
                      <a16:creationId xmlns:a16="http://schemas.microsoft.com/office/drawing/2014/main" id="{A42B8259-417A-4D51-AAD2-3E5C9CD212FF}"/>
                    </a:ext>
                  </a:extLst>
                </p:cNvPr>
                <p:cNvSpPr txBox="1"/>
                <p:nvPr/>
              </p:nvSpPr>
              <p:spPr>
                <a:xfrm>
                  <a:off x="1282209" y="4773043"/>
                  <a:ext cx="621045"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Business</a:t>
                  </a:r>
                </a:p>
              </p:txBody>
            </p:sp>
          </p:grpSp>
          <p:sp>
            <p:nvSpPr>
              <p:cNvPr id="219" name="TextBox 218">
                <a:extLst>
                  <a:ext uri="{FF2B5EF4-FFF2-40B4-BE49-F238E27FC236}">
                    <a16:creationId xmlns:a16="http://schemas.microsoft.com/office/drawing/2014/main" id="{BD4EA3FB-1F14-4C94-A2CC-0A4AD53E93E5}"/>
                  </a:ext>
                </a:extLst>
              </p:cNvPr>
              <p:cNvSpPr txBox="1"/>
              <p:nvPr/>
            </p:nvSpPr>
            <p:spPr>
              <a:xfrm>
                <a:off x="7465417" y="2754143"/>
                <a:ext cx="2590149" cy="492443"/>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Embedded Cognitive Assessment (</a:t>
                </a:r>
                <a:r>
                  <a:rPr lang="en-US" sz="900" dirty="0" err="1">
                    <a:latin typeface="Arial" panose="020B0604020202020204" pitchFamily="34" charset="0"/>
                    <a:cs typeface="Arial" panose="020B0604020202020204" pitchFamily="34" charset="0"/>
                  </a:rPr>
                  <a:t>UTas</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USyd</a:t>
                </a:r>
                <a:r>
                  <a:rPr lang="en-US" sz="900" dirty="0">
                    <a:latin typeface="Arial" panose="020B0604020202020204" pitchFamily="34" charset="0"/>
                    <a:cs typeface="Arial" panose="020B0604020202020204" pitchFamily="34" charset="0"/>
                  </a:rPr>
                  <a:t>, Monash)</a:t>
                </a:r>
              </a:p>
            </p:txBody>
          </p:sp>
        </p:grpSp>
        <p:sp>
          <p:nvSpPr>
            <p:cNvPr id="222" name="TextBox 221">
              <a:extLst>
                <a:ext uri="{FF2B5EF4-FFF2-40B4-BE49-F238E27FC236}">
                  <a16:creationId xmlns:a16="http://schemas.microsoft.com/office/drawing/2014/main" id="{837E4A4C-D2E4-485B-8E79-21C9B967E964}"/>
                </a:ext>
              </a:extLst>
            </p:cNvPr>
            <p:cNvSpPr txBox="1"/>
            <p:nvPr/>
          </p:nvSpPr>
          <p:spPr>
            <a:xfrm>
              <a:off x="8867436" y="3262860"/>
              <a:ext cx="2721045"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Biometrics &amp; VR (U of Newcastle)</a:t>
              </a:r>
            </a:p>
          </p:txBody>
        </p:sp>
        <p:sp>
          <p:nvSpPr>
            <p:cNvPr id="224" name="TextBox 223">
              <a:extLst>
                <a:ext uri="{FF2B5EF4-FFF2-40B4-BE49-F238E27FC236}">
                  <a16:creationId xmlns:a16="http://schemas.microsoft.com/office/drawing/2014/main" id="{3AFF11D8-701E-42B4-9702-DEBD9421BD13}"/>
                </a:ext>
              </a:extLst>
            </p:cNvPr>
            <p:cNvSpPr txBox="1"/>
            <p:nvPr/>
          </p:nvSpPr>
          <p:spPr>
            <a:xfrm>
              <a:off x="8284732" y="4462761"/>
              <a:ext cx="3067633"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Sleep &amp; Decision Making Risks (Monash)</a:t>
              </a:r>
            </a:p>
          </p:txBody>
        </p:sp>
        <p:sp>
          <p:nvSpPr>
            <p:cNvPr id="225" name="TextBox 224">
              <a:extLst>
                <a:ext uri="{FF2B5EF4-FFF2-40B4-BE49-F238E27FC236}">
                  <a16:creationId xmlns:a16="http://schemas.microsoft.com/office/drawing/2014/main" id="{7D3441DB-F210-4E15-A0A3-9B1CE58C5A8C}"/>
                </a:ext>
              </a:extLst>
            </p:cNvPr>
            <p:cNvSpPr txBox="1"/>
            <p:nvPr/>
          </p:nvSpPr>
          <p:spPr>
            <a:xfrm>
              <a:off x="2866963" y="5299102"/>
              <a:ext cx="4392253" cy="307776"/>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     </a:t>
              </a:r>
              <a:r>
                <a:rPr lang="en-US" sz="900" b="1" dirty="0" err="1">
                  <a:latin typeface="Arial" panose="020B0604020202020204" pitchFamily="34" charset="0"/>
                  <a:cs typeface="Arial" panose="020B0604020202020204" pitchFamily="34" charset="0"/>
                </a:rPr>
                <a:t>HPRnet</a:t>
              </a:r>
              <a:r>
                <a:rPr lang="en-US" sz="900" b="1" dirty="0">
                  <a:latin typeface="Arial" panose="020B0604020202020204" pitchFamily="34" charset="0"/>
                  <a:cs typeface="Arial" panose="020B0604020202020204" pitchFamily="34" charset="0"/>
                </a:rPr>
                <a:t> (UQ, UWA)                   industry (</a:t>
              </a:r>
              <a:r>
                <a:rPr lang="en-US" sz="900" b="1" dirty="0" err="1">
                  <a:latin typeface="Arial" panose="020B0604020202020204" pitchFamily="34" charset="0"/>
                  <a:cs typeface="Arial" panose="020B0604020202020204" pitchFamily="34" charset="0"/>
                </a:rPr>
                <a:t>CoSEP</a:t>
              </a:r>
              <a:r>
                <a:rPr lang="en-US" sz="900" b="1" dirty="0">
                  <a:latin typeface="Arial" panose="020B0604020202020204" pitchFamily="34" charset="0"/>
                  <a:cs typeface="Arial" panose="020B0604020202020204" pitchFamily="34" charset="0"/>
                </a:rPr>
                <a:t>, BPI)</a:t>
              </a:r>
            </a:p>
          </p:txBody>
        </p:sp>
        <p:sp>
          <p:nvSpPr>
            <p:cNvPr id="227" name="TextBox 226">
              <a:extLst>
                <a:ext uri="{FF2B5EF4-FFF2-40B4-BE49-F238E27FC236}">
                  <a16:creationId xmlns:a16="http://schemas.microsoft.com/office/drawing/2014/main" id="{6065F528-9270-4B2E-9857-52D284181260}"/>
                </a:ext>
              </a:extLst>
            </p:cNvPr>
            <p:cNvSpPr txBox="1"/>
            <p:nvPr/>
          </p:nvSpPr>
          <p:spPr>
            <a:xfrm>
              <a:off x="8936057" y="3646480"/>
              <a:ext cx="2652424"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Cognitive Genomics (Adelaide </a:t>
              </a:r>
              <a:r>
                <a:rPr lang="en-US" sz="900"/>
                <a:t>U)</a:t>
              </a:r>
              <a:endParaRPr lang="en-US" sz="900" dirty="0"/>
            </a:p>
          </p:txBody>
        </p:sp>
        <p:sp>
          <p:nvSpPr>
            <p:cNvPr id="228" name="TextBox 227">
              <a:extLst>
                <a:ext uri="{FF2B5EF4-FFF2-40B4-BE49-F238E27FC236}">
                  <a16:creationId xmlns:a16="http://schemas.microsoft.com/office/drawing/2014/main" id="{6BE15D60-4631-448F-AF2B-B8DD16984002}"/>
                </a:ext>
              </a:extLst>
            </p:cNvPr>
            <p:cNvSpPr txBox="1"/>
            <p:nvPr/>
          </p:nvSpPr>
          <p:spPr>
            <a:xfrm>
              <a:off x="8917925" y="4053155"/>
              <a:ext cx="2511116"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Adaptability (</a:t>
              </a:r>
              <a:r>
                <a:rPr lang="en-US" sz="900" dirty="0" err="1"/>
                <a:t>USyd</a:t>
              </a:r>
              <a:r>
                <a:rPr lang="en-US" sz="900" dirty="0"/>
                <a:t>)</a:t>
              </a:r>
            </a:p>
          </p:txBody>
        </p:sp>
        <p:cxnSp>
          <p:nvCxnSpPr>
            <p:cNvPr id="58" name="Straight Arrow Connector 57">
              <a:extLst>
                <a:ext uri="{FF2B5EF4-FFF2-40B4-BE49-F238E27FC236}">
                  <a16:creationId xmlns:a16="http://schemas.microsoft.com/office/drawing/2014/main" id="{44E6849C-5D91-49B2-B48A-506B47802D10}"/>
                </a:ext>
              </a:extLst>
            </p:cNvPr>
            <p:cNvCxnSpPr>
              <a:cxnSpLocks/>
            </p:cNvCxnSpPr>
            <p:nvPr/>
          </p:nvCxnSpPr>
          <p:spPr>
            <a:xfrm flipH="1" flipV="1">
              <a:off x="3468635" y="3086579"/>
              <a:ext cx="819819" cy="6068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E6DE28C-BE98-44D5-A6E8-010023D29301}"/>
                </a:ext>
              </a:extLst>
            </p:cNvPr>
            <p:cNvCxnSpPr>
              <a:cxnSpLocks/>
            </p:cNvCxnSpPr>
            <p:nvPr/>
          </p:nvCxnSpPr>
          <p:spPr>
            <a:xfrm flipH="1">
              <a:off x="3269001" y="3650923"/>
              <a:ext cx="1115428" cy="30759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1AFE79A-FD79-460E-B626-993FE57E4C89}"/>
                </a:ext>
              </a:extLst>
            </p:cNvPr>
            <p:cNvCxnSpPr>
              <a:cxnSpLocks/>
            </p:cNvCxnSpPr>
            <p:nvPr/>
          </p:nvCxnSpPr>
          <p:spPr>
            <a:xfrm flipH="1">
              <a:off x="3805980" y="3919947"/>
              <a:ext cx="627916" cy="771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9D51BF7-0A81-4585-93AC-3B94751C9870}"/>
                </a:ext>
              </a:extLst>
            </p:cNvPr>
            <p:cNvCxnSpPr>
              <a:cxnSpLocks/>
            </p:cNvCxnSpPr>
            <p:nvPr/>
          </p:nvCxnSpPr>
          <p:spPr>
            <a:xfrm flipH="1">
              <a:off x="2847273" y="3536749"/>
              <a:ext cx="1537145" cy="17855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1F77CAC-14F6-4DAD-A4F7-D7AFC725EE26}"/>
                </a:ext>
              </a:extLst>
            </p:cNvPr>
            <p:cNvCxnSpPr>
              <a:cxnSpLocks/>
              <a:stCxn id="9" idx="1"/>
            </p:cNvCxnSpPr>
            <p:nvPr/>
          </p:nvCxnSpPr>
          <p:spPr>
            <a:xfrm flipH="1">
              <a:off x="2777616" y="3410981"/>
              <a:ext cx="1559660" cy="67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575867F-0C39-4A39-A763-5B186887FB95}"/>
                </a:ext>
              </a:extLst>
            </p:cNvPr>
            <p:cNvCxnSpPr>
              <a:cxnSpLocks/>
            </p:cNvCxnSpPr>
            <p:nvPr/>
          </p:nvCxnSpPr>
          <p:spPr>
            <a:xfrm flipV="1">
              <a:off x="8139924" y="2958048"/>
              <a:ext cx="625745" cy="128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F30CB44-C8D3-450A-9943-3AB7EF91EFE1}"/>
                </a:ext>
              </a:extLst>
            </p:cNvPr>
            <p:cNvCxnSpPr>
              <a:cxnSpLocks/>
            </p:cNvCxnSpPr>
            <p:nvPr/>
          </p:nvCxnSpPr>
          <p:spPr>
            <a:xfrm flipV="1">
              <a:off x="7136040" y="2627239"/>
              <a:ext cx="1245128" cy="404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D59999D-0374-4977-8926-8426942021AC}"/>
                </a:ext>
              </a:extLst>
            </p:cNvPr>
            <p:cNvSpPr txBox="1"/>
            <p:nvPr/>
          </p:nvSpPr>
          <p:spPr>
            <a:xfrm>
              <a:off x="7850232" y="1582280"/>
              <a:ext cx="2721045" cy="338555"/>
            </a:xfrm>
            <a:prstGeom prst="rect">
              <a:avLst/>
            </a:prstGeom>
            <a:gradFill>
              <a:gsLst>
                <a:gs pos="0">
                  <a:srgbClr val="DBF4FD"/>
                </a:gs>
                <a:gs pos="100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1050" b="1" dirty="0">
                  <a:latin typeface="Arial" panose="020B0604020202020204" pitchFamily="34" charset="0"/>
                  <a:cs typeface="Arial" panose="020B0604020202020204" pitchFamily="34" charset="0"/>
                </a:rPr>
                <a:t>Projects</a:t>
              </a:r>
              <a:endParaRPr lang="en-US" sz="900" b="1" dirty="0">
                <a:latin typeface="Arial" panose="020B0604020202020204" pitchFamily="34" charset="0"/>
                <a:cs typeface="Arial" panose="020B0604020202020204" pitchFamily="34" charset="0"/>
              </a:endParaRPr>
            </a:p>
          </p:txBody>
        </p:sp>
        <p:sp>
          <p:nvSpPr>
            <p:cNvPr id="244" name="Arrow: Left-Right 243">
              <a:extLst>
                <a:ext uri="{FF2B5EF4-FFF2-40B4-BE49-F238E27FC236}">
                  <a16:creationId xmlns:a16="http://schemas.microsoft.com/office/drawing/2014/main" id="{830394DD-8CAE-4E9D-A7D7-D86E1090E290}"/>
                </a:ext>
              </a:extLst>
            </p:cNvPr>
            <p:cNvSpPr/>
            <p:nvPr/>
          </p:nvSpPr>
          <p:spPr>
            <a:xfrm>
              <a:off x="4971705" y="5388295"/>
              <a:ext cx="219252" cy="1365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cxnSp>
        <p:nvCxnSpPr>
          <p:cNvPr id="145" name="Straight Arrow Connector 144">
            <a:extLst>
              <a:ext uri="{FF2B5EF4-FFF2-40B4-BE49-F238E27FC236}">
                <a16:creationId xmlns:a16="http://schemas.microsoft.com/office/drawing/2014/main" id="{61016DAC-CED9-4EA5-A906-AB6B60649168}"/>
              </a:ext>
            </a:extLst>
          </p:cNvPr>
          <p:cNvCxnSpPr>
            <a:cxnSpLocks/>
          </p:cNvCxnSpPr>
          <p:nvPr/>
        </p:nvCxnSpPr>
        <p:spPr>
          <a:xfrm>
            <a:off x="6020039" y="2212338"/>
            <a:ext cx="351122" cy="1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CF98099-5411-4BDF-B173-14F3BBC1CBBB}"/>
              </a:ext>
            </a:extLst>
          </p:cNvPr>
          <p:cNvCxnSpPr>
            <a:cxnSpLocks/>
          </p:cNvCxnSpPr>
          <p:nvPr/>
        </p:nvCxnSpPr>
        <p:spPr>
          <a:xfrm>
            <a:off x="3517363" y="2973916"/>
            <a:ext cx="523748" cy="68676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picture containing logo&#10;&#10;Description automatically generated">
            <a:extLst>
              <a:ext uri="{FF2B5EF4-FFF2-40B4-BE49-F238E27FC236}">
                <a16:creationId xmlns:a16="http://schemas.microsoft.com/office/drawing/2014/main" id="{CB9721EB-4990-4FD1-810D-2C6F7F25F77E}"/>
              </a:ext>
            </a:extLst>
          </p:cNvPr>
          <p:cNvPicPr>
            <a:picLocks noChangeAspect="1"/>
          </p:cNvPicPr>
          <p:nvPr/>
        </p:nvPicPr>
        <p:blipFill>
          <a:blip r:embed="rId6"/>
          <a:stretch>
            <a:fillRect/>
          </a:stretch>
        </p:blipFill>
        <p:spPr>
          <a:xfrm>
            <a:off x="5121477" y="-135751"/>
            <a:ext cx="1378687" cy="846494"/>
          </a:xfrm>
          <a:prstGeom prst="rect">
            <a:avLst/>
          </a:prstGeom>
        </p:spPr>
      </p:pic>
      <p:grpSp>
        <p:nvGrpSpPr>
          <p:cNvPr id="24" name="Group 23">
            <a:extLst>
              <a:ext uri="{FF2B5EF4-FFF2-40B4-BE49-F238E27FC236}">
                <a16:creationId xmlns:a16="http://schemas.microsoft.com/office/drawing/2014/main" id="{1997DC01-A8B5-46DF-BFA5-3AD2455B8B45}"/>
              </a:ext>
            </a:extLst>
          </p:cNvPr>
          <p:cNvGrpSpPr/>
          <p:nvPr/>
        </p:nvGrpSpPr>
        <p:grpSpPr>
          <a:xfrm>
            <a:off x="270452" y="-28962"/>
            <a:ext cx="8716987" cy="645270"/>
            <a:chOff x="270452" y="-28962"/>
            <a:chExt cx="8716987" cy="645270"/>
          </a:xfrm>
        </p:grpSpPr>
        <p:pic>
          <p:nvPicPr>
            <p:cNvPr id="4" name="Picture 3" descr="Logo&#10;&#10;Description automatically generated">
              <a:extLst>
                <a:ext uri="{FF2B5EF4-FFF2-40B4-BE49-F238E27FC236}">
                  <a16:creationId xmlns:a16="http://schemas.microsoft.com/office/drawing/2014/main" id="{3D303CCB-A19C-44E1-9C22-0CF228C1C389}"/>
                </a:ext>
              </a:extLst>
            </p:cNvPr>
            <p:cNvPicPr>
              <a:picLocks noChangeAspect="1"/>
            </p:cNvPicPr>
            <p:nvPr/>
          </p:nvPicPr>
          <p:blipFill>
            <a:blip r:embed="rId7"/>
            <a:stretch>
              <a:fillRect/>
            </a:stretch>
          </p:blipFill>
          <p:spPr>
            <a:xfrm>
              <a:off x="270452" y="68033"/>
              <a:ext cx="1259467" cy="414134"/>
            </a:xfrm>
            <a:prstGeom prst="rect">
              <a:avLst/>
            </a:prstGeom>
          </p:spPr>
        </p:pic>
        <p:pic>
          <p:nvPicPr>
            <p:cNvPr id="6" name="Picture 5" descr="Logo&#10;&#10;Description automatically generated">
              <a:extLst>
                <a:ext uri="{FF2B5EF4-FFF2-40B4-BE49-F238E27FC236}">
                  <a16:creationId xmlns:a16="http://schemas.microsoft.com/office/drawing/2014/main" id="{57F0CED0-B354-4D11-8EB7-B1E320A601D3}"/>
                </a:ext>
              </a:extLst>
            </p:cNvPr>
            <p:cNvPicPr>
              <a:picLocks noChangeAspect="1"/>
            </p:cNvPicPr>
            <p:nvPr/>
          </p:nvPicPr>
          <p:blipFill>
            <a:blip r:embed="rId8"/>
            <a:stretch>
              <a:fillRect/>
            </a:stretch>
          </p:blipFill>
          <p:spPr>
            <a:xfrm>
              <a:off x="2588035" y="-28962"/>
              <a:ext cx="1161487" cy="645270"/>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0E7C495D-00EA-46EF-AD19-60856BC390AD}"/>
                </a:ext>
              </a:extLst>
            </p:cNvPr>
            <p:cNvPicPr>
              <a:picLocks noChangeAspect="1"/>
            </p:cNvPicPr>
            <p:nvPr/>
          </p:nvPicPr>
          <p:blipFill>
            <a:blip r:embed="rId9"/>
            <a:stretch>
              <a:fillRect/>
            </a:stretch>
          </p:blipFill>
          <p:spPr>
            <a:xfrm>
              <a:off x="3749522" y="89913"/>
              <a:ext cx="1382405" cy="361101"/>
            </a:xfrm>
            <a:prstGeom prst="rect">
              <a:avLst/>
            </a:prstGeom>
          </p:spPr>
        </p:pic>
        <p:pic>
          <p:nvPicPr>
            <p:cNvPr id="13" name="Picture 12" descr="Text&#10;&#10;Description automatically generated">
              <a:extLst>
                <a:ext uri="{FF2B5EF4-FFF2-40B4-BE49-F238E27FC236}">
                  <a16:creationId xmlns:a16="http://schemas.microsoft.com/office/drawing/2014/main" id="{5E15506D-B213-4522-B1E4-F2FE3ECA8692}"/>
                </a:ext>
              </a:extLst>
            </p:cNvPr>
            <p:cNvPicPr>
              <a:picLocks noChangeAspect="1"/>
            </p:cNvPicPr>
            <p:nvPr/>
          </p:nvPicPr>
          <p:blipFill>
            <a:blip r:embed="rId10"/>
            <a:stretch>
              <a:fillRect/>
            </a:stretch>
          </p:blipFill>
          <p:spPr>
            <a:xfrm>
              <a:off x="6499687" y="86422"/>
              <a:ext cx="1378687" cy="33732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A1C6CD05-CFE3-4570-9084-A93140B62934}"/>
                </a:ext>
              </a:extLst>
            </p:cNvPr>
            <p:cNvPicPr>
              <a:picLocks noChangeAspect="1"/>
            </p:cNvPicPr>
            <p:nvPr/>
          </p:nvPicPr>
          <p:blipFill>
            <a:blip r:embed="rId11"/>
            <a:stretch>
              <a:fillRect/>
            </a:stretch>
          </p:blipFill>
          <p:spPr>
            <a:xfrm>
              <a:off x="7883616" y="-17566"/>
              <a:ext cx="1103823" cy="613235"/>
            </a:xfrm>
            <a:prstGeom prst="rect">
              <a:avLst/>
            </a:prstGeom>
          </p:spPr>
        </p:pic>
        <p:pic>
          <p:nvPicPr>
            <p:cNvPr id="23" name="Picture 22" descr="Text&#10;&#10;Description automatically generated">
              <a:extLst>
                <a:ext uri="{FF2B5EF4-FFF2-40B4-BE49-F238E27FC236}">
                  <a16:creationId xmlns:a16="http://schemas.microsoft.com/office/drawing/2014/main" id="{86F07093-5764-43B2-BA9D-94B7B1E661B7}"/>
                </a:ext>
              </a:extLst>
            </p:cNvPr>
            <p:cNvPicPr>
              <a:picLocks noChangeAspect="1"/>
            </p:cNvPicPr>
            <p:nvPr/>
          </p:nvPicPr>
          <p:blipFill>
            <a:blip r:embed="rId12"/>
            <a:stretch>
              <a:fillRect/>
            </a:stretch>
          </p:blipFill>
          <p:spPr>
            <a:xfrm>
              <a:off x="1530230" y="51642"/>
              <a:ext cx="1074022" cy="414135"/>
            </a:xfrm>
            <a:prstGeom prst="rect">
              <a:avLst/>
            </a:prstGeom>
          </p:spPr>
        </p:pic>
      </p:grpSp>
      <p:sp>
        <p:nvSpPr>
          <p:cNvPr id="69" name="Rounded Rectangle 34">
            <a:extLst>
              <a:ext uri="{FF2B5EF4-FFF2-40B4-BE49-F238E27FC236}">
                <a16:creationId xmlns:a16="http://schemas.microsoft.com/office/drawing/2014/main" id="{6DF86ED0-1EA1-49FD-9B20-DADCAAD3F8B4}"/>
              </a:ext>
            </a:extLst>
          </p:cNvPr>
          <p:cNvSpPr/>
          <p:nvPr/>
        </p:nvSpPr>
        <p:spPr>
          <a:xfrm>
            <a:off x="6020039" y="1184880"/>
            <a:ext cx="2132390" cy="48407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9" name="Rounded Rectangle 34">
            <a:extLst>
              <a:ext uri="{FF2B5EF4-FFF2-40B4-BE49-F238E27FC236}">
                <a16:creationId xmlns:a16="http://schemas.microsoft.com/office/drawing/2014/main" id="{67C21330-709B-45E7-90B3-746FDEBA68D9}"/>
              </a:ext>
            </a:extLst>
          </p:cNvPr>
          <p:cNvSpPr/>
          <p:nvPr/>
        </p:nvSpPr>
        <p:spPr>
          <a:xfrm>
            <a:off x="6396648" y="2123977"/>
            <a:ext cx="2085061" cy="27394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6" name="Rounded Rectangle 34">
            <a:extLst>
              <a:ext uri="{FF2B5EF4-FFF2-40B4-BE49-F238E27FC236}">
                <a16:creationId xmlns:a16="http://schemas.microsoft.com/office/drawing/2014/main" id="{9FE420D1-AB17-4653-94F3-241A8F487653}"/>
              </a:ext>
            </a:extLst>
          </p:cNvPr>
          <p:cNvSpPr/>
          <p:nvPr/>
        </p:nvSpPr>
        <p:spPr>
          <a:xfrm>
            <a:off x="6326450" y="1691006"/>
            <a:ext cx="2085061" cy="39706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392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1000"/>
                                        <p:tgtEl>
                                          <p:spTgt spid="79"/>
                                        </p:tgtEl>
                                      </p:cBhvr>
                                    </p:animEffect>
                                    <p:anim calcmode="lin" valueType="num">
                                      <p:cBhvr>
                                        <p:cTn id="22" dur="1000" fill="hold"/>
                                        <p:tgtEl>
                                          <p:spTgt spid="79"/>
                                        </p:tgtEl>
                                        <p:attrNameLst>
                                          <p:attrName>ppt_x</p:attrName>
                                        </p:attrNameLst>
                                      </p:cBhvr>
                                      <p:tavLst>
                                        <p:tav tm="0">
                                          <p:val>
                                            <p:strVal val="#ppt_x"/>
                                          </p:val>
                                        </p:tav>
                                        <p:tav tm="100000">
                                          <p:val>
                                            <p:strVal val="#ppt_x"/>
                                          </p:val>
                                        </p:tav>
                                      </p:tavLst>
                                    </p:anim>
                                    <p:anim calcmode="lin" valueType="num">
                                      <p:cBhvr>
                                        <p:cTn id="2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9" grpId="0" animBg="1"/>
      <p:bldP spid="7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Box 220">
            <a:extLst>
              <a:ext uri="{FF2B5EF4-FFF2-40B4-BE49-F238E27FC236}">
                <a16:creationId xmlns:a16="http://schemas.microsoft.com/office/drawing/2014/main" id="{61038F24-B1FD-4E48-997E-C0C35A5A2101}"/>
              </a:ext>
            </a:extLst>
          </p:cNvPr>
          <p:cNvSpPr txBox="1"/>
          <p:nvPr/>
        </p:nvSpPr>
        <p:spPr>
          <a:xfrm>
            <a:off x="2489813" y="606651"/>
            <a:ext cx="3991362" cy="461665"/>
          </a:xfrm>
          <a:prstGeom prst="rect">
            <a:avLst/>
          </a:prstGeom>
          <a:noFill/>
        </p:spPr>
        <p:txBody>
          <a:bodyPr wrap="square" rtlCol="0">
            <a:spAutoFit/>
          </a:bodyPr>
          <a:lstStyle/>
          <a:p>
            <a:pPr algn="ctr"/>
            <a:r>
              <a:rPr lang="en-US" b="1" dirty="0">
                <a:solidFill>
                  <a:schemeClr val="accent1">
                    <a:lumMod val="75000"/>
                  </a:schemeClr>
                </a:solidFill>
                <a:latin typeface="Arial" panose="020B0604020202020204" pitchFamily="34" charset="0"/>
                <a:cs typeface="Arial" panose="020B0604020202020204" pitchFamily="34" charset="0"/>
              </a:rPr>
              <a:t>CF2 Program</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grpSp>
        <p:nvGrpSpPr>
          <p:cNvPr id="247" name="Group 246">
            <a:extLst>
              <a:ext uri="{FF2B5EF4-FFF2-40B4-BE49-F238E27FC236}">
                <a16:creationId xmlns:a16="http://schemas.microsoft.com/office/drawing/2014/main" id="{968183B2-CA87-40B7-AA71-F859B93CD713}"/>
              </a:ext>
            </a:extLst>
          </p:cNvPr>
          <p:cNvGrpSpPr/>
          <p:nvPr/>
        </p:nvGrpSpPr>
        <p:grpSpPr>
          <a:xfrm>
            <a:off x="1013519" y="885232"/>
            <a:ext cx="7445321" cy="3900345"/>
            <a:chOff x="1661387" y="1582280"/>
            <a:chExt cx="9927094" cy="5200461"/>
          </a:xfrm>
        </p:grpSpPr>
        <p:sp>
          <p:nvSpPr>
            <p:cNvPr id="223" name="TextBox 222">
              <a:extLst>
                <a:ext uri="{FF2B5EF4-FFF2-40B4-BE49-F238E27FC236}">
                  <a16:creationId xmlns:a16="http://schemas.microsoft.com/office/drawing/2014/main" id="{D59CD5C1-7EBC-49FF-ACAF-CB771613F4DF}"/>
                </a:ext>
              </a:extLst>
            </p:cNvPr>
            <p:cNvSpPr txBox="1"/>
            <p:nvPr/>
          </p:nvSpPr>
          <p:spPr>
            <a:xfrm>
              <a:off x="7058085" y="4852986"/>
              <a:ext cx="3415166"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CF2 App - industry (</a:t>
              </a:r>
              <a:r>
                <a:rPr lang="en-US" sz="900" dirty="0" err="1">
                  <a:latin typeface="Arial" panose="020B0604020202020204" pitchFamily="34" charset="0"/>
                  <a:cs typeface="Arial" panose="020B0604020202020204" pitchFamily="34" charset="0"/>
                </a:rPr>
                <a:t>CoSEP</a:t>
              </a:r>
              <a:r>
                <a:rPr lang="en-US" sz="900" dirty="0">
                  <a:latin typeface="Arial" panose="020B0604020202020204" pitchFamily="34" charset="0"/>
                  <a:cs typeface="Arial" panose="020B0604020202020204" pitchFamily="34" charset="0"/>
                </a:rPr>
                <a:t>, BPI)                    .   </a:t>
              </a:r>
            </a:p>
          </p:txBody>
        </p:sp>
        <p:sp>
          <p:nvSpPr>
            <p:cNvPr id="237" name="Rectangle: Rounded Corners 236">
              <a:extLst>
                <a:ext uri="{FF2B5EF4-FFF2-40B4-BE49-F238E27FC236}">
                  <a16:creationId xmlns:a16="http://schemas.microsoft.com/office/drawing/2014/main" id="{5F5E4BE0-74F9-46A6-B504-8537611CBF60}"/>
                </a:ext>
              </a:extLst>
            </p:cNvPr>
            <p:cNvSpPr/>
            <p:nvPr/>
          </p:nvSpPr>
          <p:spPr>
            <a:xfrm>
              <a:off x="2705879" y="5291290"/>
              <a:ext cx="4684133" cy="1491451"/>
            </a:xfrm>
            <a:prstGeom prst="round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a:ln>
              <a:solidFill>
                <a:schemeClr val="accent1">
                  <a:shade val="50000"/>
                  <a:alpha val="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36" name="Arrow: Left 235">
              <a:extLst>
                <a:ext uri="{FF2B5EF4-FFF2-40B4-BE49-F238E27FC236}">
                  <a16:creationId xmlns:a16="http://schemas.microsoft.com/office/drawing/2014/main" id="{C60AE89D-44B1-4D0D-9A89-B3560FD9C83D}"/>
                </a:ext>
              </a:extLst>
            </p:cNvPr>
            <p:cNvSpPr/>
            <p:nvPr/>
          </p:nvSpPr>
          <p:spPr>
            <a:xfrm>
              <a:off x="3882980" y="5836950"/>
              <a:ext cx="557656" cy="162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1" name="Arrow: Left 90">
              <a:extLst>
                <a:ext uri="{FF2B5EF4-FFF2-40B4-BE49-F238E27FC236}">
                  <a16:creationId xmlns:a16="http://schemas.microsoft.com/office/drawing/2014/main" id="{9C18D6AA-EE1B-4ECF-99E2-18F7E6F754F2}"/>
                </a:ext>
              </a:extLst>
            </p:cNvPr>
            <p:cNvSpPr/>
            <p:nvPr/>
          </p:nvSpPr>
          <p:spPr>
            <a:xfrm flipH="1">
              <a:off x="5615701" y="5836949"/>
              <a:ext cx="557655" cy="1447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nvGrpSpPr>
            <p:cNvPr id="220" name="Group 219">
              <a:extLst>
                <a:ext uri="{FF2B5EF4-FFF2-40B4-BE49-F238E27FC236}">
                  <a16:creationId xmlns:a16="http://schemas.microsoft.com/office/drawing/2014/main" id="{35BD9362-1610-4EF3-85D7-3A38AE18A6EA}"/>
                </a:ext>
              </a:extLst>
            </p:cNvPr>
            <p:cNvGrpSpPr/>
            <p:nvPr/>
          </p:nvGrpSpPr>
          <p:grpSpPr>
            <a:xfrm>
              <a:off x="1661387" y="1586892"/>
              <a:ext cx="9767654" cy="5075891"/>
              <a:chOff x="287911" y="1655440"/>
              <a:chExt cx="9767655" cy="5075890"/>
            </a:xfrm>
          </p:grpSpPr>
          <p:grpSp>
            <p:nvGrpSpPr>
              <p:cNvPr id="215" name="Group 214">
                <a:extLst>
                  <a:ext uri="{FF2B5EF4-FFF2-40B4-BE49-F238E27FC236}">
                    <a16:creationId xmlns:a16="http://schemas.microsoft.com/office/drawing/2014/main" id="{813D0F3B-97A0-43BA-88D4-FAF0700D457F}"/>
                  </a:ext>
                </a:extLst>
              </p:cNvPr>
              <p:cNvGrpSpPr/>
              <p:nvPr/>
            </p:nvGrpSpPr>
            <p:grpSpPr>
              <a:xfrm>
                <a:off x="287911" y="1655440"/>
                <a:ext cx="9457611" cy="5075890"/>
                <a:chOff x="277688" y="1945232"/>
                <a:chExt cx="6748747" cy="4623707"/>
              </a:xfrm>
            </p:grpSpPr>
            <p:pic>
              <p:nvPicPr>
                <p:cNvPr id="9" name="Picture 8">
                  <a:extLst>
                    <a:ext uri="{FF2B5EF4-FFF2-40B4-BE49-F238E27FC236}">
                      <a16:creationId xmlns:a16="http://schemas.microsoft.com/office/drawing/2014/main" id="{4C2833E3-1C51-0E4D-9316-CFA0F3E8CE9E}"/>
                    </a:ext>
                  </a:extLst>
                </p:cNvPr>
                <p:cNvPicPr>
                  <a:picLocks noChangeAspect="1"/>
                </p:cNvPicPr>
                <p:nvPr/>
              </p:nvPicPr>
              <p:blipFill>
                <a:blip r:embed="rId3"/>
                <a:stretch>
                  <a:fillRect/>
                </a:stretch>
              </p:blipFill>
              <p:spPr>
                <a:xfrm>
                  <a:off x="2187145" y="2594622"/>
                  <a:ext cx="2861385" cy="2024404"/>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pic>
            <p:grpSp>
              <p:nvGrpSpPr>
                <p:cNvPr id="124" name="Group 123">
                  <a:extLst>
                    <a:ext uri="{FF2B5EF4-FFF2-40B4-BE49-F238E27FC236}">
                      <a16:creationId xmlns:a16="http://schemas.microsoft.com/office/drawing/2014/main" id="{F98EA6F8-6F59-5D43-8FA4-6CD28D04259F}"/>
                    </a:ext>
                  </a:extLst>
                </p:cNvPr>
                <p:cNvGrpSpPr/>
                <p:nvPr/>
              </p:nvGrpSpPr>
              <p:grpSpPr>
                <a:xfrm>
                  <a:off x="311081" y="2418513"/>
                  <a:ext cx="1417868" cy="2322696"/>
                  <a:chOff x="311081" y="2418513"/>
                  <a:chExt cx="1417868" cy="2322696"/>
                </a:xfrm>
              </p:grpSpPr>
              <p:sp>
                <p:nvSpPr>
                  <p:cNvPr id="26" name="TextBox 25">
                    <a:extLst>
                      <a:ext uri="{FF2B5EF4-FFF2-40B4-BE49-F238E27FC236}">
                        <a16:creationId xmlns:a16="http://schemas.microsoft.com/office/drawing/2014/main" id="{810E3E8C-A938-5D43-BBFD-989C4D8A4FE4}"/>
                      </a:ext>
                    </a:extLst>
                  </p:cNvPr>
                  <p:cNvSpPr txBox="1"/>
                  <p:nvPr/>
                </p:nvSpPr>
                <p:spPr>
                  <a:xfrm>
                    <a:off x="509091" y="2418513"/>
                    <a:ext cx="903890" cy="308395"/>
                  </a:xfrm>
                  <a:prstGeom prst="rect">
                    <a:avLst/>
                  </a:prstGeom>
                  <a:solidFill>
                    <a:schemeClr val="accent1">
                      <a:lumMod val="40000"/>
                      <a:lumOff val="60000"/>
                    </a:schemeClr>
                  </a:solidFill>
                </p:spPr>
                <p:txBody>
                  <a:bodyPr wrap="square" rtlCol="0">
                    <a:spAutoFit/>
                  </a:bodyPr>
                  <a:lstStyle>
                    <a:defPPr>
                      <a:defRPr lang="en-US"/>
                    </a:defPPr>
                    <a:lvl1pPr algn="ctr">
                      <a:defRPr sz="1400" b="1">
                        <a:latin typeface="Arial" panose="020B0604020202020204" pitchFamily="34" charset="0"/>
                        <a:cs typeface="Arial" panose="020B0604020202020204" pitchFamily="34" charset="0"/>
                      </a:defRPr>
                    </a:lvl1pPr>
                  </a:lstStyle>
                  <a:p>
                    <a:r>
                      <a:rPr lang="en-US" sz="1050" b="0" dirty="0" err="1"/>
                      <a:t>Defence</a:t>
                    </a:r>
                    <a:endParaRPr lang="en-US" sz="1050" b="0" dirty="0"/>
                  </a:p>
                </p:txBody>
              </p:sp>
              <p:sp>
                <p:nvSpPr>
                  <p:cNvPr id="27" name="TextBox 26">
                    <a:extLst>
                      <a:ext uri="{FF2B5EF4-FFF2-40B4-BE49-F238E27FC236}">
                        <a16:creationId xmlns:a16="http://schemas.microsoft.com/office/drawing/2014/main" id="{C6FC05DF-3E92-5047-A922-52024F7C7E04}"/>
                      </a:ext>
                    </a:extLst>
                  </p:cNvPr>
                  <p:cNvSpPr txBox="1"/>
                  <p:nvPr/>
                </p:nvSpPr>
                <p:spPr>
                  <a:xfrm>
                    <a:off x="360349" y="3820603"/>
                    <a:ext cx="566139"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Aviation</a:t>
                    </a:r>
                  </a:p>
                </p:txBody>
              </p:sp>
              <p:sp>
                <p:nvSpPr>
                  <p:cNvPr id="28" name="TextBox 27">
                    <a:extLst>
                      <a:ext uri="{FF2B5EF4-FFF2-40B4-BE49-F238E27FC236}">
                        <a16:creationId xmlns:a16="http://schemas.microsoft.com/office/drawing/2014/main" id="{F285CEB1-A297-914A-B4B2-F4567D8C513B}"/>
                      </a:ext>
                    </a:extLst>
                  </p:cNvPr>
                  <p:cNvSpPr txBox="1"/>
                  <p:nvPr/>
                </p:nvSpPr>
                <p:spPr>
                  <a:xfrm>
                    <a:off x="311081" y="2802669"/>
                    <a:ext cx="1161056" cy="280358"/>
                  </a:xfrm>
                  <a:prstGeom prst="rect">
                    <a:avLst/>
                  </a:prstGeom>
                  <a:solidFill>
                    <a:schemeClr val="accent1">
                      <a:lumMod val="40000"/>
                      <a:lumOff val="60000"/>
                    </a:schemeClr>
                  </a:solidFill>
                </p:spPr>
                <p:txBody>
                  <a:bodyPr wrap="square" rtlCol="0">
                    <a:spAutoFit/>
                  </a:bodyPr>
                  <a:lstStyle/>
                  <a:p>
                    <a:pPr algn="ctr"/>
                    <a:r>
                      <a:rPr lang="en-US" sz="900" dirty="0">
                        <a:latin typeface="Arial" panose="020B0604020202020204" pitchFamily="34" charset="0"/>
                        <a:cs typeface="Arial" panose="020B0604020202020204" pitchFamily="34" charset="0"/>
                      </a:rPr>
                      <a:t>Law enforcement</a:t>
                    </a:r>
                  </a:p>
                </p:txBody>
              </p:sp>
              <p:sp>
                <p:nvSpPr>
                  <p:cNvPr id="30" name="TextBox 29">
                    <a:extLst>
                      <a:ext uri="{FF2B5EF4-FFF2-40B4-BE49-F238E27FC236}">
                        <a16:creationId xmlns:a16="http://schemas.microsoft.com/office/drawing/2014/main" id="{3380EBC6-5460-5A4B-8A79-3083B62629A1}"/>
                      </a:ext>
                    </a:extLst>
                  </p:cNvPr>
                  <p:cNvSpPr txBox="1"/>
                  <p:nvPr/>
                </p:nvSpPr>
                <p:spPr>
                  <a:xfrm>
                    <a:off x="561261" y="4140004"/>
                    <a:ext cx="938278"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Performing Arts</a:t>
                    </a:r>
                  </a:p>
                </p:txBody>
              </p:sp>
              <p:sp>
                <p:nvSpPr>
                  <p:cNvPr id="31" name="TextBox 30">
                    <a:extLst>
                      <a:ext uri="{FF2B5EF4-FFF2-40B4-BE49-F238E27FC236}">
                        <a16:creationId xmlns:a16="http://schemas.microsoft.com/office/drawing/2014/main" id="{290C48D1-9F02-D84D-AFBB-47054DCBDB78}"/>
                      </a:ext>
                    </a:extLst>
                  </p:cNvPr>
                  <p:cNvSpPr txBox="1"/>
                  <p:nvPr/>
                </p:nvSpPr>
                <p:spPr>
                  <a:xfrm>
                    <a:off x="735765" y="4460851"/>
                    <a:ext cx="993184"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Sport &amp; Exercise</a:t>
                    </a:r>
                  </a:p>
                </p:txBody>
              </p:sp>
            </p:grpSp>
            <p:grpSp>
              <p:nvGrpSpPr>
                <p:cNvPr id="121" name="Group 120">
                  <a:extLst>
                    <a:ext uri="{FF2B5EF4-FFF2-40B4-BE49-F238E27FC236}">
                      <a16:creationId xmlns:a16="http://schemas.microsoft.com/office/drawing/2014/main" id="{7B0E2977-7BC8-C149-9DDF-A146E1EEEF00}"/>
                    </a:ext>
                  </a:extLst>
                </p:cNvPr>
                <p:cNvGrpSpPr/>
                <p:nvPr/>
              </p:nvGrpSpPr>
              <p:grpSpPr>
                <a:xfrm>
                  <a:off x="1965882" y="5461256"/>
                  <a:ext cx="2377383" cy="1107683"/>
                  <a:chOff x="1965882" y="5461256"/>
                  <a:chExt cx="2377383" cy="1107683"/>
                </a:xfrm>
              </p:grpSpPr>
              <p:sp>
                <p:nvSpPr>
                  <p:cNvPr id="40" name="Cube 39">
                    <a:extLst>
                      <a:ext uri="{FF2B5EF4-FFF2-40B4-BE49-F238E27FC236}">
                        <a16:creationId xmlns:a16="http://schemas.microsoft.com/office/drawing/2014/main" id="{14E8FE10-AC16-9942-94B7-B9B2E03D17B7}"/>
                      </a:ext>
                    </a:extLst>
                  </p:cNvPr>
                  <p:cNvSpPr/>
                  <p:nvPr/>
                </p:nvSpPr>
                <p:spPr>
                  <a:xfrm>
                    <a:off x="1965882" y="6200639"/>
                    <a:ext cx="1354209" cy="3683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Cognitive Gym</a:t>
                    </a:r>
                    <a:endParaRPr lang="en-US" sz="900" baseline="30000" dirty="0">
                      <a:latin typeface="Arial" panose="020B0604020202020204" pitchFamily="34" charset="0"/>
                      <a:cs typeface="Arial" panose="020B0604020202020204" pitchFamily="34" charset="0"/>
                    </a:endParaRPr>
                  </a:p>
                </p:txBody>
              </p:sp>
              <p:pic>
                <p:nvPicPr>
                  <p:cNvPr id="48" name="Picture 47" descr="A close up of a device&#10;&#10;Description automatically generated">
                    <a:extLst>
                      <a:ext uri="{FF2B5EF4-FFF2-40B4-BE49-F238E27FC236}">
                        <a16:creationId xmlns:a16="http://schemas.microsoft.com/office/drawing/2014/main" id="{AD447ED0-569A-2B4A-8857-1B47147A9D84}"/>
                      </a:ext>
                    </a:extLst>
                  </p:cNvPr>
                  <p:cNvPicPr>
                    <a:picLocks noChangeAspect="1"/>
                  </p:cNvPicPr>
                  <p:nvPr/>
                </p:nvPicPr>
                <p:blipFill>
                  <a:blip r:embed="rId4"/>
                  <a:stretch>
                    <a:fillRect/>
                  </a:stretch>
                </p:blipFill>
                <p:spPr>
                  <a:xfrm>
                    <a:off x="2216237" y="5461256"/>
                    <a:ext cx="941394" cy="941394"/>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a:effectLst>
                    <a:softEdge rad="139700"/>
                  </a:effectLst>
                </p:spPr>
              </p:pic>
              <p:sp>
                <p:nvSpPr>
                  <p:cNvPr id="49" name="TextBox 48">
                    <a:extLst>
                      <a:ext uri="{FF2B5EF4-FFF2-40B4-BE49-F238E27FC236}">
                        <a16:creationId xmlns:a16="http://schemas.microsoft.com/office/drawing/2014/main" id="{B259265C-39E9-2648-BBA7-BFC6EB4CE9A5}"/>
                      </a:ext>
                    </a:extLst>
                  </p:cNvPr>
                  <p:cNvSpPr txBox="1"/>
                  <p:nvPr/>
                </p:nvSpPr>
                <p:spPr>
                  <a:xfrm>
                    <a:off x="3264673" y="5566339"/>
                    <a:ext cx="1078592" cy="953218"/>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Facility Design</a:t>
                    </a:r>
                  </a:p>
                  <a:p>
                    <a:pPr algn="ctr"/>
                    <a:r>
                      <a:rPr lang="en-US" sz="900" dirty="0">
                        <a:latin typeface="Arial" panose="020B0604020202020204" pitchFamily="34" charset="0"/>
                        <a:cs typeface="Arial" panose="020B0604020202020204" pitchFamily="34" charset="0"/>
                      </a:rPr>
                      <a:t>Equipment</a:t>
                    </a:r>
                  </a:p>
                  <a:p>
                    <a:pPr algn="ctr"/>
                    <a:r>
                      <a:rPr lang="en-US" sz="900" dirty="0">
                        <a:latin typeface="Arial" panose="020B0604020202020204" pitchFamily="34" charset="0"/>
                        <a:cs typeface="Arial" panose="020B0604020202020204" pitchFamily="34" charset="0"/>
                      </a:rPr>
                      <a:t>Protocols</a:t>
                    </a:r>
                  </a:p>
                  <a:p>
                    <a:pPr algn="ctr"/>
                    <a:r>
                      <a:rPr lang="en-US" sz="900" dirty="0">
                        <a:latin typeface="Arial" panose="020B0604020202020204" pitchFamily="34" charset="0"/>
                        <a:cs typeface="Arial" panose="020B0604020202020204" pitchFamily="34" charset="0"/>
                      </a:rPr>
                      <a:t>Program Design</a:t>
                    </a:r>
                  </a:p>
                  <a:p>
                    <a:pPr algn="ctr"/>
                    <a:r>
                      <a:rPr lang="en-US" sz="900" dirty="0">
                        <a:latin typeface="Arial" panose="020B0604020202020204" pitchFamily="34" charset="0"/>
                        <a:cs typeface="Arial" panose="020B0604020202020204" pitchFamily="34" charset="0"/>
                      </a:rPr>
                      <a:t>Data Management</a:t>
                    </a:r>
                  </a:p>
                </p:txBody>
              </p:sp>
            </p:grpSp>
            <p:grpSp>
              <p:nvGrpSpPr>
                <p:cNvPr id="120" name="Group 119">
                  <a:extLst>
                    <a:ext uri="{FF2B5EF4-FFF2-40B4-BE49-F238E27FC236}">
                      <a16:creationId xmlns:a16="http://schemas.microsoft.com/office/drawing/2014/main" id="{2AA82508-7F79-5C46-BBCF-FF09F648AC8E}"/>
                    </a:ext>
                  </a:extLst>
                </p:cNvPr>
                <p:cNvGrpSpPr/>
                <p:nvPr/>
              </p:nvGrpSpPr>
              <p:grpSpPr>
                <a:xfrm>
                  <a:off x="4036291" y="4893029"/>
                  <a:ext cx="2807360" cy="1606927"/>
                  <a:chOff x="4521573" y="5097677"/>
                  <a:chExt cx="2807360" cy="1606927"/>
                </a:xfrm>
              </p:grpSpPr>
              <p:sp>
                <p:nvSpPr>
                  <p:cNvPr id="52" name="TextBox 51">
                    <a:extLst>
                      <a:ext uri="{FF2B5EF4-FFF2-40B4-BE49-F238E27FC236}">
                        <a16:creationId xmlns:a16="http://schemas.microsoft.com/office/drawing/2014/main" id="{5471504F-4D92-1344-851D-FE535FAAA570}"/>
                      </a:ext>
                    </a:extLst>
                  </p:cNvPr>
                  <p:cNvSpPr txBox="1"/>
                  <p:nvPr/>
                </p:nvSpPr>
                <p:spPr>
                  <a:xfrm>
                    <a:off x="4521573" y="5697841"/>
                    <a:ext cx="175760" cy="308395"/>
                  </a:xfrm>
                  <a:prstGeom prst="rect">
                    <a:avLst/>
                  </a:prstGeom>
                  <a:noFill/>
                </p:spPr>
                <p:txBody>
                  <a:bodyPr wrap="none" rtlCol="0">
                    <a:spAutoFit/>
                  </a:bodyPr>
                  <a:lstStyle/>
                  <a:p>
                    <a:endParaRPr lang="en-US" sz="105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2E76F825-A7C4-4D44-BD61-3CE83BA13F72}"/>
                      </a:ext>
                    </a:extLst>
                  </p:cNvPr>
                  <p:cNvSpPr txBox="1"/>
                  <p:nvPr/>
                </p:nvSpPr>
                <p:spPr>
                  <a:xfrm>
                    <a:off x="6069009" y="5097677"/>
                    <a:ext cx="1259924" cy="39250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CF2 App</a:t>
                    </a:r>
                  </a:p>
                  <a:p>
                    <a:pPr algn="ctr"/>
                    <a:endParaRPr lang="en-US" sz="300" dirty="0">
                      <a:latin typeface="Arial" panose="020B0604020202020204" pitchFamily="34" charset="0"/>
                      <a:cs typeface="Arial" panose="020B0604020202020204" pitchFamily="34" charset="0"/>
                    </a:endParaRPr>
                  </a:p>
                </p:txBody>
              </p:sp>
              <p:pic>
                <p:nvPicPr>
                  <p:cNvPr id="51" name="Picture 50" descr="A black cell phone&#10;&#10;Description automatically generated">
                    <a:extLst>
                      <a:ext uri="{FF2B5EF4-FFF2-40B4-BE49-F238E27FC236}">
                        <a16:creationId xmlns:a16="http://schemas.microsoft.com/office/drawing/2014/main" id="{B7F5EBA6-E9E0-B94C-829E-C759FBB11C4F}"/>
                      </a:ext>
                    </a:extLst>
                  </p:cNvPr>
                  <p:cNvPicPr>
                    <a:picLocks noChangeAspect="1"/>
                  </p:cNvPicPr>
                  <p:nvPr/>
                </p:nvPicPr>
                <p:blipFill>
                  <a:blip r:embed="rId5"/>
                  <a:stretch>
                    <a:fillRect/>
                  </a:stretch>
                </p:blipFill>
                <p:spPr>
                  <a:xfrm>
                    <a:off x="4882171" y="5540687"/>
                    <a:ext cx="1138912" cy="1163917"/>
                  </a:xfrm>
                  <a:prstGeom prst="rect">
                    <a:avLst/>
                  </a:prstGeom>
                  <a:noFill/>
                  <a:effectLst>
                    <a:softEdge rad="88900"/>
                  </a:effectLst>
                </p:spPr>
              </p:pic>
            </p:grpSp>
            <p:grpSp>
              <p:nvGrpSpPr>
                <p:cNvPr id="122" name="Group 121">
                  <a:extLst>
                    <a:ext uri="{FF2B5EF4-FFF2-40B4-BE49-F238E27FC236}">
                      <a16:creationId xmlns:a16="http://schemas.microsoft.com/office/drawing/2014/main" id="{5533C3E8-84C4-9E40-9E1C-7D70851B44E2}"/>
                    </a:ext>
                  </a:extLst>
                </p:cNvPr>
                <p:cNvGrpSpPr/>
                <p:nvPr/>
              </p:nvGrpSpPr>
              <p:grpSpPr>
                <a:xfrm>
                  <a:off x="908502" y="2558692"/>
                  <a:ext cx="4540567" cy="3896502"/>
                  <a:chOff x="908502" y="2558692"/>
                  <a:chExt cx="4540567" cy="3896502"/>
                </a:xfrm>
              </p:grpSpPr>
              <p:cxnSp>
                <p:nvCxnSpPr>
                  <p:cNvPr id="55" name="Straight Arrow Connector 54">
                    <a:extLst>
                      <a:ext uri="{FF2B5EF4-FFF2-40B4-BE49-F238E27FC236}">
                        <a16:creationId xmlns:a16="http://schemas.microsoft.com/office/drawing/2014/main" id="{10F2C9D4-5CC0-424C-8A3A-1A2B4FAA887E}"/>
                      </a:ext>
                    </a:extLst>
                  </p:cNvPr>
                  <p:cNvCxnSpPr>
                    <a:cxnSpLocks/>
                  </p:cNvCxnSpPr>
                  <p:nvPr/>
                </p:nvCxnSpPr>
                <p:spPr>
                  <a:xfrm flipH="1" flipV="1">
                    <a:off x="1414621" y="2558692"/>
                    <a:ext cx="806172" cy="601517"/>
                  </a:xfrm>
                  <a:prstGeom prst="straightConnector1">
                    <a:avLst/>
                  </a:prstGeom>
                  <a:ln w="28575" cmpd="tri">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BEBBE4A-8063-D544-B08B-D0696016B076}"/>
                      </a:ext>
                    </a:extLst>
                  </p:cNvPr>
                  <p:cNvCxnSpPr>
                    <a:cxnSpLocks/>
                  </p:cNvCxnSpPr>
                  <p:nvPr/>
                </p:nvCxnSpPr>
                <p:spPr>
                  <a:xfrm flipH="1">
                    <a:off x="1721867" y="3944887"/>
                    <a:ext cx="534237" cy="515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58A94DC-4C26-B242-8F29-915A1B5AEC58}"/>
                      </a:ext>
                    </a:extLst>
                  </p:cNvPr>
                  <p:cNvCxnSpPr>
                    <a:cxnSpLocks/>
                  </p:cNvCxnSpPr>
                  <p:nvPr/>
                </p:nvCxnSpPr>
                <p:spPr>
                  <a:xfrm flipH="1">
                    <a:off x="2123451" y="4483622"/>
                    <a:ext cx="389943" cy="820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D040D58-89EF-FB40-A44B-D375ED3F6717}"/>
                      </a:ext>
                    </a:extLst>
                  </p:cNvPr>
                  <p:cNvCxnSpPr>
                    <a:cxnSpLocks/>
                  </p:cNvCxnSpPr>
                  <p:nvPr/>
                </p:nvCxnSpPr>
                <p:spPr>
                  <a:xfrm>
                    <a:off x="3777016" y="4249952"/>
                    <a:ext cx="312323" cy="68049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05A49E1-89C3-8647-829E-7E91971415A9}"/>
                      </a:ext>
                    </a:extLst>
                  </p:cNvPr>
                  <p:cNvCxnSpPr>
                    <a:cxnSpLocks/>
                  </p:cNvCxnSpPr>
                  <p:nvPr/>
                </p:nvCxnSpPr>
                <p:spPr>
                  <a:xfrm>
                    <a:off x="4145693" y="4011676"/>
                    <a:ext cx="550449" cy="57319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2D5ADD1-BA49-7C4D-AB02-2D2702FD080F}"/>
                      </a:ext>
                    </a:extLst>
                  </p:cNvPr>
                  <p:cNvCxnSpPr>
                    <a:cxnSpLocks/>
                  </p:cNvCxnSpPr>
                  <p:nvPr/>
                </p:nvCxnSpPr>
                <p:spPr>
                  <a:xfrm flipH="1" flipV="1">
                    <a:off x="1519097" y="2946058"/>
                    <a:ext cx="631822" cy="29942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980EB89-3560-A445-B1E9-14BE41D70F1B}"/>
                      </a:ext>
                    </a:extLst>
                  </p:cNvPr>
                  <p:cNvCxnSpPr>
                    <a:cxnSpLocks/>
                  </p:cNvCxnSpPr>
                  <p:nvPr/>
                </p:nvCxnSpPr>
                <p:spPr>
                  <a:xfrm>
                    <a:off x="4221022" y="3865877"/>
                    <a:ext cx="1201482" cy="41058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931AC70-E5D0-5E45-9C67-A024172B0F26}"/>
                      </a:ext>
                    </a:extLst>
                  </p:cNvPr>
                  <p:cNvCxnSpPr>
                    <a:cxnSpLocks/>
                  </p:cNvCxnSpPr>
                  <p:nvPr/>
                </p:nvCxnSpPr>
                <p:spPr>
                  <a:xfrm>
                    <a:off x="4352195" y="3712570"/>
                    <a:ext cx="1096874" cy="162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09ABF1E-23BA-914B-87AF-3575B397C65B}"/>
                      </a:ext>
                    </a:extLst>
                  </p:cNvPr>
                  <p:cNvSpPr txBox="1"/>
                  <p:nvPr/>
                </p:nvSpPr>
                <p:spPr>
                  <a:xfrm>
                    <a:off x="908502" y="5670190"/>
                    <a:ext cx="1243804" cy="785004"/>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Components</a:t>
                    </a:r>
                  </a:p>
                  <a:p>
                    <a:pPr algn="ctr"/>
                    <a:r>
                      <a:rPr lang="en-US" sz="900" dirty="0">
                        <a:latin typeface="Arial" panose="020B0604020202020204" pitchFamily="34" charset="0"/>
                        <a:cs typeface="Arial" panose="020B0604020202020204" pitchFamily="34" charset="0"/>
                      </a:rPr>
                      <a:t>Protocols</a:t>
                    </a:r>
                  </a:p>
                  <a:p>
                    <a:pPr algn="ctr"/>
                    <a:r>
                      <a:rPr lang="en-US" sz="900" dirty="0">
                        <a:latin typeface="Arial" panose="020B0604020202020204" pitchFamily="34" charset="0"/>
                        <a:cs typeface="Arial" panose="020B0604020202020204" pitchFamily="34" charset="0"/>
                      </a:rPr>
                      <a:t>Training Programs</a:t>
                    </a:r>
                  </a:p>
                  <a:p>
                    <a:pPr algn="ctr"/>
                    <a:r>
                      <a:rPr lang="en-US" sz="900" dirty="0">
                        <a:latin typeface="Arial" panose="020B0604020202020204" pitchFamily="34" charset="0"/>
                        <a:cs typeface="Arial" panose="020B0604020202020204" pitchFamily="34" charset="0"/>
                      </a:rPr>
                      <a:t>Resources</a:t>
                    </a:r>
                  </a:p>
                </p:txBody>
              </p:sp>
            </p:grpSp>
            <p:sp>
              <p:nvSpPr>
                <p:cNvPr id="97" name="TextBox 96">
                  <a:extLst>
                    <a:ext uri="{FF2B5EF4-FFF2-40B4-BE49-F238E27FC236}">
                      <a16:creationId xmlns:a16="http://schemas.microsoft.com/office/drawing/2014/main" id="{6FEC5D26-0834-407E-9DA9-29AB6A66EF98}"/>
                    </a:ext>
                  </a:extLst>
                </p:cNvPr>
                <p:cNvSpPr txBox="1"/>
                <p:nvPr/>
              </p:nvSpPr>
              <p:spPr>
                <a:xfrm>
                  <a:off x="277688" y="3513061"/>
                  <a:ext cx="706453"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Healthcare</a:t>
                  </a:r>
                </a:p>
              </p:txBody>
            </p:sp>
            <p:sp>
              <p:nvSpPr>
                <p:cNvPr id="99" name="TextBox 98">
                  <a:extLst>
                    <a:ext uri="{FF2B5EF4-FFF2-40B4-BE49-F238E27FC236}">
                      <a16:creationId xmlns:a16="http://schemas.microsoft.com/office/drawing/2014/main" id="{CB39AFBB-6398-4E9B-AEC0-5212AF457E6A}"/>
                    </a:ext>
                  </a:extLst>
                </p:cNvPr>
                <p:cNvSpPr txBox="1"/>
                <p:nvPr/>
              </p:nvSpPr>
              <p:spPr>
                <a:xfrm>
                  <a:off x="278727" y="3175997"/>
                  <a:ext cx="1252347" cy="280358"/>
                </a:xfrm>
                <a:prstGeom prst="rect">
                  <a:avLst/>
                </a:prstGeom>
                <a:solidFill>
                  <a:schemeClr val="accent1">
                    <a:lumMod val="40000"/>
                    <a:lumOff val="60000"/>
                  </a:schemeClr>
                </a:soli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Emergency Services</a:t>
                  </a:r>
                </a:p>
              </p:txBody>
            </p:sp>
            <p:sp>
              <p:nvSpPr>
                <p:cNvPr id="109" name="TextBox 108">
                  <a:extLst>
                    <a:ext uri="{FF2B5EF4-FFF2-40B4-BE49-F238E27FC236}">
                      <a16:creationId xmlns:a16="http://schemas.microsoft.com/office/drawing/2014/main" id="{97DE0FA2-636F-4051-9B99-C23E4FE6FA20}"/>
                    </a:ext>
                  </a:extLst>
                </p:cNvPr>
                <p:cNvSpPr txBox="1"/>
                <p:nvPr/>
              </p:nvSpPr>
              <p:spPr>
                <a:xfrm>
                  <a:off x="5084756" y="2366380"/>
                  <a:ext cx="1941679" cy="504645"/>
                </a:xfrm>
                <a:prstGeom prst="rect">
                  <a:avLst/>
                </a:prstGeom>
                <a:gradFill>
                  <a:gsLst>
                    <a:gs pos="0">
                      <a:srgbClr val="DBF4FD"/>
                    </a:gs>
                    <a:gs pos="100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International Expert Consensus:</a:t>
                  </a:r>
                </a:p>
                <a:p>
                  <a:pPr algn="ctr"/>
                  <a:r>
                    <a:rPr lang="en-US" sz="1050" b="1" dirty="0">
                      <a:latin typeface="Arial" panose="020B0604020202020204" pitchFamily="34" charset="0"/>
                      <a:cs typeface="Arial" panose="020B0604020202020204" pitchFamily="34" charset="0"/>
                    </a:rPr>
                    <a:t>Delphi</a:t>
                  </a:r>
                  <a:r>
                    <a:rPr lang="en-US" sz="12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(Monash, </a:t>
                  </a:r>
                  <a:r>
                    <a:rPr lang="en-US" sz="900" dirty="0" err="1">
                      <a:latin typeface="Arial" panose="020B0604020202020204" pitchFamily="34" charset="0"/>
                      <a:cs typeface="Arial" panose="020B0604020202020204" pitchFamily="34" charset="0"/>
                    </a:rPr>
                    <a:t>HPRnet</a:t>
                  </a:r>
                  <a:r>
                    <a:rPr lang="en-US" sz="900" dirty="0">
                      <a:latin typeface="Arial" panose="020B0604020202020204" pitchFamily="34" charset="0"/>
                      <a:cs typeface="Arial" panose="020B0604020202020204" pitchFamily="34" charset="0"/>
                    </a:rPr>
                    <a:t>)</a:t>
                  </a:r>
                  <a:endParaRPr lang="en-US" sz="1200" b="1" dirty="0">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C77393C6-6CEF-4723-89EE-D3C96D35ED16}"/>
                    </a:ext>
                  </a:extLst>
                </p:cNvPr>
                <p:cNvSpPr txBox="1"/>
                <p:nvPr/>
              </p:nvSpPr>
              <p:spPr>
                <a:xfrm>
                  <a:off x="789385" y="1945232"/>
                  <a:ext cx="1724008" cy="308395"/>
                </a:xfrm>
                <a:prstGeom prst="rect">
                  <a:avLst/>
                </a:prstGeom>
                <a:solidFill>
                  <a:schemeClr val="accent1">
                    <a:lumMod val="40000"/>
                    <a:lumOff val="60000"/>
                  </a:schemeClr>
                </a:solidFill>
              </p:spPr>
              <p:txBody>
                <a:bodyPr wrap="square" rtlCol="0">
                  <a:spAutoFit/>
                </a:bodyPr>
                <a:lstStyle/>
                <a:p>
                  <a:pPr algn="ctr"/>
                  <a:r>
                    <a:rPr lang="en-US" sz="1050" b="1" dirty="0">
                      <a:latin typeface="Arial" panose="020B0604020202020204" pitchFamily="34" charset="0"/>
                      <a:cs typeface="Arial" panose="020B0604020202020204" pitchFamily="34" charset="0"/>
                    </a:rPr>
                    <a:t>Application domains</a:t>
                  </a:r>
                  <a:endParaRPr lang="en-US" sz="1050" dirty="0">
                    <a:latin typeface="Arial" panose="020B0604020202020204" pitchFamily="34" charset="0"/>
                    <a:cs typeface="Arial" panose="020B0604020202020204" pitchFamily="34" charset="0"/>
                  </a:endParaRPr>
                </a:p>
              </p:txBody>
            </p:sp>
            <p:sp>
              <p:nvSpPr>
                <p:cNvPr id="135" name="TextBox 134">
                  <a:extLst>
                    <a:ext uri="{FF2B5EF4-FFF2-40B4-BE49-F238E27FC236}">
                      <a16:creationId xmlns:a16="http://schemas.microsoft.com/office/drawing/2014/main" id="{A42B8259-417A-4D51-AAD2-3E5C9CD212FF}"/>
                    </a:ext>
                  </a:extLst>
                </p:cNvPr>
                <p:cNvSpPr txBox="1"/>
                <p:nvPr/>
              </p:nvSpPr>
              <p:spPr>
                <a:xfrm>
                  <a:off x="1282209" y="4773043"/>
                  <a:ext cx="621045"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Business</a:t>
                  </a:r>
                </a:p>
              </p:txBody>
            </p:sp>
          </p:grpSp>
          <p:sp>
            <p:nvSpPr>
              <p:cNvPr id="219" name="TextBox 218">
                <a:extLst>
                  <a:ext uri="{FF2B5EF4-FFF2-40B4-BE49-F238E27FC236}">
                    <a16:creationId xmlns:a16="http://schemas.microsoft.com/office/drawing/2014/main" id="{BD4EA3FB-1F14-4C94-A2CC-0A4AD53E93E5}"/>
                  </a:ext>
                </a:extLst>
              </p:cNvPr>
              <p:cNvSpPr txBox="1"/>
              <p:nvPr/>
            </p:nvSpPr>
            <p:spPr>
              <a:xfrm>
                <a:off x="7465417" y="2754143"/>
                <a:ext cx="2590149" cy="492443"/>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Embedded Cognitive Assessment (</a:t>
                </a:r>
                <a:r>
                  <a:rPr lang="en-US" sz="900" dirty="0" err="1">
                    <a:latin typeface="Arial" panose="020B0604020202020204" pitchFamily="34" charset="0"/>
                    <a:cs typeface="Arial" panose="020B0604020202020204" pitchFamily="34" charset="0"/>
                  </a:rPr>
                  <a:t>UTas</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USyd</a:t>
                </a:r>
                <a:r>
                  <a:rPr lang="en-US" sz="900" dirty="0">
                    <a:latin typeface="Arial" panose="020B0604020202020204" pitchFamily="34" charset="0"/>
                    <a:cs typeface="Arial" panose="020B0604020202020204" pitchFamily="34" charset="0"/>
                  </a:rPr>
                  <a:t>, Monash)</a:t>
                </a:r>
              </a:p>
            </p:txBody>
          </p:sp>
        </p:grpSp>
        <p:sp>
          <p:nvSpPr>
            <p:cNvPr id="222" name="TextBox 221">
              <a:extLst>
                <a:ext uri="{FF2B5EF4-FFF2-40B4-BE49-F238E27FC236}">
                  <a16:creationId xmlns:a16="http://schemas.microsoft.com/office/drawing/2014/main" id="{837E4A4C-D2E4-485B-8E79-21C9B967E964}"/>
                </a:ext>
              </a:extLst>
            </p:cNvPr>
            <p:cNvSpPr txBox="1"/>
            <p:nvPr/>
          </p:nvSpPr>
          <p:spPr>
            <a:xfrm>
              <a:off x="8867436" y="3262860"/>
              <a:ext cx="2721045"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Biometrics &amp; VR (U of Newcastle)</a:t>
              </a:r>
            </a:p>
          </p:txBody>
        </p:sp>
        <p:sp>
          <p:nvSpPr>
            <p:cNvPr id="224" name="TextBox 223">
              <a:extLst>
                <a:ext uri="{FF2B5EF4-FFF2-40B4-BE49-F238E27FC236}">
                  <a16:creationId xmlns:a16="http://schemas.microsoft.com/office/drawing/2014/main" id="{3AFF11D8-701E-42B4-9702-DEBD9421BD13}"/>
                </a:ext>
              </a:extLst>
            </p:cNvPr>
            <p:cNvSpPr txBox="1"/>
            <p:nvPr/>
          </p:nvSpPr>
          <p:spPr>
            <a:xfrm>
              <a:off x="8284732" y="4462761"/>
              <a:ext cx="3067633"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Sleep &amp; Decision Making Risks (Monash)</a:t>
              </a:r>
            </a:p>
          </p:txBody>
        </p:sp>
        <p:sp>
          <p:nvSpPr>
            <p:cNvPr id="225" name="TextBox 224">
              <a:extLst>
                <a:ext uri="{FF2B5EF4-FFF2-40B4-BE49-F238E27FC236}">
                  <a16:creationId xmlns:a16="http://schemas.microsoft.com/office/drawing/2014/main" id="{7D3441DB-F210-4E15-A0A3-9B1CE58C5A8C}"/>
                </a:ext>
              </a:extLst>
            </p:cNvPr>
            <p:cNvSpPr txBox="1"/>
            <p:nvPr/>
          </p:nvSpPr>
          <p:spPr>
            <a:xfrm>
              <a:off x="2866963" y="5299102"/>
              <a:ext cx="4392253" cy="307776"/>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     </a:t>
              </a:r>
              <a:r>
                <a:rPr lang="en-US" sz="900" b="1" dirty="0" err="1">
                  <a:latin typeface="Arial" panose="020B0604020202020204" pitchFamily="34" charset="0"/>
                  <a:cs typeface="Arial" panose="020B0604020202020204" pitchFamily="34" charset="0"/>
                </a:rPr>
                <a:t>HPRnet</a:t>
              </a:r>
              <a:r>
                <a:rPr lang="en-US" sz="900" b="1" dirty="0">
                  <a:latin typeface="Arial" panose="020B0604020202020204" pitchFamily="34" charset="0"/>
                  <a:cs typeface="Arial" panose="020B0604020202020204" pitchFamily="34" charset="0"/>
                </a:rPr>
                <a:t> (UQ, UWA)                   industry (</a:t>
              </a:r>
              <a:r>
                <a:rPr lang="en-US" sz="900" b="1" dirty="0" err="1">
                  <a:latin typeface="Arial" panose="020B0604020202020204" pitchFamily="34" charset="0"/>
                  <a:cs typeface="Arial" panose="020B0604020202020204" pitchFamily="34" charset="0"/>
                </a:rPr>
                <a:t>CoSEP</a:t>
              </a:r>
              <a:r>
                <a:rPr lang="en-US" sz="900" b="1" dirty="0">
                  <a:latin typeface="Arial" panose="020B0604020202020204" pitchFamily="34" charset="0"/>
                  <a:cs typeface="Arial" panose="020B0604020202020204" pitchFamily="34" charset="0"/>
                </a:rPr>
                <a:t>, BPI)</a:t>
              </a:r>
            </a:p>
          </p:txBody>
        </p:sp>
        <p:sp>
          <p:nvSpPr>
            <p:cNvPr id="227" name="TextBox 226">
              <a:extLst>
                <a:ext uri="{FF2B5EF4-FFF2-40B4-BE49-F238E27FC236}">
                  <a16:creationId xmlns:a16="http://schemas.microsoft.com/office/drawing/2014/main" id="{6065F528-9270-4B2E-9857-52D284181260}"/>
                </a:ext>
              </a:extLst>
            </p:cNvPr>
            <p:cNvSpPr txBox="1"/>
            <p:nvPr/>
          </p:nvSpPr>
          <p:spPr>
            <a:xfrm>
              <a:off x="8936057" y="3646480"/>
              <a:ext cx="2652424"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Cognitive Genomics (Adelaide </a:t>
              </a:r>
              <a:r>
                <a:rPr lang="en-US" sz="900"/>
                <a:t>U)</a:t>
              </a:r>
              <a:endParaRPr lang="en-US" sz="900" dirty="0"/>
            </a:p>
          </p:txBody>
        </p:sp>
        <p:sp>
          <p:nvSpPr>
            <p:cNvPr id="228" name="TextBox 227">
              <a:extLst>
                <a:ext uri="{FF2B5EF4-FFF2-40B4-BE49-F238E27FC236}">
                  <a16:creationId xmlns:a16="http://schemas.microsoft.com/office/drawing/2014/main" id="{6BE15D60-4631-448F-AF2B-B8DD16984002}"/>
                </a:ext>
              </a:extLst>
            </p:cNvPr>
            <p:cNvSpPr txBox="1"/>
            <p:nvPr/>
          </p:nvSpPr>
          <p:spPr>
            <a:xfrm>
              <a:off x="8917925" y="4053155"/>
              <a:ext cx="2511116"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Adaptability (</a:t>
              </a:r>
              <a:r>
                <a:rPr lang="en-US" sz="900" dirty="0" err="1"/>
                <a:t>USyd</a:t>
              </a:r>
              <a:r>
                <a:rPr lang="en-US" sz="900" dirty="0"/>
                <a:t>)</a:t>
              </a:r>
            </a:p>
          </p:txBody>
        </p:sp>
        <p:cxnSp>
          <p:nvCxnSpPr>
            <p:cNvPr id="58" name="Straight Arrow Connector 57">
              <a:extLst>
                <a:ext uri="{FF2B5EF4-FFF2-40B4-BE49-F238E27FC236}">
                  <a16:creationId xmlns:a16="http://schemas.microsoft.com/office/drawing/2014/main" id="{44E6849C-5D91-49B2-B48A-506B47802D10}"/>
                </a:ext>
              </a:extLst>
            </p:cNvPr>
            <p:cNvCxnSpPr>
              <a:cxnSpLocks/>
            </p:cNvCxnSpPr>
            <p:nvPr/>
          </p:nvCxnSpPr>
          <p:spPr>
            <a:xfrm flipH="1" flipV="1">
              <a:off x="3468635" y="3086579"/>
              <a:ext cx="819819" cy="6068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E6DE28C-BE98-44D5-A6E8-010023D29301}"/>
                </a:ext>
              </a:extLst>
            </p:cNvPr>
            <p:cNvCxnSpPr>
              <a:cxnSpLocks/>
            </p:cNvCxnSpPr>
            <p:nvPr/>
          </p:nvCxnSpPr>
          <p:spPr>
            <a:xfrm flipH="1">
              <a:off x="3269001" y="3650923"/>
              <a:ext cx="1115428" cy="30759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1AFE79A-FD79-460E-B626-993FE57E4C89}"/>
                </a:ext>
              </a:extLst>
            </p:cNvPr>
            <p:cNvCxnSpPr>
              <a:cxnSpLocks/>
            </p:cNvCxnSpPr>
            <p:nvPr/>
          </p:nvCxnSpPr>
          <p:spPr>
            <a:xfrm flipH="1">
              <a:off x="3805980" y="3919947"/>
              <a:ext cx="627916" cy="771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9D51BF7-0A81-4585-93AC-3B94751C9870}"/>
                </a:ext>
              </a:extLst>
            </p:cNvPr>
            <p:cNvCxnSpPr>
              <a:cxnSpLocks/>
            </p:cNvCxnSpPr>
            <p:nvPr/>
          </p:nvCxnSpPr>
          <p:spPr>
            <a:xfrm flipH="1">
              <a:off x="2847273" y="3536749"/>
              <a:ext cx="1537145" cy="17855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1F77CAC-14F6-4DAD-A4F7-D7AFC725EE26}"/>
                </a:ext>
              </a:extLst>
            </p:cNvPr>
            <p:cNvCxnSpPr>
              <a:cxnSpLocks/>
              <a:stCxn id="9" idx="1"/>
            </p:cNvCxnSpPr>
            <p:nvPr/>
          </p:nvCxnSpPr>
          <p:spPr>
            <a:xfrm flipH="1">
              <a:off x="2777616" y="3410981"/>
              <a:ext cx="1559660" cy="67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575867F-0C39-4A39-A763-5B186887FB95}"/>
                </a:ext>
              </a:extLst>
            </p:cNvPr>
            <p:cNvCxnSpPr>
              <a:cxnSpLocks/>
            </p:cNvCxnSpPr>
            <p:nvPr/>
          </p:nvCxnSpPr>
          <p:spPr>
            <a:xfrm flipV="1">
              <a:off x="8139924" y="2958048"/>
              <a:ext cx="625745" cy="128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F30CB44-C8D3-450A-9943-3AB7EF91EFE1}"/>
                </a:ext>
              </a:extLst>
            </p:cNvPr>
            <p:cNvCxnSpPr>
              <a:cxnSpLocks/>
            </p:cNvCxnSpPr>
            <p:nvPr/>
          </p:nvCxnSpPr>
          <p:spPr>
            <a:xfrm flipV="1">
              <a:off x="7136040" y="2627239"/>
              <a:ext cx="1245128" cy="404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D59999D-0374-4977-8926-8426942021AC}"/>
                </a:ext>
              </a:extLst>
            </p:cNvPr>
            <p:cNvSpPr txBox="1"/>
            <p:nvPr/>
          </p:nvSpPr>
          <p:spPr>
            <a:xfrm>
              <a:off x="7850232" y="1582280"/>
              <a:ext cx="2721045" cy="338555"/>
            </a:xfrm>
            <a:prstGeom prst="rect">
              <a:avLst/>
            </a:prstGeom>
            <a:gradFill>
              <a:gsLst>
                <a:gs pos="0">
                  <a:srgbClr val="DBF4FD"/>
                </a:gs>
                <a:gs pos="100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1050" b="1" dirty="0">
                  <a:latin typeface="Arial" panose="020B0604020202020204" pitchFamily="34" charset="0"/>
                  <a:cs typeface="Arial" panose="020B0604020202020204" pitchFamily="34" charset="0"/>
                </a:rPr>
                <a:t>Projects</a:t>
              </a:r>
              <a:endParaRPr lang="en-US" sz="900" b="1" dirty="0">
                <a:latin typeface="Arial" panose="020B0604020202020204" pitchFamily="34" charset="0"/>
                <a:cs typeface="Arial" panose="020B0604020202020204" pitchFamily="34" charset="0"/>
              </a:endParaRPr>
            </a:p>
          </p:txBody>
        </p:sp>
        <p:sp>
          <p:nvSpPr>
            <p:cNvPr id="244" name="Arrow: Left-Right 243">
              <a:extLst>
                <a:ext uri="{FF2B5EF4-FFF2-40B4-BE49-F238E27FC236}">
                  <a16:creationId xmlns:a16="http://schemas.microsoft.com/office/drawing/2014/main" id="{830394DD-8CAE-4E9D-A7D7-D86E1090E290}"/>
                </a:ext>
              </a:extLst>
            </p:cNvPr>
            <p:cNvSpPr/>
            <p:nvPr/>
          </p:nvSpPr>
          <p:spPr>
            <a:xfrm>
              <a:off x="4971705" y="5388295"/>
              <a:ext cx="219252" cy="1365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cxnSp>
        <p:nvCxnSpPr>
          <p:cNvPr id="145" name="Straight Arrow Connector 144">
            <a:extLst>
              <a:ext uri="{FF2B5EF4-FFF2-40B4-BE49-F238E27FC236}">
                <a16:creationId xmlns:a16="http://schemas.microsoft.com/office/drawing/2014/main" id="{61016DAC-CED9-4EA5-A906-AB6B60649168}"/>
              </a:ext>
            </a:extLst>
          </p:cNvPr>
          <p:cNvCxnSpPr>
            <a:cxnSpLocks/>
          </p:cNvCxnSpPr>
          <p:nvPr/>
        </p:nvCxnSpPr>
        <p:spPr>
          <a:xfrm>
            <a:off x="6020039" y="2212338"/>
            <a:ext cx="351122" cy="1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CF98099-5411-4BDF-B173-14F3BBC1CBBB}"/>
              </a:ext>
            </a:extLst>
          </p:cNvPr>
          <p:cNvCxnSpPr>
            <a:cxnSpLocks/>
          </p:cNvCxnSpPr>
          <p:nvPr/>
        </p:nvCxnSpPr>
        <p:spPr>
          <a:xfrm>
            <a:off x="3517363" y="2973916"/>
            <a:ext cx="523748" cy="68676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picture containing logo&#10;&#10;Description automatically generated">
            <a:extLst>
              <a:ext uri="{FF2B5EF4-FFF2-40B4-BE49-F238E27FC236}">
                <a16:creationId xmlns:a16="http://schemas.microsoft.com/office/drawing/2014/main" id="{CB9721EB-4990-4FD1-810D-2C6F7F25F77E}"/>
              </a:ext>
            </a:extLst>
          </p:cNvPr>
          <p:cNvPicPr>
            <a:picLocks noChangeAspect="1"/>
          </p:cNvPicPr>
          <p:nvPr/>
        </p:nvPicPr>
        <p:blipFill>
          <a:blip r:embed="rId6"/>
          <a:stretch>
            <a:fillRect/>
          </a:stretch>
        </p:blipFill>
        <p:spPr>
          <a:xfrm>
            <a:off x="5121477" y="-135751"/>
            <a:ext cx="1378687" cy="846494"/>
          </a:xfrm>
          <a:prstGeom prst="rect">
            <a:avLst/>
          </a:prstGeom>
        </p:spPr>
      </p:pic>
      <p:grpSp>
        <p:nvGrpSpPr>
          <p:cNvPr id="24" name="Group 23">
            <a:extLst>
              <a:ext uri="{FF2B5EF4-FFF2-40B4-BE49-F238E27FC236}">
                <a16:creationId xmlns:a16="http://schemas.microsoft.com/office/drawing/2014/main" id="{1997DC01-A8B5-46DF-BFA5-3AD2455B8B45}"/>
              </a:ext>
            </a:extLst>
          </p:cNvPr>
          <p:cNvGrpSpPr/>
          <p:nvPr/>
        </p:nvGrpSpPr>
        <p:grpSpPr>
          <a:xfrm>
            <a:off x="270452" y="-28962"/>
            <a:ext cx="8716987" cy="645270"/>
            <a:chOff x="270452" y="-28962"/>
            <a:chExt cx="8716987" cy="645270"/>
          </a:xfrm>
        </p:grpSpPr>
        <p:pic>
          <p:nvPicPr>
            <p:cNvPr id="4" name="Picture 3" descr="Logo&#10;&#10;Description automatically generated">
              <a:extLst>
                <a:ext uri="{FF2B5EF4-FFF2-40B4-BE49-F238E27FC236}">
                  <a16:creationId xmlns:a16="http://schemas.microsoft.com/office/drawing/2014/main" id="{3D303CCB-A19C-44E1-9C22-0CF228C1C389}"/>
                </a:ext>
              </a:extLst>
            </p:cNvPr>
            <p:cNvPicPr>
              <a:picLocks noChangeAspect="1"/>
            </p:cNvPicPr>
            <p:nvPr/>
          </p:nvPicPr>
          <p:blipFill>
            <a:blip r:embed="rId7"/>
            <a:stretch>
              <a:fillRect/>
            </a:stretch>
          </p:blipFill>
          <p:spPr>
            <a:xfrm>
              <a:off x="270452" y="68033"/>
              <a:ext cx="1259467" cy="414134"/>
            </a:xfrm>
            <a:prstGeom prst="rect">
              <a:avLst/>
            </a:prstGeom>
          </p:spPr>
        </p:pic>
        <p:pic>
          <p:nvPicPr>
            <p:cNvPr id="6" name="Picture 5" descr="Logo&#10;&#10;Description automatically generated">
              <a:extLst>
                <a:ext uri="{FF2B5EF4-FFF2-40B4-BE49-F238E27FC236}">
                  <a16:creationId xmlns:a16="http://schemas.microsoft.com/office/drawing/2014/main" id="{57F0CED0-B354-4D11-8EB7-B1E320A601D3}"/>
                </a:ext>
              </a:extLst>
            </p:cNvPr>
            <p:cNvPicPr>
              <a:picLocks noChangeAspect="1"/>
            </p:cNvPicPr>
            <p:nvPr/>
          </p:nvPicPr>
          <p:blipFill>
            <a:blip r:embed="rId8"/>
            <a:stretch>
              <a:fillRect/>
            </a:stretch>
          </p:blipFill>
          <p:spPr>
            <a:xfrm>
              <a:off x="2588035" y="-28962"/>
              <a:ext cx="1161487" cy="645270"/>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0E7C495D-00EA-46EF-AD19-60856BC390AD}"/>
                </a:ext>
              </a:extLst>
            </p:cNvPr>
            <p:cNvPicPr>
              <a:picLocks noChangeAspect="1"/>
            </p:cNvPicPr>
            <p:nvPr/>
          </p:nvPicPr>
          <p:blipFill>
            <a:blip r:embed="rId9"/>
            <a:stretch>
              <a:fillRect/>
            </a:stretch>
          </p:blipFill>
          <p:spPr>
            <a:xfrm>
              <a:off x="3749522" y="89913"/>
              <a:ext cx="1382405" cy="361101"/>
            </a:xfrm>
            <a:prstGeom prst="rect">
              <a:avLst/>
            </a:prstGeom>
          </p:spPr>
        </p:pic>
        <p:pic>
          <p:nvPicPr>
            <p:cNvPr id="13" name="Picture 12" descr="Text&#10;&#10;Description automatically generated">
              <a:extLst>
                <a:ext uri="{FF2B5EF4-FFF2-40B4-BE49-F238E27FC236}">
                  <a16:creationId xmlns:a16="http://schemas.microsoft.com/office/drawing/2014/main" id="{5E15506D-B213-4522-B1E4-F2FE3ECA8692}"/>
                </a:ext>
              </a:extLst>
            </p:cNvPr>
            <p:cNvPicPr>
              <a:picLocks noChangeAspect="1"/>
            </p:cNvPicPr>
            <p:nvPr/>
          </p:nvPicPr>
          <p:blipFill>
            <a:blip r:embed="rId10"/>
            <a:stretch>
              <a:fillRect/>
            </a:stretch>
          </p:blipFill>
          <p:spPr>
            <a:xfrm>
              <a:off x="6499687" y="86422"/>
              <a:ext cx="1378687" cy="33732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A1C6CD05-CFE3-4570-9084-A93140B62934}"/>
                </a:ext>
              </a:extLst>
            </p:cNvPr>
            <p:cNvPicPr>
              <a:picLocks noChangeAspect="1"/>
            </p:cNvPicPr>
            <p:nvPr/>
          </p:nvPicPr>
          <p:blipFill>
            <a:blip r:embed="rId11"/>
            <a:stretch>
              <a:fillRect/>
            </a:stretch>
          </p:blipFill>
          <p:spPr>
            <a:xfrm>
              <a:off x="7883616" y="-17566"/>
              <a:ext cx="1103823" cy="613235"/>
            </a:xfrm>
            <a:prstGeom prst="rect">
              <a:avLst/>
            </a:prstGeom>
          </p:spPr>
        </p:pic>
        <p:pic>
          <p:nvPicPr>
            <p:cNvPr id="23" name="Picture 22" descr="Text&#10;&#10;Description automatically generated">
              <a:extLst>
                <a:ext uri="{FF2B5EF4-FFF2-40B4-BE49-F238E27FC236}">
                  <a16:creationId xmlns:a16="http://schemas.microsoft.com/office/drawing/2014/main" id="{86F07093-5764-43B2-BA9D-94B7B1E661B7}"/>
                </a:ext>
              </a:extLst>
            </p:cNvPr>
            <p:cNvPicPr>
              <a:picLocks noChangeAspect="1"/>
            </p:cNvPicPr>
            <p:nvPr/>
          </p:nvPicPr>
          <p:blipFill>
            <a:blip r:embed="rId12"/>
            <a:stretch>
              <a:fillRect/>
            </a:stretch>
          </p:blipFill>
          <p:spPr>
            <a:xfrm>
              <a:off x="1530230" y="51642"/>
              <a:ext cx="1074022" cy="414135"/>
            </a:xfrm>
            <a:prstGeom prst="rect">
              <a:avLst/>
            </a:prstGeom>
          </p:spPr>
        </p:pic>
      </p:grpSp>
      <p:sp>
        <p:nvSpPr>
          <p:cNvPr id="69" name="Rounded Rectangle 34">
            <a:extLst>
              <a:ext uri="{FF2B5EF4-FFF2-40B4-BE49-F238E27FC236}">
                <a16:creationId xmlns:a16="http://schemas.microsoft.com/office/drawing/2014/main" id="{6DF86ED0-1EA1-49FD-9B20-DADCAAD3F8B4}"/>
              </a:ext>
            </a:extLst>
          </p:cNvPr>
          <p:cNvSpPr/>
          <p:nvPr/>
        </p:nvSpPr>
        <p:spPr>
          <a:xfrm>
            <a:off x="6020039" y="1184880"/>
            <a:ext cx="2132390" cy="48407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2" name="Rounded Rectangle 34">
            <a:extLst>
              <a:ext uri="{FF2B5EF4-FFF2-40B4-BE49-F238E27FC236}">
                <a16:creationId xmlns:a16="http://schemas.microsoft.com/office/drawing/2014/main" id="{2CD9FB53-A031-4537-92EA-24EB7815DCDA}"/>
              </a:ext>
            </a:extLst>
          </p:cNvPr>
          <p:cNvSpPr/>
          <p:nvPr/>
        </p:nvSpPr>
        <p:spPr>
          <a:xfrm>
            <a:off x="6418055" y="2403173"/>
            <a:ext cx="2085061" cy="2859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9" name="Rounded Rectangle 34">
            <a:extLst>
              <a:ext uri="{FF2B5EF4-FFF2-40B4-BE49-F238E27FC236}">
                <a16:creationId xmlns:a16="http://schemas.microsoft.com/office/drawing/2014/main" id="{67C21330-709B-45E7-90B3-746FDEBA68D9}"/>
              </a:ext>
            </a:extLst>
          </p:cNvPr>
          <p:cNvSpPr/>
          <p:nvPr/>
        </p:nvSpPr>
        <p:spPr>
          <a:xfrm>
            <a:off x="6396648" y="2123977"/>
            <a:ext cx="2085061" cy="27394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6" name="Rounded Rectangle 34">
            <a:extLst>
              <a:ext uri="{FF2B5EF4-FFF2-40B4-BE49-F238E27FC236}">
                <a16:creationId xmlns:a16="http://schemas.microsoft.com/office/drawing/2014/main" id="{9FE420D1-AB17-4653-94F3-241A8F487653}"/>
              </a:ext>
            </a:extLst>
          </p:cNvPr>
          <p:cNvSpPr/>
          <p:nvPr/>
        </p:nvSpPr>
        <p:spPr>
          <a:xfrm>
            <a:off x="6326450" y="1691006"/>
            <a:ext cx="2085061" cy="39706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3" name="TextBox 72">
            <a:extLst>
              <a:ext uri="{FF2B5EF4-FFF2-40B4-BE49-F238E27FC236}">
                <a16:creationId xmlns:a16="http://schemas.microsoft.com/office/drawing/2014/main" id="{07380DD4-4013-4133-9BDA-809BEA201ECD}"/>
              </a:ext>
            </a:extLst>
          </p:cNvPr>
          <p:cNvSpPr txBox="1"/>
          <p:nvPr/>
        </p:nvSpPr>
        <p:spPr>
          <a:xfrm>
            <a:off x="1535772" y="2046712"/>
            <a:ext cx="6507829" cy="461665"/>
          </a:xfrm>
          <a:prstGeom prst="rect">
            <a:avLst/>
          </a:prstGeom>
          <a:solidFill>
            <a:schemeClr val="bg1"/>
          </a:solidFill>
          <a:effectLst>
            <a:softEdge rad="38100"/>
          </a:effectLst>
        </p:spPr>
        <p:txBody>
          <a:bodyPr wrap="square">
            <a:spAutoFit/>
          </a:bodyPr>
          <a:lstStyle/>
          <a:p>
            <a:r>
              <a:rPr lang="en-AU" b="1" dirty="0"/>
              <a:t>Selection – Training –</a:t>
            </a:r>
            <a:r>
              <a:rPr lang="en-AU" dirty="0"/>
              <a:t> </a:t>
            </a:r>
            <a:r>
              <a:rPr lang="en-AU" b="1" dirty="0"/>
              <a:t>Operational Support</a:t>
            </a:r>
            <a:endParaRPr lang="en-AU" dirty="0"/>
          </a:p>
        </p:txBody>
      </p:sp>
    </p:spTree>
    <p:extLst>
      <p:ext uri="{BB962C8B-B14F-4D97-AF65-F5344CB8AC3E}">
        <p14:creationId xmlns:p14="http://schemas.microsoft.com/office/powerpoint/2010/main" val="328863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barn(inVertical)">
                                      <p:cBhvr>
                                        <p:cTn id="1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3713" y="2043376"/>
            <a:ext cx="6517771" cy="2241110"/>
          </a:xfrm>
        </p:spPr>
      </p:pic>
      <p:sp>
        <p:nvSpPr>
          <p:cNvPr id="3" name="Title 2"/>
          <p:cNvSpPr>
            <a:spLocks noGrp="1"/>
          </p:cNvSpPr>
          <p:nvPr>
            <p:ph type="title"/>
          </p:nvPr>
        </p:nvSpPr>
        <p:spPr/>
        <p:txBody>
          <a:bodyPr/>
          <a:lstStyle/>
          <a:p>
            <a:endParaRPr lang="en-AU"/>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462" y="1113125"/>
            <a:ext cx="6078650" cy="654401"/>
          </a:xfrm>
          <a:prstGeom prst="rect">
            <a:avLst/>
          </a:prstGeom>
        </p:spPr>
      </p:pic>
    </p:spTree>
    <p:extLst>
      <p:ext uri="{BB962C8B-B14F-4D97-AF65-F5344CB8AC3E}">
        <p14:creationId xmlns:p14="http://schemas.microsoft.com/office/powerpoint/2010/main" val="10428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Box 220">
            <a:extLst>
              <a:ext uri="{FF2B5EF4-FFF2-40B4-BE49-F238E27FC236}">
                <a16:creationId xmlns:a16="http://schemas.microsoft.com/office/drawing/2014/main" id="{61038F24-B1FD-4E48-997E-C0C35A5A2101}"/>
              </a:ext>
            </a:extLst>
          </p:cNvPr>
          <p:cNvSpPr txBox="1"/>
          <p:nvPr/>
        </p:nvSpPr>
        <p:spPr>
          <a:xfrm>
            <a:off x="2489813" y="606651"/>
            <a:ext cx="3991362" cy="461665"/>
          </a:xfrm>
          <a:prstGeom prst="rect">
            <a:avLst/>
          </a:prstGeom>
          <a:noFill/>
        </p:spPr>
        <p:txBody>
          <a:bodyPr wrap="square" rtlCol="0">
            <a:spAutoFit/>
          </a:bodyPr>
          <a:lstStyle/>
          <a:p>
            <a:pPr algn="ctr"/>
            <a:r>
              <a:rPr lang="en-US" b="1" dirty="0">
                <a:solidFill>
                  <a:schemeClr val="accent1">
                    <a:lumMod val="75000"/>
                  </a:schemeClr>
                </a:solidFill>
                <a:latin typeface="Arial" panose="020B0604020202020204" pitchFamily="34" charset="0"/>
                <a:cs typeface="Arial" panose="020B0604020202020204" pitchFamily="34" charset="0"/>
              </a:rPr>
              <a:t>CF2 Program</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grpSp>
        <p:nvGrpSpPr>
          <p:cNvPr id="247" name="Group 246">
            <a:extLst>
              <a:ext uri="{FF2B5EF4-FFF2-40B4-BE49-F238E27FC236}">
                <a16:creationId xmlns:a16="http://schemas.microsoft.com/office/drawing/2014/main" id="{968183B2-CA87-40B7-AA71-F859B93CD713}"/>
              </a:ext>
            </a:extLst>
          </p:cNvPr>
          <p:cNvGrpSpPr/>
          <p:nvPr/>
        </p:nvGrpSpPr>
        <p:grpSpPr>
          <a:xfrm>
            <a:off x="1013519" y="885232"/>
            <a:ext cx="7445321" cy="3900345"/>
            <a:chOff x="1661387" y="1582280"/>
            <a:chExt cx="9927094" cy="5200461"/>
          </a:xfrm>
        </p:grpSpPr>
        <p:sp>
          <p:nvSpPr>
            <p:cNvPr id="223" name="TextBox 222">
              <a:extLst>
                <a:ext uri="{FF2B5EF4-FFF2-40B4-BE49-F238E27FC236}">
                  <a16:creationId xmlns:a16="http://schemas.microsoft.com/office/drawing/2014/main" id="{D59CD5C1-7EBC-49FF-ACAF-CB771613F4DF}"/>
                </a:ext>
              </a:extLst>
            </p:cNvPr>
            <p:cNvSpPr txBox="1"/>
            <p:nvPr/>
          </p:nvSpPr>
          <p:spPr>
            <a:xfrm>
              <a:off x="7058085" y="4852986"/>
              <a:ext cx="3415166"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CF2 App - industry (</a:t>
              </a:r>
              <a:r>
                <a:rPr lang="en-US" sz="900" dirty="0" err="1">
                  <a:latin typeface="Arial" panose="020B0604020202020204" pitchFamily="34" charset="0"/>
                  <a:cs typeface="Arial" panose="020B0604020202020204" pitchFamily="34" charset="0"/>
                </a:rPr>
                <a:t>CoSEP</a:t>
              </a:r>
              <a:r>
                <a:rPr lang="en-US" sz="900" dirty="0">
                  <a:latin typeface="Arial" panose="020B0604020202020204" pitchFamily="34" charset="0"/>
                  <a:cs typeface="Arial" panose="020B0604020202020204" pitchFamily="34" charset="0"/>
                </a:rPr>
                <a:t>, BPI)                    .   </a:t>
              </a:r>
            </a:p>
          </p:txBody>
        </p:sp>
        <p:sp>
          <p:nvSpPr>
            <p:cNvPr id="237" name="Rectangle: Rounded Corners 236">
              <a:extLst>
                <a:ext uri="{FF2B5EF4-FFF2-40B4-BE49-F238E27FC236}">
                  <a16:creationId xmlns:a16="http://schemas.microsoft.com/office/drawing/2014/main" id="{5F5E4BE0-74F9-46A6-B504-8537611CBF60}"/>
                </a:ext>
              </a:extLst>
            </p:cNvPr>
            <p:cNvSpPr/>
            <p:nvPr/>
          </p:nvSpPr>
          <p:spPr>
            <a:xfrm>
              <a:off x="2705879" y="5291290"/>
              <a:ext cx="4684133" cy="1491451"/>
            </a:xfrm>
            <a:prstGeom prst="round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a:ln>
              <a:solidFill>
                <a:schemeClr val="accent1">
                  <a:shade val="50000"/>
                  <a:alpha val="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36" name="Arrow: Left 235">
              <a:extLst>
                <a:ext uri="{FF2B5EF4-FFF2-40B4-BE49-F238E27FC236}">
                  <a16:creationId xmlns:a16="http://schemas.microsoft.com/office/drawing/2014/main" id="{C60AE89D-44B1-4D0D-9A89-B3560FD9C83D}"/>
                </a:ext>
              </a:extLst>
            </p:cNvPr>
            <p:cNvSpPr/>
            <p:nvPr/>
          </p:nvSpPr>
          <p:spPr>
            <a:xfrm>
              <a:off x="3882980" y="5836950"/>
              <a:ext cx="557656" cy="162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1" name="Arrow: Left 90">
              <a:extLst>
                <a:ext uri="{FF2B5EF4-FFF2-40B4-BE49-F238E27FC236}">
                  <a16:creationId xmlns:a16="http://schemas.microsoft.com/office/drawing/2014/main" id="{9C18D6AA-EE1B-4ECF-99E2-18F7E6F754F2}"/>
                </a:ext>
              </a:extLst>
            </p:cNvPr>
            <p:cNvSpPr/>
            <p:nvPr/>
          </p:nvSpPr>
          <p:spPr>
            <a:xfrm flipH="1">
              <a:off x="5615701" y="5836949"/>
              <a:ext cx="557655" cy="1447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nvGrpSpPr>
            <p:cNvPr id="220" name="Group 219">
              <a:extLst>
                <a:ext uri="{FF2B5EF4-FFF2-40B4-BE49-F238E27FC236}">
                  <a16:creationId xmlns:a16="http://schemas.microsoft.com/office/drawing/2014/main" id="{35BD9362-1610-4EF3-85D7-3A38AE18A6EA}"/>
                </a:ext>
              </a:extLst>
            </p:cNvPr>
            <p:cNvGrpSpPr/>
            <p:nvPr/>
          </p:nvGrpSpPr>
          <p:grpSpPr>
            <a:xfrm>
              <a:off x="1661387" y="1586892"/>
              <a:ext cx="9767654" cy="5075891"/>
              <a:chOff x="287911" y="1655440"/>
              <a:chExt cx="9767655" cy="5075890"/>
            </a:xfrm>
          </p:grpSpPr>
          <p:grpSp>
            <p:nvGrpSpPr>
              <p:cNvPr id="215" name="Group 214">
                <a:extLst>
                  <a:ext uri="{FF2B5EF4-FFF2-40B4-BE49-F238E27FC236}">
                    <a16:creationId xmlns:a16="http://schemas.microsoft.com/office/drawing/2014/main" id="{813D0F3B-97A0-43BA-88D4-FAF0700D457F}"/>
                  </a:ext>
                </a:extLst>
              </p:cNvPr>
              <p:cNvGrpSpPr/>
              <p:nvPr/>
            </p:nvGrpSpPr>
            <p:grpSpPr>
              <a:xfrm>
                <a:off x="287911" y="1655440"/>
                <a:ext cx="9457611" cy="5075890"/>
                <a:chOff x="277688" y="1945232"/>
                <a:chExt cx="6748747" cy="4623707"/>
              </a:xfrm>
            </p:grpSpPr>
            <p:pic>
              <p:nvPicPr>
                <p:cNvPr id="9" name="Picture 8">
                  <a:extLst>
                    <a:ext uri="{FF2B5EF4-FFF2-40B4-BE49-F238E27FC236}">
                      <a16:creationId xmlns:a16="http://schemas.microsoft.com/office/drawing/2014/main" id="{4C2833E3-1C51-0E4D-9316-CFA0F3E8CE9E}"/>
                    </a:ext>
                  </a:extLst>
                </p:cNvPr>
                <p:cNvPicPr>
                  <a:picLocks noChangeAspect="1"/>
                </p:cNvPicPr>
                <p:nvPr/>
              </p:nvPicPr>
              <p:blipFill>
                <a:blip r:embed="rId3"/>
                <a:stretch>
                  <a:fillRect/>
                </a:stretch>
              </p:blipFill>
              <p:spPr>
                <a:xfrm>
                  <a:off x="2187145" y="2594622"/>
                  <a:ext cx="2861385" cy="2024404"/>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pic>
            <p:grpSp>
              <p:nvGrpSpPr>
                <p:cNvPr id="124" name="Group 123">
                  <a:extLst>
                    <a:ext uri="{FF2B5EF4-FFF2-40B4-BE49-F238E27FC236}">
                      <a16:creationId xmlns:a16="http://schemas.microsoft.com/office/drawing/2014/main" id="{F98EA6F8-6F59-5D43-8FA4-6CD28D04259F}"/>
                    </a:ext>
                  </a:extLst>
                </p:cNvPr>
                <p:cNvGrpSpPr/>
                <p:nvPr/>
              </p:nvGrpSpPr>
              <p:grpSpPr>
                <a:xfrm>
                  <a:off x="311081" y="2418513"/>
                  <a:ext cx="1417868" cy="2322696"/>
                  <a:chOff x="311081" y="2418513"/>
                  <a:chExt cx="1417868" cy="2322696"/>
                </a:xfrm>
              </p:grpSpPr>
              <p:sp>
                <p:nvSpPr>
                  <p:cNvPr id="26" name="TextBox 25">
                    <a:extLst>
                      <a:ext uri="{FF2B5EF4-FFF2-40B4-BE49-F238E27FC236}">
                        <a16:creationId xmlns:a16="http://schemas.microsoft.com/office/drawing/2014/main" id="{810E3E8C-A938-5D43-BBFD-989C4D8A4FE4}"/>
                      </a:ext>
                    </a:extLst>
                  </p:cNvPr>
                  <p:cNvSpPr txBox="1"/>
                  <p:nvPr/>
                </p:nvSpPr>
                <p:spPr>
                  <a:xfrm>
                    <a:off x="509091" y="2418513"/>
                    <a:ext cx="903890" cy="308395"/>
                  </a:xfrm>
                  <a:prstGeom prst="rect">
                    <a:avLst/>
                  </a:prstGeom>
                  <a:solidFill>
                    <a:schemeClr val="accent1">
                      <a:lumMod val="40000"/>
                      <a:lumOff val="60000"/>
                    </a:schemeClr>
                  </a:solidFill>
                </p:spPr>
                <p:txBody>
                  <a:bodyPr wrap="square" rtlCol="0">
                    <a:spAutoFit/>
                  </a:bodyPr>
                  <a:lstStyle>
                    <a:defPPr>
                      <a:defRPr lang="en-US"/>
                    </a:defPPr>
                    <a:lvl1pPr algn="ctr">
                      <a:defRPr sz="1400" b="1">
                        <a:latin typeface="Arial" panose="020B0604020202020204" pitchFamily="34" charset="0"/>
                        <a:cs typeface="Arial" panose="020B0604020202020204" pitchFamily="34" charset="0"/>
                      </a:defRPr>
                    </a:lvl1pPr>
                  </a:lstStyle>
                  <a:p>
                    <a:r>
                      <a:rPr lang="en-US" sz="1050" b="0" dirty="0" err="1"/>
                      <a:t>Defence</a:t>
                    </a:r>
                    <a:endParaRPr lang="en-US" sz="1050" b="0" dirty="0"/>
                  </a:p>
                </p:txBody>
              </p:sp>
              <p:sp>
                <p:nvSpPr>
                  <p:cNvPr id="27" name="TextBox 26">
                    <a:extLst>
                      <a:ext uri="{FF2B5EF4-FFF2-40B4-BE49-F238E27FC236}">
                        <a16:creationId xmlns:a16="http://schemas.microsoft.com/office/drawing/2014/main" id="{C6FC05DF-3E92-5047-A922-52024F7C7E04}"/>
                      </a:ext>
                    </a:extLst>
                  </p:cNvPr>
                  <p:cNvSpPr txBox="1"/>
                  <p:nvPr/>
                </p:nvSpPr>
                <p:spPr>
                  <a:xfrm>
                    <a:off x="360349" y="3820603"/>
                    <a:ext cx="566139"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Aviation</a:t>
                    </a:r>
                  </a:p>
                </p:txBody>
              </p:sp>
              <p:sp>
                <p:nvSpPr>
                  <p:cNvPr id="28" name="TextBox 27">
                    <a:extLst>
                      <a:ext uri="{FF2B5EF4-FFF2-40B4-BE49-F238E27FC236}">
                        <a16:creationId xmlns:a16="http://schemas.microsoft.com/office/drawing/2014/main" id="{F285CEB1-A297-914A-B4B2-F4567D8C513B}"/>
                      </a:ext>
                    </a:extLst>
                  </p:cNvPr>
                  <p:cNvSpPr txBox="1"/>
                  <p:nvPr/>
                </p:nvSpPr>
                <p:spPr>
                  <a:xfrm>
                    <a:off x="311081" y="2802669"/>
                    <a:ext cx="1161056" cy="280358"/>
                  </a:xfrm>
                  <a:prstGeom prst="rect">
                    <a:avLst/>
                  </a:prstGeom>
                  <a:solidFill>
                    <a:schemeClr val="accent1">
                      <a:lumMod val="40000"/>
                      <a:lumOff val="60000"/>
                    </a:schemeClr>
                  </a:solidFill>
                </p:spPr>
                <p:txBody>
                  <a:bodyPr wrap="square" rtlCol="0">
                    <a:spAutoFit/>
                  </a:bodyPr>
                  <a:lstStyle/>
                  <a:p>
                    <a:pPr algn="ctr"/>
                    <a:r>
                      <a:rPr lang="en-US" sz="900" dirty="0">
                        <a:latin typeface="Arial" panose="020B0604020202020204" pitchFamily="34" charset="0"/>
                        <a:cs typeface="Arial" panose="020B0604020202020204" pitchFamily="34" charset="0"/>
                      </a:rPr>
                      <a:t>Law enforcement</a:t>
                    </a:r>
                  </a:p>
                </p:txBody>
              </p:sp>
              <p:sp>
                <p:nvSpPr>
                  <p:cNvPr id="30" name="TextBox 29">
                    <a:extLst>
                      <a:ext uri="{FF2B5EF4-FFF2-40B4-BE49-F238E27FC236}">
                        <a16:creationId xmlns:a16="http://schemas.microsoft.com/office/drawing/2014/main" id="{3380EBC6-5460-5A4B-8A79-3083B62629A1}"/>
                      </a:ext>
                    </a:extLst>
                  </p:cNvPr>
                  <p:cNvSpPr txBox="1"/>
                  <p:nvPr/>
                </p:nvSpPr>
                <p:spPr>
                  <a:xfrm>
                    <a:off x="561261" y="4140004"/>
                    <a:ext cx="938278"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Performing Arts</a:t>
                    </a:r>
                  </a:p>
                </p:txBody>
              </p:sp>
              <p:sp>
                <p:nvSpPr>
                  <p:cNvPr id="31" name="TextBox 30">
                    <a:extLst>
                      <a:ext uri="{FF2B5EF4-FFF2-40B4-BE49-F238E27FC236}">
                        <a16:creationId xmlns:a16="http://schemas.microsoft.com/office/drawing/2014/main" id="{290C48D1-9F02-D84D-AFBB-47054DCBDB78}"/>
                      </a:ext>
                    </a:extLst>
                  </p:cNvPr>
                  <p:cNvSpPr txBox="1"/>
                  <p:nvPr/>
                </p:nvSpPr>
                <p:spPr>
                  <a:xfrm>
                    <a:off x="735765" y="4460851"/>
                    <a:ext cx="993184"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Sport &amp; Exercise</a:t>
                    </a:r>
                  </a:p>
                </p:txBody>
              </p:sp>
            </p:grpSp>
            <p:grpSp>
              <p:nvGrpSpPr>
                <p:cNvPr id="121" name="Group 120">
                  <a:extLst>
                    <a:ext uri="{FF2B5EF4-FFF2-40B4-BE49-F238E27FC236}">
                      <a16:creationId xmlns:a16="http://schemas.microsoft.com/office/drawing/2014/main" id="{7B0E2977-7BC8-C149-9DDF-A146E1EEEF00}"/>
                    </a:ext>
                  </a:extLst>
                </p:cNvPr>
                <p:cNvGrpSpPr/>
                <p:nvPr/>
              </p:nvGrpSpPr>
              <p:grpSpPr>
                <a:xfrm>
                  <a:off x="1965882" y="5461256"/>
                  <a:ext cx="2377383" cy="1107683"/>
                  <a:chOff x="1965882" y="5461256"/>
                  <a:chExt cx="2377383" cy="1107683"/>
                </a:xfrm>
              </p:grpSpPr>
              <p:sp>
                <p:nvSpPr>
                  <p:cNvPr id="40" name="Cube 39">
                    <a:extLst>
                      <a:ext uri="{FF2B5EF4-FFF2-40B4-BE49-F238E27FC236}">
                        <a16:creationId xmlns:a16="http://schemas.microsoft.com/office/drawing/2014/main" id="{14E8FE10-AC16-9942-94B7-B9B2E03D17B7}"/>
                      </a:ext>
                    </a:extLst>
                  </p:cNvPr>
                  <p:cNvSpPr/>
                  <p:nvPr/>
                </p:nvSpPr>
                <p:spPr>
                  <a:xfrm>
                    <a:off x="1965882" y="6200639"/>
                    <a:ext cx="1354209" cy="3683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Cognitive Gym</a:t>
                    </a:r>
                    <a:endParaRPr lang="en-US" sz="900" baseline="30000" dirty="0">
                      <a:latin typeface="Arial" panose="020B0604020202020204" pitchFamily="34" charset="0"/>
                      <a:cs typeface="Arial" panose="020B0604020202020204" pitchFamily="34" charset="0"/>
                    </a:endParaRPr>
                  </a:p>
                </p:txBody>
              </p:sp>
              <p:pic>
                <p:nvPicPr>
                  <p:cNvPr id="48" name="Picture 47" descr="A close up of a device&#10;&#10;Description automatically generated">
                    <a:extLst>
                      <a:ext uri="{FF2B5EF4-FFF2-40B4-BE49-F238E27FC236}">
                        <a16:creationId xmlns:a16="http://schemas.microsoft.com/office/drawing/2014/main" id="{AD447ED0-569A-2B4A-8857-1B47147A9D84}"/>
                      </a:ext>
                    </a:extLst>
                  </p:cNvPr>
                  <p:cNvPicPr>
                    <a:picLocks noChangeAspect="1"/>
                  </p:cNvPicPr>
                  <p:nvPr/>
                </p:nvPicPr>
                <p:blipFill>
                  <a:blip r:embed="rId4"/>
                  <a:stretch>
                    <a:fillRect/>
                  </a:stretch>
                </p:blipFill>
                <p:spPr>
                  <a:xfrm>
                    <a:off x="2216237" y="5461256"/>
                    <a:ext cx="941394" cy="941394"/>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a:effectLst>
                    <a:softEdge rad="139700"/>
                  </a:effectLst>
                </p:spPr>
              </p:pic>
              <p:sp>
                <p:nvSpPr>
                  <p:cNvPr id="49" name="TextBox 48">
                    <a:extLst>
                      <a:ext uri="{FF2B5EF4-FFF2-40B4-BE49-F238E27FC236}">
                        <a16:creationId xmlns:a16="http://schemas.microsoft.com/office/drawing/2014/main" id="{B259265C-39E9-2648-BBA7-BFC6EB4CE9A5}"/>
                      </a:ext>
                    </a:extLst>
                  </p:cNvPr>
                  <p:cNvSpPr txBox="1"/>
                  <p:nvPr/>
                </p:nvSpPr>
                <p:spPr>
                  <a:xfrm>
                    <a:off x="3264673" y="5566339"/>
                    <a:ext cx="1078592" cy="953218"/>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Facility Design</a:t>
                    </a:r>
                  </a:p>
                  <a:p>
                    <a:pPr algn="ctr"/>
                    <a:r>
                      <a:rPr lang="en-US" sz="900" dirty="0">
                        <a:latin typeface="Arial" panose="020B0604020202020204" pitchFamily="34" charset="0"/>
                        <a:cs typeface="Arial" panose="020B0604020202020204" pitchFamily="34" charset="0"/>
                      </a:rPr>
                      <a:t>Equipment</a:t>
                    </a:r>
                  </a:p>
                  <a:p>
                    <a:pPr algn="ctr"/>
                    <a:r>
                      <a:rPr lang="en-US" sz="900" dirty="0">
                        <a:latin typeface="Arial" panose="020B0604020202020204" pitchFamily="34" charset="0"/>
                        <a:cs typeface="Arial" panose="020B0604020202020204" pitchFamily="34" charset="0"/>
                      </a:rPr>
                      <a:t>Protocols</a:t>
                    </a:r>
                  </a:p>
                  <a:p>
                    <a:pPr algn="ctr"/>
                    <a:r>
                      <a:rPr lang="en-US" sz="900" dirty="0">
                        <a:latin typeface="Arial" panose="020B0604020202020204" pitchFamily="34" charset="0"/>
                        <a:cs typeface="Arial" panose="020B0604020202020204" pitchFamily="34" charset="0"/>
                      </a:rPr>
                      <a:t>Program Design</a:t>
                    </a:r>
                  </a:p>
                  <a:p>
                    <a:pPr algn="ctr"/>
                    <a:r>
                      <a:rPr lang="en-US" sz="900" dirty="0">
                        <a:latin typeface="Arial" panose="020B0604020202020204" pitchFamily="34" charset="0"/>
                        <a:cs typeface="Arial" panose="020B0604020202020204" pitchFamily="34" charset="0"/>
                      </a:rPr>
                      <a:t>Data Management</a:t>
                    </a:r>
                  </a:p>
                </p:txBody>
              </p:sp>
            </p:grpSp>
            <p:grpSp>
              <p:nvGrpSpPr>
                <p:cNvPr id="120" name="Group 119">
                  <a:extLst>
                    <a:ext uri="{FF2B5EF4-FFF2-40B4-BE49-F238E27FC236}">
                      <a16:creationId xmlns:a16="http://schemas.microsoft.com/office/drawing/2014/main" id="{2AA82508-7F79-5C46-BBCF-FF09F648AC8E}"/>
                    </a:ext>
                  </a:extLst>
                </p:cNvPr>
                <p:cNvGrpSpPr/>
                <p:nvPr/>
              </p:nvGrpSpPr>
              <p:grpSpPr>
                <a:xfrm>
                  <a:off x="4036291" y="4893029"/>
                  <a:ext cx="2807360" cy="1606927"/>
                  <a:chOff x="4521573" y="5097677"/>
                  <a:chExt cx="2807360" cy="1606927"/>
                </a:xfrm>
              </p:grpSpPr>
              <p:sp>
                <p:nvSpPr>
                  <p:cNvPr id="52" name="TextBox 51">
                    <a:extLst>
                      <a:ext uri="{FF2B5EF4-FFF2-40B4-BE49-F238E27FC236}">
                        <a16:creationId xmlns:a16="http://schemas.microsoft.com/office/drawing/2014/main" id="{5471504F-4D92-1344-851D-FE535FAAA570}"/>
                      </a:ext>
                    </a:extLst>
                  </p:cNvPr>
                  <p:cNvSpPr txBox="1"/>
                  <p:nvPr/>
                </p:nvSpPr>
                <p:spPr>
                  <a:xfrm>
                    <a:off x="4521573" y="5697841"/>
                    <a:ext cx="175760" cy="308395"/>
                  </a:xfrm>
                  <a:prstGeom prst="rect">
                    <a:avLst/>
                  </a:prstGeom>
                  <a:noFill/>
                </p:spPr>
                <p:txBody>
                  <a:bodyPr wrap="none" rtlCol="0">
                    <a:spAutoFit/>
                  </a:bodyPr>
                  <a:lstStyle/>
                  <a:p>
                    <a:endParaRPr lang="en-US" sz="105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2E76F825-A7C4-4D44-BD61-3CE83BA13F72}"/>
                      </a:ext>
                    </a:extLst>
                  </p:cNvPr>
                  <p:cNvSpPr txBox="1"/>
                  <p:nvPr/>
                </p:nvSpPr>
                <p:spPr>
                  <a:xfrm>
                    <a:off x="6069009" y="5097677"/>
                    <a:ext cx="1259924" cy="39250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CF2 App</a:t>
                    </a:r>
                  </a:p>
                  <a:p>
                    <a:pPr algn="ctr"/>
                    <a:endParaRPr lang="en-US" sz="300" dirty="0">
                      <a:latin typeface="Arial" panose="020B0604020202020204" pitchFamily="34" charset="0"/>
                      <a:cs typeface="Arial" panose="020B0604020202020204" pitchFamily="34" charset="0"/>
                    </a:endParaRPr>
                  </a:p>
                </p:txBody>
              </p:sp>
              <p:pic>
                <p:nvPicPr>
                  <p:cNvPr id="51" name="Picture 50" descr="A black cell phone&#10;&#10;Description automatically generated">
                    <a:extLst>
                      <a:ext uri="{FF2B5EF4-FFF2-40B4-BE49-F238E27FC236}">
                        <a16:creationId xmlns:a16="http://schemas.microsoft.com/office/drawing/2014/main" id="{B7F5EBA6-E9E0-B94C-829E-C759FBB11C4F}"/>
                      </a:ext>
                    </a:extLst>
                  </p:cNvPr>
                  <p:cNvPicPr>
                    <a:picLocks noChangeAspect="1"/>
                  </p:cNvPicPr>
                  <p:nvPr/>
                </p:nvPicPr>
                <p:blipFill>
                  <a:blip r:embed="rId5"/>
                  <a:stretch>
                    <a:fillRect/>
                  </a:stretch>
                </p:blipFill>
                <p:spPr>
                  <a:xfrm>
                    <a:off x="4882171" y="5540687"/>
                    <a:ext cx="1138912" cy="1163917"/>
                  </a:xfrm>
                  <a:prstGeom prst="rect">
                    <a:avLst/>
                  </a:prstGeom>
                  <a:noFill/>
                  <a:effectLst>
                    <a:softEdge rad="88900"/>
                  </a:effectLst>
                </p:spPr>
              </p:pic>
            </p:grpSp>
            <p:grpSp>
              <p:nvGrpSpPr>
                <p:cNvPr id="122" name="Group 121">
                  <a:extLst>
                    <a:ext uri="{FF2B5EF4-FFF2-40B4-BE49-F238E27FC236}">
                      <a16:creationId xmlns:a16="http://schemas.microsoft.com/office/drawing/2014/main" id="{5533C3E8-84C4-9E40-9E1C-7D70851B44E2}"/>
                    </a:ext>
                  </a:extLst>
                </p:cNvPr>
                <p:cNvGrpSpPr/>
                <p:nvPr/>
              </p:nvGrpSpPr>
              <p:grpSpPr>
                <a:xfrm>
                  <a:off x="908502" y="2558692"/>
                  <a:ext cx="4540567" cy="3896502"/>
                  <a:chOff x="908502" y="2558692"/>
                  <a:chExt cx="4540567" cy="3896502"/>
                </a:xfrm>
              </p:grpSpPr>
              <p:cxnSp>
                <p:nvCxnSpPr>
                  <p:cNvPr id="55" name="Straight Arrow Connector 54">
                    <a:extLst>
                      <a:ext uri="{FF2B5EF4-FFF2-40B4-BE49-F238E27FC236}">
                        <a16:creationId xmlns:a16="http://schemas.microsoft.com/office/drawing/2014/main" id="{10F2C9D4-5CC0-424C-8A3A-1A2B4FAA887E}"/>
                      </a:ext>
                    </a:extLst>
                  </p:cNvPr>
                  <p:cNvCxnSpPr>
                    <a:cxnSpLocks/>
                  </p:cNvCxnSpPr>
                  <p:nvPr/>
                </p:nvCxnSpPr>
                <p:spPr>
                  <a:xfrm flipH="1" flipV="1">
                    <a:off x="1414621" y="2558692"/>
                    <a:ext cx="806172" cy="601517"/>
                  </a:xfrm>
                  <a:prstGeom prst="straightConnector1">
                    <a:avLst/>
                  </a:prstGeom>
                  <a:ln w="28575" cmpd="tri">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BEBBE4A-8063-D544-B08B-D0696016B076}"/>
                      </a:ext>
                    </a:extLst>
                  </p:cNvPr>
                  <p:cNvCxnSpPr>
                    <a:cxnSpLocks/>
                  </p:cNvCxnSpPr>
                  <p:nvPr/>
                </p:nvCxnSpPr>
                <p:spPr>
                  <a:xfrm flipH="1">
                    <a:off x="1721867" y="3944887"/>
                    <a:ext cx="534237" cy="515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58A94DC-4C26-B242-8F29-915A1B5AEC58}"/>
                      </a:ext>
                    </a:extLst>
                  </p:cNvPr>
                  <p:cNvCxnSpPr>
                    <a:cxnSpLocks/>
                  </p:cNvCxnSpPr>
                  <p:nvPr/>
                </p:nvCxnSpPr>
                <p:spPr>
                  <a:xfrm flipH="1">
                    <a:off x="2123451" y="4483622"/>
                    <a:ext cx="389943" cy="820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D040D58-89EF-FB40-A44B-D375ED3F6717}"/>
                      </a:ext>
                    </a:extLst>
                  </p:cNvPr>
                  <p:cNvCxnSpPr>
                    <a:cxnSpLocks/>
                  </p:cNvCxnSpPr>
                  <p:nvPr/>
                </p:nvCxnSpPr>
                <p:spPr>
                  <a:xfrm>
                    <a:off x="3777016" y="4249952"/>
                    <a:ext cx="312323" cy="68049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05A49E1-89C3-8647-829E-7E91971415A9}"/>
                      </a:ext>
                    </a:extLst>
                  </p:cNvPr>
                  <p:cNvCxnSpPr>
                    <a:cxnSpLocks/>
                  </p:cNvCxnSpPr>
                  <p:nvPr/>
                </p:nvCxnSpPr>
                <p:spPr>
                  <a:xfrm>
                    <a:off x="4145693" y="4011676"/>
                    <a:ext cx="550449" cy="57319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2D5ADD1-BA49-7C4D-AB02-2D2702FD080F}"/>
                      </a:ext>
                    </a:extLst>
                  </p:cNvPr>
                  <p:cNvCxnSpPr>
                    <a:cxnSpLocks/>
                  </p:cNvCxnSpPr>
                  <p:nvPr/>
                </p:nvCxnSpPr>
                <p:spPr>
                  <a:xfrm flipH="1" flipV="1">
                    <a:off x="1519097" y="2946058"/>
                    <a:ext cx="631822" cy="29942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980EB89-3560-A445-B1E9-14BE41D70F1B}"/>
                      </a:ext>
                    </a:extLst>
                  </p:cNvPr>
                  <p:cNvCxnSpPr>
                    <a:cxnSpLocks/>
                  </p:cNvCxnSpPr>
                  <p:nvPr/>
                </p:nvCxnSpPr>
                <p:spPr>
                  <a:xfrm>
                    <a:off x="4221022" y="3865877"/>
                    <a:ext cx="1201482" cy="41058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931AC70-E5D0-5E45-9C67-A024172B0F26}"/>
                      </a:ext>
                    </a:extLst>
                  </p:cNvPr>
                  <p:cNvCxnSpPr>
                    <a:cxnSpLocks/>
                  </p:cNvCxnSpPr>
                  <p:nvPr/>
                </p:nvCxnSpPr>
                <p:spPr>
                  <a:xfrm>
                    <a:off x="4352195" y="3712570"/>
                    <a:ext cx="1096874" cy="162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09ABF1E-23BA-914B-87AF-3575B397C65B}"/>
                      </a:ext>
                    </a:extLst>
                  </p:cNvPr>
                  <p:cNvSpPr txBox="1"/>
                  <p:nvPr/>
                </p:nvSpPr>
                <p:spPr>
                  <a:xfrm>
                    <a:off x="908502" y="5670190"/>
                    <a:ext cx="1243804" cy="785004"/>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Components</a:t>
                    </a:r>
                  </a:p>
                  <a:p>
                    <a:pPr algn="ctr"/>
                    <a:r>
                      <a:rPr lang="en-US" sz="900" dirty="0">
                        <a:latin typeface="Arial" panose="020B0604020202020204" pitchFamily="34" charset="0"/>
                        <a:cs typeface="Arial" panose="020B0604020202020204" pitchFamily="34" charset="0"/>
                      </a:rPr>
                      <a:t>Protocols</a:t>
                    </a:r>
                  </a:p>
                  <a:p>
                    <a:pPr algn="ctr"/>
                    <a:r>
                      <a:rPr lang="en-US" sz="900" dirty="0">
                        <a:latin typeface="Arial" panose="020B0604020202020204" pitchFamily="34" charset="0"/>
                        <a:cs typeface="Arial" panose="020B0604020202020204" pitchFamily="34" charset="0"/>
                      </a:rPr>
                      <a:t>Training Programs</a:t>
                    </a:r>
                  </a:p>
                  <a:p>
                    <a:pPr algn="ctr"/>
                    <a:r>
                      <a:rPr lang="en-US" sz="900" dirty="0">
                        <a:latin typeface="Arial" panose="020B0604020202020204" pitchFamily="34" charset="0"/>
                        <a:cs typeface="Arial" panose="020B0604020202020204" pitchFamily="34" charset="0"/>
                      </a:rPr>
                      <a:t>Resources</a:t>
                    </a:r>
                  </a:p>
                </p:txBody>
              </p:sp>
            </p:grpSp>
            <p:sp>
              <p:nvSpPr>
                <p:cNvPr id="97" name="TextBox 96">
                  <a:extLst>
                    <a:ext uri="{FF2B5EF4-FFF2-40B4-BE49-F238E27FC236}">
                      <a16:creationId xmlns:a16="http://schemas.microsoft.com/office/drawing/2014/main" id="{6FEC5D26-0834-407E-9DA9-29AB6A66EF98}"/>
                    </a:ext>
                  </a:extLst>
                </p:cNvPr>
                <p:cNvSpPr txBox="1"/>
                <p:nvPr/>
              </p:nvSpPr>
              <p:spPr>
                <a:xfrm>
                  <a:off x="277688" y="3513061"/>
                  <a:ext cx="706453"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Healthcare</a:t>
                  </a:r>
                </a:p>
              </p:txBody>
            </p:sp>
            <p:sp>
              <p:nvSpPr>
                <p:cNvPr id="99" name="TextBox 98">
                  <a:extLst>
                    <a:ext uri="{FF2B5EF4-FFF2-40B4-BE49-F238E27FC236}">
                      <a16:creationId xmlns:a16="http://schemas.microsoft.com/office/drawing/2014/main" id="{CB39AFBB-6398-4E9B-AEC0-5212AF457E6A}"/>
                    </a:ext>
                  </a:extLst>
                </p:cNvPr>
                <p:cNvSpPr txBox="1"/>
                <p:nvPr/>
              </p:nvSpPr>
              <p:spPr>
                <a:xfrm>
                  <a:off x="278727" y="3175997"/>
                  <a:ext cx="1252347" cy="280358"/>
                </a:xfrm>
                <a:prstGeom prst="rect">
                  <a:avLst/>
                </a:prstGeom>
                <a:solidFill>
                  <a:schemeClr val="accent1">
                    <a:lumMod val="40000"/>
                    <a:lumOff val="60000"/>
                  </a:schemeClr>
                </a:soli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Emergency Services</a:t>
                  </a:r>
                </a:p>
              </p:txBody>
            </p:sp>
            <p:sp>
              <p:nvSpPr>
                <p:cNvPr id="109" name="TextBox 108">
                  <a:extLst>
                    <a:ext uri="{FF2B5EF4-FFF2-40B4-BE49-F238E27FC236}">
                      <a16:creationId xmlns:a16="http://schemas.microsoft.com/office/drawing/2014/main" id="{97DE0FA2-636F-4051-9B99-C23E4FE6FA20}"/>
                    </a:ext>
                  </a:extLst>
                </p:cNvPr>
                <p:cNvSpPr txBox="1"/>
                <p:nvPr/>
              </p:nvSpPr>
              <p:spPr>
                <a:xfrm>
                  <a:off x="5084756" y="2366380"/>
                  <a:ext cx="1941679" cy="504645"/>
                </a:xfrm>
                <a:prstGeom prst="rect">
                  <a:avLst/>
                </a:prstGeom>
                <a:gradFill>
                  <a:gsLst>
                    <a:gs pos="0">
                      <a:srgbClr val="DBF4FD"/>
                    </a:gs>
                    <a:gs pos="100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International Expert Consensus:</a:t>
                  </a:r>
                </a:p>
                <a:p>
                  <a:pPr algn="ctr"/>
                  <a:r>
                    <a:rPr lang="en-US" sz="1050" b="1" dirty="0">
                      <a:latin typeface="Arial" panose="020B0604020202020204" pitchFamily="34" charset="0"/>
                      <a:cs typeface="Arial" panose="020B0604020202020204" pitchFamily="34" charset="0"/>
                    </a:rPr>
                    <a:t>Delphi</a:t>
                  </a:r>
                  <a:r>
                    <a:rPr lang="en-US" sz="12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(Monash, </a:t>
                  </a:r>
                  <a:r>
                    <a:rPr lang="en-US" sz="900" dirty="0" err="1">
                      <a:latin typeface="Arial" panose="020B0604020202020204" pitchFamily="34" charset="0"/>
                      <a:cs typeface="Arial" panose="020B0604020202020204" pitchFamily="34" charset="0"/>
                    </a:rPr>
                    <a:t>HPRnet</a:t>
                  </a:r>
                  <a:r>
                    <a:rPr lang="en-US" sz="900" dirty="0">
                      <a:latin typeface="Arial" panose="020B0604020202020204" pitchFamily="34" charset="0"/>
                      <a:cs typeface="Arial" panose="020B0604020202020204" pitchFamily="34" charset="0"/>
                    </a:rPr>
                    <a:t>)</a:t>
                  </a:r>
                  <a:endParaRPr lang="en-US" sz="1200" b="1" dirty="0">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C77393C6-6CEF-4723-89EE-D3C96D35ED16}"/>
                    </a:ext>
                  </a:extLst>
                </p:cNvPr>
                <p:cNvSpPr txBox="1"/>
                <p:nvPr/>
              </p:nvSpPr>
              <p:spPr>
                <a:xfrm>
                  <a:off x="789385" y="1945232"/>
                  <a:ext cx="1724008" cy="308395"/>
                </a:xfrm>
                <a:prstGeom prst="rect">
                  <a:avLst/>
                </a:prstGeom>
                <a:solidFill>
                  <a:schemeClr val="accent1">
                    <a:lumMod val="40000"/>
                    <a:lumOff val="60000"/>
                  </a:schemeClr>
                </a:solidFill>
              </p:spPr>
              <p:txBody>
                <a:bodyPr wrap="square" rtlCol="0">
                  <a:spAutoFit/>
                </a:bodyPr>
                <a:lstStyle/>
                <a:p>
                  <a:pPr algn="ctr"/>
                  <a:r>
                    <a:rPr lang="en-US" sz="1050" b="1" dirty="0">
                      <a:latin typeface="Arial" panose="020B0604020202020204" pitchFamily="34" charset="0"/>
                      <a:cs typeface="Arial" panose="020B0604020202020204" pitchFamily="34" charset="0"/>
                    </a:rPr>
                    <a:t>Application domains</a:t>
                  </a:r>
                  <a:endParaRPr lang="en-US" sz="1050" dirty="0">
                    <a:latin typeface="Arial" panose="020B0604020202020204" pitchFamily="34" charset="0"/>
                    <a:cs typeface="Arial" panose="020B0604020202020204" pitchFamily="34" charset="0"/>
                  </a:endParaRPr>
                </a:p>
              </p:txBody>
            </p:sp>
            <p:sp>
              <p:nvSpPr>
                <p:cNvPr id="135" name="TextBox 134">
                  <a:extLst>
                    <a:ext uri="{FF2B5EF4-FFF2-40B4-BE49-F238E27FC236}">
                      <a16:creationId xmlns:a16="http://schemas.microsoft.com/office/drawing/2014/main" id="{A42B8259-417A-4D51-AAD2-3E5C9CD212FF}"/>
                    </a:ext>
                  </a:extLst>
                </p:cNvPr>
                <p:cNvSpPr txBox="1"/>
                <p:nvPr/>
              </p:nvSpPr>
              <p:spPr>
                <a:xfrm>
                  <a:off x="1282209" y="4773043"/>
                  <a:ext cx="621045" cy="280358"/>
                </a:xfrm>
                <a:prstGeom prst="rect">
                  <a:avLst/>
                </a:prstGeom>
                <a:solidFill>
                  <a:schemeClr val="accent1">
                    <a:lumMod val="40000"/>
                    <a:lumOff val="60000"/>
                  </a:schemeClr>
                </a:solidFill>
              </p:spPr>
              <p:txBody>
                <a:bodyPr wrap="non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Business</a:t>
                  </a:r>
                </a:p>
              </p:txBody>
            </p:sp>
          </p:grpSp>
          <p:sp>
            <p:nvSpPr>
              <p:cNvPr id="219" name="TextBox 218">
                <a:extLst>
                  <a:ext uri="{FF2B5EF4-FFF2-40B4-BE49-F238E27FC236}">
                    <a16:creationId xmlns:a16="http://schemas.microsoft.com/office/drawing/2014/main" id="{BD4EA3FB-1F14-4C94-A2CC-0A4AD53E93E5}"/>
                  </a:ext>
                </a:extLst>
              </p:cNvPr>
              <p:cNvSpPr txBox="1"/>
              <p:nvPr/>
            </p:nvSpPr>
            <p:spPr>
              <a:xfrm>
                <a:off x="7465417" y="2754143"/>
                <a:ext cx="2590149" cy="492443"/>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900" dirty="0">
                    <a:latin typeface="Arial" panose="020B0604020202020204" pitchFamily="34" charset="0"/>
                    <a:cs typeface="Arial" panose="020B0604020202020204" pitchFamily="34" charset="0"/>
                  </a:rPr>
                  <a:t>Embedded Cognitive Assessment (</a:t>
                </a:r>
                <a:r>
                  <a:rPr lang="en-US" sz="900" dirty="0" err="1">
                    <a:latin typeface="Arial" panose="020B0604020202020204" pitchFamily="34" charset="0"/>
                    <a:cs typeface="Arial" panose="020B0604020202020204" pitchFamily="34" charset="0"/>
                  </a:rPr>
                  <a:t>UTas</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USyd</a:t>
                </a:r>
                <a:r>
                  <a:rPr lang="en-US" sz="900" dirty="0">
                    <a:latin typeface="Arial" panose="020B0604020202020204" pitchFamily="34" charset="0"/>
                    <a:cs typeface="Arial" panose="020B0604020202020204" pitchFamily="34" charset="0"/>
                  </a:rPr>
                  <a:t>, Monash)</a:t>
                </a:r>
              </a:p>
            </p:txBody>
          </p:sp>
        </p:grpSp>
        <p:sp>
          <p:nvSpPr>
            <p:cNvPr id="222" name="TextBox 221">
              <a:extLst>
                <a:ext uri="{FF2B5EF4-FFF2-40B4-BE49-F238E27FC236}">
                  <a16:creationId xmlns:a16="http://schemas.microsoft.com/office/drawing/2014/main" id="{837E4A4C-D2E4-485B-8E79-21C9B967E964}"/>
                </a:ext>
              </a:extLst>
            </p:cNvPr>
            <p:cNvSpPr txBox="1"/>
            <p:nvPr/>
          </p:nvSpPr>
          <p:spPr>
            <a:xfrm>
              <a:off x="8867436" y="3262860"/>
              <a:ext cx="2721045"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Biometrics &amp; VR (U of Newcastle)</a:t>
              </a:r>
            </a:p>
          </p:txBody>
        </p:sp>
        <p:sp>
          <p:nvSpPr>
            <p:cNvPr id="224" name="TextBox 223">
              <a:extLst>
                <a:ext uri="{FF2B5EF4-FFF2-40B4-BE49-F238E27FC236}">
                  <a16:creationId xmlns:a16="http://schemas.microsoft.com/office/drawing/2014/main" id="{3AFF11D8-701E-42B4-9702-DEBD9421BD13}"/>
                </a:ext>
              </a:extLst>
            </p:cNvPr>
            <p:cNvSpPr txBox="1"/>
            <p:nvPr/>
          </p:nvSpPr>
          <p:spPr>
            <a:xfrm>
              <a:off x="8284732" y="4462761"/>
              <a:ext cx="3067633"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Sleep &amp; Decision Making Risks (Monash)</a:t>
              </a:r>
            </a:p>
          </p:txBody>
        </p:sp>
        <p:sp>
          <p:nvSpPr>
            <p:cNvPr id="225" name="TextBox 224">
              <a:extLst>
                <a:ext uri="{FF2B5EF4-FFF2-40B4-BE49-F238E27FC236}">
                  <a16:creationId xmlns:a16="http://schemas.microsoft.com/office/drawing/2014/main" id="{7D3441DB-F210-4E15-A0A3-9B1CE58C5A8C}"/>
                </a:ext>
              </a:extLst>
            </p:cNvPr>
            <p:cNvSpPr txBox="1"/>
            <p:nvPr/>
          </p:nvSpPr>
          <p:spPr>
            <a:xfrm>
              <a:off x="2866963" y="5299102"/>
              <a:ext cx="4392253" cy="307776"/>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     </a:t>
              </a:r>
              <a:r>
                <a:rPr lang="en-US" sz="900" b="1" dirty="0" err="1">
                  <a:latin typeface="Arial" panose="020B0604020202020204" pitchFamily="34" charset="0"/>
                  <a:cs typeface="Arial" panose="020B0604020202020204" pitchFamily="34" charset="0"/>
                </a:rPr>
                <a:t>HPRnet</a:t>
              </a:r>
              <a:r>
                <a:rPr lang="en-US" sz="900" b="1" dirty="0">
                  <a:latin typeface="Arial" panose="020B0604020202020204" pitchFamily="34" charset="0"/>
                  <a:cs typeface="Arial" panose="020B0604020202020204" pitchFamily="34" charset="0"/>
                </a:rPr>
                <a:t> (UQ, UWA)                   industry (</a:t>
              </a:r>
              <a:r>
                <a:rPr lang="en-US" sz="900" b="1" dirty="0" err="1">
                  <a:latin typeface="Arial" panose="020B0604020202020204" pitchFamily="34" charset="0"/>
                  <a:cs typeface="Arial" panose="020B0604020202020204" pitchFamily="34" charset="0"/>
                </a:rPr>
                <a:t>CoSEP</a:t>
              </a:r>
              <a:r>
                <a:rPr lang="en-US" sz="900" b="1" dirty="0">
                  <a:latin typeface="Arial" panose="020B0604020202020204" pitchFamily="34" charset="0"/>
                  <a:cs typeface="Arial" panose="020B0604020202020204" pitchFamily="34" charset="0"/>
                </a:rPr>
                <a:t>, BPI)</a:t>
              </a:r>
            </a:p>
          </p:txBody>
        </p:sp>
        <p:sp>
          <p:nvSpPr>
            <p:cNvPr id="227" name="TextBox 226">
              <a:extLst>
                <a:ext uri="{FF2B5EF4-FFF2-40B4-BE49-F238E27FC236}">
                  <a16:creationId xmlns:a16="http://schemas.microsoft.com/office/drawing/2014/main" id="{6065F528-9270-4B2E-9857-52D284181260}"/>
                </a:ext>
              </a:extLst>
            </p:cNvPr>
            <p:cNvSpPr txBox="1"/>
            <p:nvPr/>
          </p:nvSpPr>
          <p:spPr>
            <a:xfrm>
              <a:off x="8936057" y="3646480"/>
              <a:ext cx="2652424"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Cognitive Genomics (Adelaide </a:t>
              </a:r>
              <a:r>
                <a:rPr lang="en-US" sz="900"/>
                <a:t>U)</a:t>
              </a:r>
              <a:endParaRPr lang="en-US" sz="900" dirty="0"/>
            </a:p>
          </p:txBody>
        </p:sp>
        <p:sp>
          <p:nvSpPr>
            <p:cNvPr id="228" name="TextBox 227">
              <a:extLst>
                <a:ext uri="{FF2B5EF4-FFF2-40B4-BE49-F238E27FC236}">
                  <a16:creationId xmlns:a16="http://schemas.microsoft.com/office/drawing/2014/main" id="{6BE15D60-4631-448F-AF2B-B8DD16984002}"/>
                </a:ext>
              </a:extLst>
            </p:cNvPr>
            <p:cNvSpPr txBox="1"/>
            <p:nvPr/>
          </p:nvSpPr>
          <p:spPr>
            <a:xfrm>
              <a:off x="8917925" y="4053155"/>
              <a:ext cx="2511116" cy="307776"/>
            </a:xfrm>
            <a:prstGeom prst="rect">
              <a:avLst/>
            </a:prstGeom>
            <a:gradFill>
              <a:gsLst>
                <a:gs pos="0">
                  <a:srgbClr val="DBF4FD"/>
                </a:gs>
                <a:gs pos="75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defPPr>
                <a:defRPr lang="en-US"/>
              </a:defPPr>
              <a:lvl1pPr algn="ctr">
                <a:defRPr sz="1200">
                  <a:latin typeface="Arial" panose="020B0604020202020204" pitchFamily="34" charset="0"/>
                  <a:cs typeface="Arial" panose="020B0604020202020204" pitchFamily="34" charset="0"/>
                </a:defRPr>
              </a:lvl1pPr>
            </a:lstStyle>
            <a:p>
              <a:r>
                <a:rPr lang="en-US" sz="900" dirty="0"/>
                <a:t>Adaptability (</a:t>
              </a:r>
              <a:r>
                <a:rPr lang="en-US" sz="900" dirty="0" err="1"/>
                <a:t>USyd</a:t>
              </a:r>
              <a:r>
                <a:rPr lang="en-US" sz="900" dirty="0"/>
                <a:t>)</a:t>
              </a:r>
            </a:p>
          </p:txBody>
        </p:sp>
        <p:cxnSp>
          <p:nvCxnSpPr>
            <p:cNvPr id="58" name="Straight Arrow Connector 57">
              <a:extLst>
                <a:ext uri="{FF2B5EF4-FFF2-40B4-BE49-F238E27FC236}">
                  <a16:creationId xmlns:a16="http://schemas.microsoft.com/office/drawing/2014/main" id="{44E6849C-5D91-49B2-B48A-506B47802D10}"/>
                </a:ext>
              </a:extLst>
            </p:cNvPr>
            <p:cNvCxnSpPr>
              <a:cxnSpLocks/>
            </p:cNvCxnSpPr>
            <p:nvPr/>
          </p:nvCxnSpPr>
          <p:spPr>
            <a:xfrm flipH="1" flipV="1">
              <a:off x="3468635" y="3086579"/>
              <a:ext cx="819819" cy="6068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E6DE28C-BE98-44D5-A6E8-010023D29301}"/>
                </a:ext>
              </a:extLst>
            </p:cNvPr>
            <p:cNvCxnSpPr>
              <a:cxnSpLocks/>
            </p:cNvCxnSpPr>
            <p:nvPr/>
          </p:nvCxnSpPr>
          <p:spPr>
            <a:xfrm flipH="1">
              <a:off x="3269001" y="3650923"/>
              <a:ext cx="1115428" cy="30759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1AFE79A-FD79-460E-B626-993FE57E4C89}"/>
                </a:ext>
              </a:extLst>
            </p:cNvPr>
            <p:cNvCxnSpPr>
              <a:cxnSpLocks/>
            </p:cNvCxnSpPr>
            <p:nvPr/>
          </p:nvCxnSpPr>
          <p:spPr>
            <a:xfrm flipH="1">
              <a:off x="3805980" y="3919947"/>
              <a:ext cx="627916" cy="771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9D51BF7-0A81-4585-93AC-3B94751C9870}"/>
                </a:ext>
              </a:extLst>
            </p:cNvPr>
            <p:cNvCxnSpPr>
              <a:cxnSpLocks/>
            </p:cNvCxnSpPr>
            <p:nvPr/>
          </p:nvCxnSpPr>
          <p:spPr>
            <a:xfrm flipH="1">
              <a:off x="2847273" y="3536749"/>
              <a:ext cx="1537145" cy="17855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1F77CAC-14F6-4DAD-A4F7-D7AFC725EE26}"/>
                </a:ext>
              </a:extLst>
            </p:cNvPr>
            <p:cNvCxnSpPr>
              <a:cxnSpLocks/>
              <a:stCxn id="9" idx="1"/>
            </p:cNvCxnSpPr>
            <p:nvPr/>
          </p:nvCxnSpPr>
          <p:spPr>
            <a:xfrm flipH="1">
              <a:off x="2777616" y="3410981"/>
              <a:ext cx="1559660" cy="67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575867F-0C39-4A39-A763-5B186887FB95}"/>
                </a:ext>
              </a:extLst>
            </p:cNvPr>
            <p:cNvCxnSpPr>
              <a:cxnSpLocks/>
            </p:cNvCxnSpPr>
            <p:nvPr/>
          </p:nvCxnSpPr>
          <p:spPr>
            <a:xfrm flipV="1">
              <a:off x="8139924" y="2958048"/>
              <a:ext cx="625745" cy="128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F30CB44-C8D3-450A-9943-3AB7EF91EFE1}"/>
                </a:ext>
              </a:extLst>
            </p:cNvPr>
            <p:cNvCxnSpPr>
              <a:cxnSpLocks/>
            </p:cNvCxnSpPr>
            <p:nvPr/>
          </p:nvCxnSpPr>
          <p:spPr>
            <a:xfrm flipV="1">
              <a:off x="7136040" y="2627239"/>
              <a:ext cx="1245128" cy="404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D59999D-0374-4977-8926-8426942021AC}"/>
                </a:ext>
              </a:extLst>
            </p:cNvPr>
            <p:cNvSpPr txBox="1"/>
            <p:nvPr/>
          </p:nvSpPr>
          <p:spPr>
            <a:xfrm>
              <a:off x="7850232" y="1582280"/>
              <a:ext cx="2721045" cy="338555"/>
            </a:xfrm>
            <a:prstGeom prst="rect">
              <a:avLst/>
            </a:prstGeom>
            <a:gradFill>
              <a:gsLst>
                <a:gs pos="0">
                  <a:srgbClr val="DBF4FD"/>
                </a:gs>
                <a:gs pos="100000">
                  <a:schemeClr val="accent5">
                    <a:lumMod val="95000"/>
                    <a:lumOff val="5000"/>
                  </a:schemeClr>
                </a:gs>
                <a:gs pos="100000">
                  <a:schemeClr val="accent5">
                    <a:lumMod val="60000"/>
                  </a:schemeClr>
                </a:gs>
              </a:gsLst>
              <a:path path="circle">
                <a:fillToRect l="50000" t="130000" r="50000" b="-30000"/>
              </a:path>
            </a:gradFill>
          </p:spPr>
          <p:txBody>
            <a:bodyPr wrap="square" rtlCol="0">
              <a:spAutoFit/>
            </a:bodyPr>
            <a:lstStyle/>
            <a:p>
              <a:pPr algn="ctr"/>
              <a:r>
                <a:rPr lang="en-US" sz="1050" b="1" dirty="0">
                  <a:latin typeface="Arial" panose="020B0604020202020204" pitchFamily="34" charset="0"/>
                  <a:cs typeface="Arial" panose="020B0604020202020204" pitchFamily="34" charset="0"/>
                </a:rPr>
                <a:t>Projects</a:t>
              </a:r>
              <a:endParaRPr lang="en-US" sz="900" b="1" dirty="0">
                <a:latin typeface="Arial" panose="020B0604020202020204" pitchFamily="34" charset="0"/>
                <a:cs typeface="Arial" panose="020B0604020202020204" pitchFamily="34" charset="0"/>
              </a:endParaRPr>
            </a:p>
          </p:txBody>
        </p:sp>
        <p:sp>
          <p:nvSpPr>
            <p:cNvPr id="244" name="Arrow: Left-Right 243">
              <a:extLst>
                <a:ext uri="{FF2B5EF4-FFF2-40B4-BE49-F238E27FC236}">
                  <a16:creationId xmlns:a16="http://schemas.microsoft.com/office/drawing/2014/main" id="{830394DD-8CAE-4E9D-A7D7-D86E1090E290}"/>
                </a:ext>
              </a:extLst>
            </p:cNvPr>
            <p:cNvSpPr/>
            <p:nvPr/>
          </p:nvSpPr>
          <p:spPr>
            <a:xfrm>
              <a:off x="4971705" y="5388295"/>
              <a:ext cx="219252" cy="1365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cxnSp>
        <p:nvCxnSpPr>
          <p:cNvPr id="145" name="Straight Arrow Connector 144">
            <a:extLst>
              <a:ext uri="{FF2B5EF4-FFF2-40B4-BE49-F238E27FC236}">
                <a16:creationId xmlns:a16="http://schemas.microsoft.com/office/drawing/2014/main" id="{61016DAC-CED9-4EA5-A906-AB6B60649168}"/>
              </a:ext>
            </a:extLst>
          </p:cNvPr>
          <p:cNvCxnSpPr>
            <a:cxnSpLocks/>
          </p:cNvCxnSpPr>
          <p:nvPr/>
        </p:nvCxnSpPr>
        <p:spPr>
          <a:xfrm>
            <a:off x="6020039" y="2212338"/>
            <a:ext cx="351122" cy="1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CF98099-5411-4BDF-B173-14F3BBC1CBBB}"/>
              </a:ext>
            </a:extLst>
          </p:cNvPr>
          <p:cNvCxnSpPr>
            <a:cxnSpLocks/>
          </p:cNvCxnSpPr>
          <p:nvPr/>
        </p:nvCxnSpPr>
        <p:spPr>
          <a:xfrm>
            <a:off x="3517363" y="2973916"/>
            <a:ext cx="523748" cy="68676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picture containing logo&#10;&#10;Description automatically generated">
            <a:extLst>
              <a:ext uri="{FF2B5EF4-FFF2-40B4-BE49-F238E27FC236}">
                <a16:creationId xmlns:a16="http://schemas.microsoft.com/office/drawing/2014/main" id="{CB9721EB-4990-4FD1-810D-2C6F7F25F77E}"/>
              </a:ext>
            </a:extLst>
          </p:cNvPr>
          <p:cNvPicPr>
            <a:picLocks noChangeAspect="1"/>
          </p:cNvPicPr>
          <p:nvPr/>
        </p:nvPicPr>
        <p:blipFill>
          <a:blip r:embed="rId6"/>
          <a:stretch>
            <a:fillRect/>
          </a:stretch>
        </p:blipFill>
        <p:spPr>
          <a:xfrm>
            <a:off x="5121477" y="-135751"/>
            <a:ext cx="1378687" cy="846494"/>
          </a:xfrm>
          <a:prstGeom prst="rect">
            <a:avLst/>
          </a:prstGeom>
        </p:spPr>
      </p:pic>
      <p:grpSp>
        <p:nvGrpSpPr>
          <p:cNvPr id="24" name="Group 23">
            <a:extLst>
              <a:ext uri="{FF2B5EF4-FFF2-40B4-BE49-F238E27FC236}">
                <a16:creationId xmlns:a16="http://schemas.microsoft.com/office/drawing/2014/main" id="{1997DC01-A8B5-46DF-BFA5-3AD2455B8B45}"/>
              </a:ext>
            </a:extLst>
          </p:cNvPr>
          <p:cNvGrpSpPr/>
          <p:nvPr/>
        </p:nvGrpSpPr>
        <p:grpSpPr>
          <a:xfrm>
            <a:off x="270452" y="-28962"/>
            <a:ext cx="8716987" cy="645270"/>
            <a:chOff x="270452" y="-28962"/>
            <a:chExt cx="8716987" cy="645270"/>
          </a:xfrm>
        </p:grpSpPr>
        <p:pic>
          <p:nvPicPr>
            <p:cNvPr id="4" name="Picture 3" descr="Logo&#10;&#10;Description automatically generated">
              <a:extLst>
                <a:ext uri="{FF2B5EF4-FFF2-40B4-BE49-F238E27FC236}">
                  <a16:creationId xmlns:a16="http://schemas.microsoft.com/office/drawing/2014/main" id="{3D303CCB-A19C-44E1-9C22-0CF228C1C389}"/>
                </a:ext>
              </a:extLst>
            </p:cNvPr>
            <p:cNvPicPr>
              <a:picLocks noChangeAspect="1"/>
            </p:cNvPicPr>
            <p:nvPr/>
          </p:nvPicPr>
          <p:blipFill>
            <a:blip r:embed="rId7"/>
            <a:stretch>
              <a:fillRect/>
            </a:stretch>
          </p:blipFill>
          <p:spPr>
            <a:xfrm>
              <a:off x="270452" y="68033"/>
              <a:ext cx="1259467" cy="414134"/>
            </a:xfrm>
            <a:prstGeom prst="rect">
              <a:avLst/>
            </a:prstGeom>
          </p:spPr>
        </p:pic>
        <p:pic>
          <p:nvPicPr>
            <p:cNvPr id="6" name="Picture 5" descr="Logo&#10;&#10;Description automatically generated">
              <a:extLst>
                <a:ext uri="{FF2B5EF4-FFF2-40B4-BE49-F238E27FC236}">
                  <a16:creationId xmlns:a16="http://schemas.microsoft.com/office/drawing/2014/main" id="{57F0CED0-B354-4D11-8EB7-B1E320A601D3}"/>
                </a:ext>
              </a:extLst>
            </p:cNvPr>
            <p:cNvPicPr>
              <a:picLocks noChangeAspect="1"/>
            </p:cNvPicPr>
            <p:nvPr/>
          </p:nvPicPr>
          <p:blipFill>
            <a:blip r:embed="rId8"/>
            <a:stretch>
              <a:fillRect/>
            </a:stretch>
          </p:blipFill>
          <p:spPr>
            <a:xfrm>
              <a:off x="2588035" y="-28962"/>
              <a:ext cx="1161487" cy="645270"/>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0E7C495D-00EA-46EF-AD19-60856BC390AD}"/>
                </a:ext>
              </a:extLst>
            </p:cNvPr>
            <p:cNvPicPr>
              <a:picLocks noChangeAspect="1"/>
            </p:cNvPicPr>
            <p:nvPr/>
          </p:nvPicPr>
          <p:blipFill>
            <a:blip r:embed="rId9"/>
            <a:stretch>
              <a:fillRect/>
            </a:stretch>
          </p:blipFill>
          <p:spPr>
            <a:xfrm>
              <a:off x="3749522" y="89913"/>
              <a:ext cx="1382405" cy="361101"/>
            </a:xfrm>
            <a:prstGeom prst="rect">
              <a:avLst/>
            </a:prstGeom>
          </p:spPr>
        </p:pic>
        <p:pic>
          <p:nvPicPr>
            <p:cNvPr id="13" name="Picture 12" descr="Text&#10;&#10;Description automatically generated">
              <a:extLst>
                <a:ext uri="{FF2B5EF4-FFF2-40B4-BE49-F238E27FC236}">
                  <a16:creationId xmlns:a16="http://schemas.microsoft.com/office/drawing/2014/main" id="{5E15506D-B213-4522-B1E4-F2FE3ECA8692}"/>
                </a:ext>
              </a:extLst>
            </p:cNvPr>
            <p:cNvPicPr>
              <a:picLocks noChangeAspect="1"/>
            </p:cNvPicPr>
            <p:nvPr/>
          </p:nvPicPr>
          <p:blipFill>
            <a:blip r:embed="rId10"/>
            <a:stretch>
              <a:fillRect/>
            </a:stretch>
          </p:blipFill>
          <p:spPr>
            <a:xfrm>
              <a:off x="6499687" y="86422"/>
              <a:ext cx="1378687" cy="33732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A1C6CD05-CFE3-4570-9084-A93140B62934}"/>
                </a:ext>
              </a:extLst>
            </p:cNvPr>
            <p:cNvPicPr>
              <a:picLocks noChangeAspect="1"/>
            </p:cNvPicPr>
            <p:nvPr/>
          </p:nvPicPr>
          <p:blipFill>
            <a:blip r:embed="rId11"/>
            <a:stretch>
              <a:fillRect/>
            </a:stretch>
          </p:blipFill>
          <p:spPr>
            <a:xfrm>
              <a:off x="7883616" y="-17566"/>
              <a:ext cx="1103823" cy="613235"/>
            </a:xfrm>
            <a:prstGeom prst="rect">
              <a:avLst/>
            </a:prstGeom>
          </p:spPr>
        </p:pic>
        <p:pic>
          <p:nvPicPr>
            <p:cNvPr id="23" name="Picture 22" descr="Text&#10;&#10;Description automatically generated">
              <a:extLst>
                <a:ext uri="{FF2B5EF4-FFF2-40B4-BE49-F238E27FC236}">
                  <a16:creationId xmlns:a16="http://schemas.microsoft.com/office/drawing/2014/main" id="{86F07093-5764-43B2-BA9D-94B7B1E661B7}"/>
                </a:ext>
              </a:extLst>
            </p:cNvPr>
            <p:cNvPicPr>
              <a:picLocks noChangeAspect="1"/>
            </p:cNvPicPr>
            <p:nvPr/>
          </p:nvPicPr>
          <p:blipFill>
            <a:blip r:embed="rId12"/>
            <a:stretch>
              <a:fillRect/>
            </a:stretch>
          </p:blipFill>
          <p:spPr>
            <a:xfrm>
              <a:off x="1530230" y="51642"/>
              <a:ext cx="1074022" cy="414135"/>
            </a:xfrm>
            <a:prstGeom prst="rect">
              <a:avLst/>
            </a:prstGeom>
          </p:spPr>
        </p:pic>
      </p:grpSp>
      <p:sp>
        <p:nvSpPr>
          <p:cNvPr id="69" name="Rounded Rectangle 34">
            <a:extLst>
              <a:ext uri="{FF2B5EF4-FFF2-40B4-BE49-F238E27FC236}">
                <a16:creationId xmlns:a16="http://schemas.microsoft.com/office/drawing/2014/main" id="{6DF86ED0-1EA1-49FD-9B20-DADCAAD3F8B4}"/>
              </a:ext>
            </a:extLst>
          </p:cNvPr>
          <p:cNvSpPr/>
          <p:nvPr/>
        </p:nvSpPr>
        <p:spPr>
          <a:xfrm>
            <a:off x="6020039" y="1184880"/>
            <a:ext cx="2132390" cy="48407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2" name="Rounded Rectangle 34">
            <a:extLst>
              <a:ext uri="{FF2B5EF4-FFF2-40B4-BE49-F238E27FC236}">
                <a16:creationId xmlns:a16="http://schemas.microsoft.com/office/drawing/2014/main" id="{2CD9FB53-A031-4537-92EA-24EB7815DCDA}"/>
              </a:ext>
            </a:extLst>
          </p:cNvPr>
          <p:cNvSpPr/>
          <p:nvPr/>
        </p:nvSpPr>
        <p:spPr>
          <a:xfrm>
            <a:off x="6418055" y="2403173"/>
            <a:ext cx="2085061" cy="2859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FFFEFDAE-22FB-43DC-80D2-2151DC07E65B}"/>
              </a:ext>
            </a:extLst>
          </p:cNvPr>
          <p:cNvGrpSpPr/>
          <p:nvPr/>
        </p:nvGrpSpPr>
        <p:grpSpPr>
          <a:xfrm>
            <a:off x="1769631" y="3318351"/>
            <a:ext cx="5852787" cy="1504456"/>
            <a:chOff x="1769631" y="3318351"/>
            <a:chExt cx="5852787" cy="1504456"/>
          </a:xfrm>
        </p:grpSpPr>
        <p:sp>
          <p:nvSpPr>
            <p:cNvPr id="73" name="Rounded Rectangle 34">
              <a:extLst>
                <a:ext uri="{FF2B5EF4-FFF2-40B4-BE49-F238E27FC236}">
                  <a16:creationId xmlns:a16="http://schemas.microsoft.com/office/drawing/2014/main" id="{F862FBD5-70C6-4C39-BBCA-2175960D8C42}"/>
                </a:ext>
              </a:extLst>
            </p:cNvPr>
            <p:cNvSpPr/>
            <p:nvPr/>
          </p:nvSpPr>
          <p:spPr>
            <a:xfrm>
              <a:off x="5019719" y="3318351"/>
              <a:ext cx="2602699" cy="28597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5" name="Rounded Rectangle 34">
              <a:extLst>
                <a:ext uri="{FF2B5EF4-FFF2-40B4-BE49-F238E27FC236}">
                  <a16:creationId xmlns:a16="http://schemas.microsoft.com/office/drawing/2014/main" id="{333F418A-A650-44CB-B3FF-325A9353375E}"/>
                </a:ext>
              </a:extLst>
            </p:cNvPr>
            <p:cNvSpPr/>
            <p:nvPr/>
          </p:nvSpPr>
          <p:spPr>
            <a:xfrm>
              <a:off x="1769631" y="3642405"/>
              <a:ext cx="3586140" cy="118040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79" name="Rounded Rectangle 34">
            <a:extLst>
              <a:ext uri="{FF2B5EF4-FFF2-40B4-BE49-F238E27FC236}">
                <a16:creationId xmlns:a16="http://schemas.microsoft.com/office/drawing/2014/main" id="{67C21330-709B-45E7-90B3-746FDEBA68D9}"/>
              </a:ext>
            </a:extLst>
          </p:cNvPr>
          <p:cNvSpPr/>
          <p:nvPr/>
        </p:nvSpPr>
        <p:spPr>
          <a:xfrm>
            <a:off x="6396648" y="2123977"/>
            <a:ext cx="2085061" cy="27394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E28C176D-19A2-4D91-B6BE-A9BB185674BB}"/>
              </a:ext>
            </a:extLst>
          </p:cNvPr>
          <p:cNvPicPr>
            <a:picLocks noChangeAspect="1"/>
          </p:cNvPicPr>
          <p:nvPr/>
        </p:nvPicPr>
        <p:blipFill>
          <a:blip r:embed="rId13"/>
          <a:stretch>
            <a:fillRect/>
          </a:stretch>
        </p:blipFill>
        <p:spPr>
          <a:xfrm>
            <a:off x="164462" y="3245363"/>
            <a:ext cx="1429253" cy="739735"/>
          </a:xfrm>
          <a:prstGeom prst="rect">
            <a:avLst/>
          </a:prstGeom>
          <a:effectLst>
            <a:softEdge rad="101600"/>
          </a:effectLst>
        </p:spPr>
      </p:pic>
      <p:sp>
        <p:nvSpPr>
          <p:cNvPr id="76" name="Rounded Rectangle 34">
            <a:extLst>
              <a:ext uri="{FF2B5EF4-FFF2-40B4-BE49-F238E27FC236}">
                <a16:creationId xmlns:a16="http://schemas.microsoft.com/office/drawing/2014/main" id="{9FE420D1-AB17-4653-94F3-241A8F487653}"/>
              </a:ext>
            </a:extLst>
          </p:cNvPr>
          <p:cNvSpPr/>
          <p:nvPr/>
        </p:nvSpPr>
        <p:spPr>
          <a:xfrm>
            <a:off x="6326450" y="1691006"/>
            <a:ext cx="2085061" cy="39706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316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CA0A06-0063-407D-B16C-7A6769197ED9}"/>
              </a:ext>
            </a:extLst>
          </p:cNvPr>
          <p:cNvSpPr txBox="1"/>
          <p:nvPr/>
        </p:nvSpPr>
        <p:spPr>
          <a:xfrm>
            <a:off x="2576319" y="2110085"/>
            <a:ext cx="3991362" cy="461665"/>
          </a:xfrm>
          <a:prstGeom prst="rect">
            <a:avLst/>
          </a:prstGeom>
          <a:noFill/>
        </p:spPr>
        <p:txBody>
          <a:bodyPr wrap="square" rtlCol="0">
            <a:spAutoFit/>
          </a:bodyPr>
          <a:lstStyle/>
          <a:p>
            <a:pPr algn="ctr"/>
            <a:r>
              <a:rPr lang="en-US" b="1" dirty="0">
                <a:solidFill>
                  <a:schemeClr val="accent1">
                    <a:lumMod val="75000"/>
                  </a:schemeClr>
                </a:solidFill>
                <a:latin typeface="Arial" panose="020B0604020202020204" pitchFamily="34" charset="0"/>
                <a:cs typeface="Arial" panose="020B0604020202020204" pitchFamily="34" charset="0"/>
              </a:rPr>
              <a:t>Questions?</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015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757" y="1658071"/>
            <a:ext cx="2147194" cy="2635680"/>
          </a:xfrm>
          <a:prstGeom prst="rect">
            <a:avLst/>
          </a:prstGeom>
        </p:spPr>
      </p:pic>
      <p:sp>
        <p:nvSpPr>
          <p:cNvPr id="4" name="Title 1"/>
          <p:cNvSpPr>
            <a:spLocks noGrp="1"/>
          </p:cNvSpPr>
          <p:nvPr>
            <p:ph type="title"/>
          </p:nvPr>
        </p:nvSpPr>
        <p:spPr>
          <a:xfrm>
            <a:off x="143435" y="388938"/>
            <a:ext cx="8642539" cy="540702"/>
          </a:xfrm>
          <a:prstGeom prst="rect">
            <a:avLst/>
          </a:prstGeom>
        </p:spPr>
        <p:txBody>
          <a:bodyPr anchor="t" anchorCtr="0"/>
          <a:lstStyle/>
          <a:p>
            <a:pPr algn="ctr"/>
            <a:r>
              <a:rPr lang="en-AU" sz="3600" dirty="0">
                <a:solidFill>
                  <a:schemeClr val="tx1"/>
                </a:solidFill>
              </a:rPr>
              <a:t>Enhancement &amp; Augmentation</a:t>
            </a:r>
            <a:br>
              <a:rPr lang="en-AU" sz="3600" dirty="0">
                <a:solidFill>
                  <a:schemeClr val="tx1"/>
                </a:solidFill>
              </a:rPr>
            </a:br>
            <a:r>
              <a:rPr lang="en-AU" sz="3600" dirty="0">
                <a:solidFill>
                  <a:schemeClr val="tx1"/>
                </a:solidFill>
              </a:rPr>
              <a:t>Opportunities</a:t>
            </a:r>
            <a:endParaRPr lang="en-AU" sz="3600" b="0" i="1"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1268" y="2512736"/>
            <a:ext cx="3350714" cy="2507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8701" y="807629"/>
            <a:ext cx="3048001" cy="228123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7358" y="2877453"/>
            <a:ext cx="2460280" cy="184136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9620" y="998392"/>
            <a:ext cx="2637979" cy="1977519"/>
          </a:xfrm>
          <a:prstGeom prst="rect">
            <a:avLst/>
          </a:prstGeom>
        </p:spPr>
      </p:pic>
      <p:cxnSp>
        <p:nvCxnSpPr>
          <p:cNvPr id="14" name="Straight Connector 13"/>
          <p:cNvCxnSpPr>
            <a:stCxn id="8" idx="3"/>
          </p:cNvCxnSpPr>
          <p:nvPr/>
        </p:nvCxnSpPr>
        <p:spPr>
          <a:xfrm flipV="1">
            <a:off x="3317638" y="3088867"/>
            <a:ext cx="1099087" cy="709269"/>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07599" y="2239969"/>
            <a:ext cx="500167" cy="0"/>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538701" y="1987151"/>
            <a:ext cx="500167" cy="356335"/>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981101" y="3674853"/>
            <a:ext cx="1385193" cy="269951"/>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46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ckworth for ppt">
            <a:hlinkClick r:id="" action="ppaction://media"/>
            <a:extLst>
              <a:ext uri="{FF2B5EF4-FFF2-40B4-BE49-F238E27FC236}">
                <a16:creationId xmlns:a16="http://schemas.microsoft.com/office/drawing/2014/main" id="{EAE2922D-8FE3-4F54-B71C-7B7CC27AF2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265" r="16953"/>
          <a:stretch/>
        </p:blipFill>
        <p:spPr>
          <a:xfrm>
            <a:off x="2407528" y="651342"/>
            <a:ext cx="4579860" cy="385762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775" y="651343"/>
            <a:ext cx="5279366" cy="3857625"/>
          </a:xfrm>
          <a:prstGeom prst="rect">
            <a:avLst/>
          </a:prstGeom>
        </p:spPr>
      </p:pic>
      <p:sp>
        <p:nvSpPr>
          <p:cNvPr id="10" name="Title 1"/>
          <p:cNvSpPr>
            <a:spLocks noGrp="1"/>
          </p:cNvSpPr>
          <p:nvPr>
            <p:ph type="title"/>
          </p:nvPr>
        </p:nvSpPr>
        <p:spPr>
          <a:xfrm>
            <a:off x="485775" y="-48367"/>
            <a:ext cx="8229600" cy="547055"/>
          </a:xfrm>
        </p:spPr>
        <p:txBody>
          <a:bodyPr/>
          <a:lstStyle/>
          <a:p>
            <a:pPr algn="ctr"/>
            <a:r>
              <a:rPr lang="en-AU" sz="2400" dirty="0">
                <a:solidFill>
                  <a:schemeClr val="bg1"/>
                </a:solidFill>
              </a:rPr>
              <a:t>Alertness</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044" y="651343"/>
            <a:ext cx="9824088" cy="3857628"/>
          </a:xfrm>
          <a:prstGeom prst="rect">
            <a:avLst/>
          </a:prstGeom>
        </p:spPr>
      </p:pic>
      <p:sp>
        <p:nvSpPr>
          <p:cNvPr id="8" name="Rectangle 7"/>
          <p:cNvSpPr/>
          <p:nvPr/>
        </p:nvSpPr>
        <p:spPr>
          <a:xfrm>
            <a:off x="6419851" y="4088303"/>
            <a:ext cx="2258792" cy="461665"/>
          </a:xfrm>
          <a:prstGeom prst="rect">
            <a:avLst/>
          </a:prstGeom>
        </p:spPr>
        <p:txBody>
          <a:bodyPr wrap="square">
            <a:spAutoFit/>
          </a:bodyPr>
          <a:lstStyle/>
          <a:p>
            <a:pPr algn="r"/>
            <a:r>
              <a:rPr lang="en-AU" b="1" dirty="0">
                <a:solidFill>
                  <a:schemeClr val="bg1"/>
                </a:solidFill>
                <a:latin typeface="+mj-lt"/>
                <a:ea typeface="ＭＳ Ｐゴシック" charset="0"/>
              </a:rPr>
              <a:t>Impulse Control</a:t>
            </a:r>
          </a:p>
        </p:txBody>
      </p:sp>
    </p:spTree>
    <p:extLst>
      <p:ext uri="{BB962C8B-B14F-4D97-AF65-F5344CB8AC3E}">
        <p14:creationId xmlns:p14="http://schemas.microsoft.com/office/powerpoint/2010/main" val="145291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278"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p:cNvSpPr>
          <p:nvPr>
            <p:ph type="body" idx="4294967295"/>
          </p:nvPr>
        </p:nvSpPr>
        <p:spPr>
          <a:xfrm>
            <a:off x="0" y="-128550"/>
            <a:ext cx="9144000" cy="5272049"/>
          </a:xfrm>
          <a:prstGeom prst="rect">
            <a:avLst/>
          </a:prstGeom>
          <a:solidFill>
            <a:schemeClr val="bg1">
              <a:lumMod val="85000"/>
            </a:schemeClr>
          </a:solidFill>
        </p:spPr>
        <p:txBody>
          <a:bodyPr/>
          <a:lstStyle/>
          <a:p>
            <a:pPr algn="ctr">
              <a:lnSpc>
                <a:spcPct val="90000"/>
              </a:lnSpc>
              <a:buFont typeface="Wingdings 3" pitchFamily="18" charset="2"/>
              <a:buNone/>
              <a:defRPr/>
            </a:pPr>
            <a:endParaRPr lang="en-AU" altLang="en-US" sz="4800" b="1" dirty="0">
              <a:solidFill>
                <a:srgbClr val="0000FF"/>
              </a:solidFill>
              <a:ea typeface="ＭＳ Ｐゴシック" charset="0"/>
            </a:endParaRPr>
          </a:p>
          <a:p>
            <a:pPr algn="ctr">
              <a:lnSpc>
                <a:spcPct val="90000"/>
              </a:lnSpc>
              <a:buFont typeface="Wingdings 3" pitchFamily="18" charset="2"/>
              <a:buNone/>
              <a:defRPr/>
            </a:pPr>
            <a:endParaRPr lang="en-AU" altLang="en-US" sz="4800" b="1" dirty="0">
              <a:solidFill>
                <a:srgbClr val="0000FF"/>
              </a:solidFill>
              <a:ea typeface="ＭＳ Ｐゴシック" charset="0"/>
            </a:endParaRPr>
          </a:p>
          <a:p>
            <a:pPr algn="ctr">
              <a:lnSpc>
                <a:spcPct val="90000"/>
              </a:lnSpc>
              <a:buFont typeface="Wingdings 3" pitchFamily="18" charset="2"/>
              <a:buNone/>
              <a:defRPr/>
            </a:pPr>
            <a:endParaRPr lang="en-AU" altLang="en-US" sz="4800" b="1" dirty="0">
              <a:solidFill>
                <a:srgbClr val="0000FF"/>
              </a:solidFill>
              <a:ea typeface="ＭＳ Ｐゴシック" charset="0"/>
            </a:endParaRPr>
          </a:p>
          <a:p>
            <a:pPr algn="ctr">
              <a:lnSpc>
                <a:spcPct val="90000"/>
              </a:lnSpc>
              <a:buFont typeface="Wingdings 3" pitchFamily="18" charset="2"/>
              <a:buNone/>
              <a:defRPr/>
            </a:pPr>
            <a:endParaRPr lang="en-AU" altLang="en-US" sz="4800" b="1" dirty="0">
              <a:solidFill>
                <a:srgbClr val="FFFF00"/>
              </a:solidFill>
              <a:ea typeface="ＭＳ Ｐゴシック" charset="0"/>
            </a:endParaRPr>
          </a:p>
          <a:p>
            <a:pPr algn="ctr">
              <a:lnSpc>
                <a:spcPct val="90000"/>
              </a:lnSpc>
              <a:buFont typeface="Wingdings 3" pitchFamily="18" charset="2"/>
              <a:buNone/>
              <a:defRPr/>
            </a:pPr>
            <a:r>
              <a:rPr lang="en-AU" altLang="en-US" sz="4800" b="1" dirty="0">
                <a:solidFill>
                  <a:srgbClr val="00B0F0"/>
                </a:solidFill>
                <a:ea typeface="ＭＳ Ｐゴシック" charset="0"/>
              </a:rPr>
              <a:t>BLUE</a:t>
            </a:r>
          </a:p>
          <a:p>
            <a:pPr algn="ctr">
              <a:lnSpc>
                <a:spcPct val="90000"/>
              </a:lnSpc>
              <a:buFont typeface="Wingdings 3" pitchFamily="18" charset="2"/>
              <a:buNone/>
              <a:defRPr/>
            </a:pPr>
            <a:br>
              <a:rPr lang="en-US" altLang="en-US" sz="2400" dirty="0">
                <a:solidFill>
                  <a:srgbClr val="FFFF00"/>
                </a:solidFill>
                <a:ea typeface="ＭＳ Ｐゴシック" charset="0"/>
              </a:rPr>
            </a:br>
            <a:br>
              <a:rPr lang="en-US" altLang="en-US" sz="2400" dirty="0">
                <a:solidFill>
                  <a:srgbClr val="FFFF00"/>
                </a:solidFill>
                <a:ea typeface="ＭＳ Ｐゴシック" charset="0"/>
              </a:rPr>
            </a:br>
            <a:br>
              <a:rPr lang="en-US" altLang="en-US" sz="2400" dirty="0">
                <a:solidFill>
                  <a:srgbClr val="FFFF00"/>
                </a:solidFill>
                <a:ea typeface="ＭＳ Ｐゴシック" charset="0"/>
              </a:rPr>
            </a:br>
            <a:br>
              <a:rPr lang="en-US" altLang="en-US" sz="2400" dirty="0">
                <a:solidFill>
                  <a:srgbClr val="FFFF00"/>
                </a:solidFill>
                <a:ea typeface="ＭＳ Ｐゴシック" charset="0"/>
              </a:rPr>
            </a:br>
            <a:br>
              <a:rPr lang="en-US" altLang="en-US" sz="2400" dirty="0">
                <a:solidFill>
                  <a:srgbClr val="FFFF00"/>
                </a:solidFill>
                <a:ea typeface="ＭＳ Ｐゴシック" charset="0"/>
              </a:rPr>
            </a:br>
            <a:br>
              <a:rPr lang="en-US" altLang="en-US" sz="2400" dirty="0">
                <a:solidFill>
                  <a:srgbClr val="FFFF00"/>
                </a:solidFill>
                <a:ea typeface="ＭＳ Ｐゴシック" charset="0"/>
              </a:rPr>
            </a:br>
            <a:endParaRPr lang="en-US" altLang="en-US" sz="2400" dirty="0">
              <a:solidFill>
                <a:srgbClr val="FFFF00"/>
              </a:solidFill>
              <a:ea typeface="ＭＳ Ｐゴシック" charset="0"/>
            </a:endParaRPr>
          </a:p>
          <a:p>
            <a:pPr algn="ctr">
              <a:lnSpc>
                <a:spcPct val="90000"/>
              </a:lnSpc>
              <a:buFont typeface="Wingdings 3" pitchFamily="18" charset="2"/>
              <a:buNone/>
              <a:defRPr/>
            </a:pPr>
            <a:r>
              <a:rPr lang="en-US" altLang="en-US" sz="3600" b="1" dirty="0">
                <a:solidFill>
                  <a:schemeClr val="folHlink"/>
                </a:solidFill>
                <a:ea typeface="ＭＳ Ｐゴシック" charset="0"/>
              </a:rPr>
              <a:t>    	                	 		</a:t>
            </a:r>
            <a:endParaRPr lang="en-US" altLang="en-US" sz="3600" b="1" dirty="0">
              <a:solidFill>
                <a:srgbClr val="FFFF00"/>
              </a:solidFill>
              <a:ea typeface="ＭＳ Ｐゴシック" charset="0"/>
            </a:endParaRPr>
          </a:p>
          <a:p>
            <a:pPr algn="ctr">
              <a:lnSpc>
                <a:spcPct val="90000"/>
              </a:lnSpc>
              <a:buFont typeface="Wingdings 3" pitchFamily="18" charset="2"/>
              <a:buNone/>
              <a:defRPr/>
            </a:pPr>
            <a:r>
              <a:rPr lang="en-US" altLang="en-US" sz="3600" b="1" dirty="0">
                <a:solidFill>
                  <a:srgbClr val="FFFF00"/>
                </a:solidFill>
                <a:ea typeface="ＭＳ Ｐゴシック" charset="0"/>
              </a:rPr>
              <a:t> 		    </a:t>
            </a:r>
            <a:br>
              <a:rPr lang="en-US" altLang="en-US" sz="2400" dirty="0">
                <a:solidFill>
                  <a:srgbClr val="FFFF00"/>
                </a:solidFill>
                <a:ea typeface="ＭＳ Ｐゴシック" charset="0"/>
              </a:rPr>
            </a:br>
            <a:endParaRPr lang="en-US" altLang="en-US" sz="2400" dirty="0">
              <a:ea typeface="ＭＳ Ｐゴシック" charset="0"/>
            </a:endParaRPr>
          </a:p>
        </p:txBody>
      </p:sp>
      <p:sp>
        <p:nvSpPr>
          <p:cNvPr id="8195" name="Rectangle 2"/>
          <p:cNvSpPr>
            <a:spLocks noGrp="1"/>
          </p:cNvSpPr>
          <p:nvPr>
            <p:ph type="title" idx="4294967295"/>
          </p:nvPr>
        </p:nvSpPr>
        <p:spPr>
          <a:xfrm>
            <a:off x="508635" y="123587"/>
            <a:ext cx="8229600" cy="857250"/>
          </a:xfrm>
          <a:prstGeom prst="rect">
            <a:avLst/>
          </a:prstGeom>
        </p:spPr>
        <p:txBody>
          <a:bodyPr/>
          <a:lstStyle/>
          <a:p>
            <a:pPr algn="ctr"/>
            <a:r>
              <a:rPr lang="en-US" altLang="en-US" dirty="0"/>
              <a:t>What’s the </a:t>
            </a:r>
            <a:r>
              <a:rPr lang="en-US" altLang="en-US" sz="4400" dirty="0">
                <a:latin typeface="Calibri" pitchFamily="34" charset="0"/>
              </a:rPr>
              <a:t>font colour below?</a:t>
            </a:r>
            <a:endParaRPr lang="en-US" altLang="en-US" dirty="0"/>
          </a:p>
        </p:txBody>
      </p:sp>
      <p:sp>
        <p:nvSpPr>
          <p:cNvPr id="6" name="Rectangle 3"/>
          <p:cNvSpPr txBox="1">
            <a:spLocks/>
          </p:cNvSpPr>
          <p:nvPr/>
        </p:nvSpPr>
        <p:spPr>
          <a:xfrm>
            <a:off x="-8020" y="-110502"/>
            <a:ext cx="9144000" cy="5272049"/>
          </a:xfrm>
          <a:prstGeom prst="rect">
            <a:avLst/>
          </a:prstGeom>
          <a:solidFill>
            <a:schemeClr val="bg1">
              <a:lumMod val="85000"/>
            </a:schemeClr>
          </a:solidFill>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FFFF00"/>
              </a:solidFill>
            </a:endParaRPr>
          </a:p>
          <a:p>
            <a:pPr algn="ctr">
              <a:lnSpc>
                <a:spcPct val="90000"/>
              </a:lnSpc>
              <a:buFont typeface="Wingdings 3" pitchFamily="18" charset="2"/>
              <a:buNone/>
              <a:defRPr/>
            </a:pPr>
            <a:r>
              <a:rPr lang="hu-HU" altLang="en-US" sz="4800" b="1">
                <a:solidFill>
                  <a:srgbClr val="FFFF00"/>
                </a:solidFill>
              </a:rPr>
              <a:t>YELLOW</a:t>
            </a:r>
            <a:endParaRPr lang="en-AU" altLang="en-US" sz="4800" b="1" dirty="0">
              <a:solidFill>
                <a:srgbClr val="FFFF00"/>
              </a:solidFill>
            </a:endParaRPr>
          </a:p>
          <a:p>
            <a:pPr algn="ctr">
              <a:lnSpc>
                <a:spcPct val="90000"/>
              </a:lnSpc>
              <a:buFont typeface="Wingdings 3" pitchFamily="18" charset="2"/>
              <a:buNone/>
              <a:defRPr/>
            </a:pP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endParaRPr lang="en-US" altLang="en-US" sz="2400" dirty="0">
              <a:solidFill>
                <a:srgbClr val="FFFF00"/>
              </a:solidFill>
            </a:endParaRPr>
          </a:p>
          <a:p>
            <a:pPr algn="ctr">
              <a:lnSpc>
                <a:spcPct val="90000"/>
              </a:lnSpc>
              <a:buFont typeface="Wingdings 3" pitchFamily="18" charset="2"/>
              <a:buNone/>
              <a:defRPr/>
            </a:pPr>
            <a:r>
              <a:rPr lang="en-US" altLang="en-US" sz="3600" b="1" dirty="0">
                <a:solidFill>
                  <a:schemeClr val="folHlink"/>
                </a:solidFill>
              </a:rPr>
              <a:t>    	                	 		</a:t>
            </a:r>
            <a:endParaRPr lang="en-US" altLang="en-US" sz="3600" b="1" dirty="0">
              <a:solidFill>
                <a:srgbClr val="FFFF00"/>
              </a:solidFill>
            </a:endParaRPr>
          </a:p>
          <a:p>
            <a:pPr algn="ctr">
              <a:lnSpc>
                <a:spcPct val="90000"/>
              </a:lnSpc>
              <a:buFont typeface="Wingdings 3" pitchFamily="18" charset="2"/>
              <a:buNone/>
              <a:defRPr/>
            </a:pPr>
            <a:r>
              <a:rPr lang="en-US" altLang="en-US" sz="3600" b="1" dirty="0">
                <a:solidFill>
                  <a:srgbClr val="FFFF00"/>
                </a:solidFill>
              </a:rPr>
              <a:t> 		    </a:t>
            </a:r>
            <a:br>
              <a:rPr lang="en-US" altLang="en-US" sz="2400" dirty="0">
                <a:solidFill>
                  <a:srgbClr val="FFFF00"/>
                </a:solidFill>
              </a:rPr>
            </a:br>
            <a:endParaRPr lang="en-US" altLang="en-US" sz="2400" dirty="0"/>
          </a:p>
        </p:txBody>
      </p:sp>
      <p:sp>
        <p:nvSpPr>
          <p:cNvPr id="7" name="Rectangle 3"/>
          <p:cNvSpPr txBox="1">
            <a:spLocks/>
          </p:cNvSpPr>
          <p:nvPr/>
        </p:nvSpPr>
        <p:spPr>
          <a:xfrm>
            <a:off x="-8020" y="-98471"/>
            <a:ext cx="9144000" cy="5272049"/>
          </a:xfrm>
          <a:prstGeom prst="rect">
            <a:avLst/>
          </a:prstGeom>
          <a:solidFill>
            <a:schemeClr val="bg1">
              <a:lumMod val="85000"/>
            </a:schemeClr>
          </a:solidFill>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FFFF00"/>
              </a:solidFill>
            </a:endParaRPr>
          </a:p>
          <a:p>
            <a:pPr algn="ctr">
              <a:lnSpc>
                <a:spcPct val="90000"/>
              </a:lnSpc>
              <a:buFont typeface="Wingdings 3" pitchFamily="18" charset="2"/>
              <a:buNone/>
              <a:defRPr/>
            </a:pPr>
            <a:r>
              <a:rPr lang="en-AU" altLang="en-US" sz="4800" b="1" dirty="0">
                <a:solidFill>
                  <a:srgbClr val="00FF00"/>
                </a:solidFill>
              </a:rPr>
              <a:t>GREEN</a:t>
            </a:r>
          </a:p>
          <a:p>
            <a:pPr algn="ctr">
              <a:lnSpc>
                <a:spcPct val="90000"/>
              </a:lnSpc>
              <a:buFont typeface="Wingdings 3" pitchFamily="18" charset="2"/>
              <a:buNone/>
              <a:defRPr/>
            </a:pP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endParaRPr lang="en-US" altLang="en-US" sz="2400" dirty="0">
              <a:solidFill>
                <a:srgbClr val="FFFF00"/>
              </a:solidFill>
            </a:endParaRPr>
          </a:p>
          <a:p>
            <a:pPr algn="ctr">
              <a:lnSpc>
                <a:spcPct val="90000"/>
              </a:lnSpc>
              <a:buFont typeface="Wingdings 3" pitchFamily="18" charset="2"/>
              <a:buNone/>
              <a:defRPr/>
            </a:pPr>
            <a:r>
              <a:rPr lang="en-US" altLang="en-US" sz="3600" b="1" dirty="0">
                <a:solidFill>
                  <a:schemeClr val="folHlink"/>
                </a:solidFill>
              </a:rPr>
              <a:t>    	                	 		</a:t>
            </a:r>
            <a:endParaRPr lang="en-US" altLang="en-US" sz="3600" b="1" dirty="0">
              <a:solidFill>
                <a:srgbClr val="FFFF00"/>
              </a:solidFill>
            </a:endParaRPr>
          </a:p>
          <a:p>
            <a:pPr algn="ctr">
              <a:lnSpc>
                <a:spcPct val="90000"/>
              </a:lnSpc>
              <a:buFont typeface="Wingdings 3" pitchFamily="18" charset="2"/>
              <a:buNone/>
              <a:defRPr/>
            </a:pPr>
            <a:r>
              <a:rPr lang="en-US" altLang="en-US" sz="3600" b="1" dirty="0">
                <a:solidFill>
                  <a:srgbClr val="FFFF00"/>
                </a:solidFill>
              </a:rPr>
              <a:t> 		    </a:t>
            </a:r>
            <a:br>
              <a:rPr lang="en-US" altLang="en-US" sz="2400" dirty="0">
                <a:solidFill>
                  <a:srgbClr val="FFFF00"/>
                </a:solidFill>
              </a:rPr>
            </a:br>
            <a:endParaRPr lang="en-US" altLang="en-US" sz="2400" dirty="0"/>
          </a:p>
        </p:txBody>
      </p:sp>
      <p:sp>
        <p:nvSpPr>
          <p:cNvPr id="8" name="Rectangle 3"/>
          <p:cNvSpPr txBox="1">
            <a:spLocks/>
          </p:cNvSpPr>
          <p:nvPr/>
        </p:nvSpPr>
        <p:spPr>
          <a:xfrm>
            <a:off x="24064" y="-86439"/>
            <a:ext cx="9144000" cy="5272049"/>
          </a:xfrm>
          <a:prstGeom prst="rect">
            <a:avLst/>
          </a:prstGeom>
          <a:solidFill>
            <a:schemeClr val="bg1">
              <a:lumMod val="85000"/>
            </a:schemeClr>
          </a:solidFill>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FFFF00"/>
              </a:solidFill>
            </a:endParaRPr>
          </a:p>
          <a:p>
            <a:pPr algn="ctr">
              <a:lnSpc>
                <a:spcPct val="90000"/>
              </a:lnSpc>
              <a:buFont typeface="Wingdings 3" pitchFamily="18" charset="2"/>
              <a:buNone/>
              <a:defRPr/>
            </a:pPr>
            <a:r>
              <a:rPr lang="en-AU" altLang="en-US" sz="4800" b="1" dirty="0">
                <a:solidFill>
                  <a:srgbClr val="FFFF00"/>
                </a:solidFill>
              </a:rPr>
              <a:t>RED</a:t>
            </a:r>
          </a:p>
          <a:p>
            <a:pPr algn="ctr">
              <a:lnSpc>
                <a:spcPct val="90000"/>
              </a:lnSpc>
              <a:buFont typeface="Wingdings 3" pitchFamily="18" charset="2"/>
              <a:buNone/>
              <a:defRPr/>
            </a:pP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endParaRPr lang="en-US" altLang="en-US" sz="2400" dirty="0">
              <a:solidFill>
                <a:srgbClr val="FFFF00"/>
              </a:solidFill>
            </a:endParaRPr>
          </a:p>
          <a:p>
            <a:pPr algn="ctr">
              <a:lnSpc>
                <a:spcPct val="90000"/>
              </a:lnSpc>
              <a:buFont typeface="Wingdings 3" pitchFamily="18" charset="2"/>
              <a:buNone/>
              <a:defRPr/>
            </a:pPr>
            <a:r>
              <a:rPr lang="en-US" altLang="en-US" sz="3600" b="1" dirty="0">
                <a:solidFill>
                  <a:schemeClr val="folHlink"/>
                </a:solidFill>
              </a:rPr>
              <a:t>    	                	 		</a:t>
            </a:r>
            <a:endParaRPr lang="en-US" altLang="en-US" sz="3600" b="1" dirty="0">
              <a:solidFill>
                <a:srgbClr val="FFFF00"/>
              </a:solidFill>
            </a:endParaRPr>
          </a:p>
          <a:p>
            <a:pPr algn="ctr">
              <a:lnSpc>
                <a:spcPct val="90000"/>
              </a:lnSpc>
              <a:buFont typeface="Wingdings 3" pitchFamily="18" charset="2"/>
              <a:buNone/>
              <a:defRPr/>
            </a:pPr>
            <a:r>
              <a:rPr lang="en-US" altLang="en-US" sz="3600" b="1" dirty="0">
                <a:solidFill>
                  <a:srgbClr val="FFFF00"/>
                </a:solidFill>
              </a:rPr>
              <a:t> 		    </a:t>
            </a:r>
            <a:br>
              <a:rPr lang="en-US" altLang="en-US" sz="2400" dirty="0">
                <a:solidFill>
                  <a:srgbClr val="FFFF00"/>
                </a:solidFill>
              </a:rPr>
            </a:br>
            <a:endParaRPr lang="en-US" altLang="en-US" sz="2400" dirty="0"/>
          </a:p>
        </p:txBody>
      </p:sp>
      <p:sp>
        <p:nvSpPr>
          <p:cNvPr id="9" name="Rectangle 3"/>
          <p:cNvSpPr txBox="1">
            <a:spLocks/>
          </p:cNvSpPr>
          <p:nvPr/>
        </p:nvSpPr>
        <p:spPr>
          <a:xfrm>
            <a:off x="0" y="0"/>
            <a:ext cx="9144000" cy="5272049"/>
          </a:xfrm>
          <a:prstGeom prst="rect">
            <a:avLst/>
          </a:prstGeom>
          <a:solidFill>
            <a:schemeClr val="bg1">
              <a:lumMod val="85000"/>
            </a:schemeClr>
          </a:solidFill>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buFont typeface="Wingdings 3" pitchFamily="18" charset="2"/>
              <a:buNone/>
              <a:defRPr/>
            </a:pPr>
            <a:endParaRPr lang="en-AU" sz="4800" dirty="0"/>
          </a:p>
          <a:p>
            <a:pPr algn="ctr">
              <a:lnSpc>
                <a:spcPct val="90000"/>
              </a:lnSpc>
              <a:buFont typeface="Wingdings 3" pitchFamily="18" charset="2"/>
              <a:buNone/>
              <a:defRPr/>
            </a:pPr>
            <a:r>
              <a:rPr lang="en-AU" sz="4800" dirty="0"/>
              <a:t>The </a:t>
            </a:r>
            <a:r>
              <a:rPr lang="en-AU" sz="4800" dirty="0" err="1"/>
              <a:t>Stroop</a:t>
            </a:r>
            <a:r>
              <a:rPr lang="en-AU" sz="4800" dirty="0"/>
              <a:t> test </a:t>
            </a:r>
          </a:p>
          <a:p>
            <a:pPr algn="ctr">
              <a:lnSpc>
                <a:spcPct val="90000"/>
              </a:lnSpc>
              <a:buFont typeface="Wingdings 3" pitchFamily="18" charset="2"/>
              <a:buNone/>
              <a:defRPr/>
            </a:pPr>
            <a:r>
              <a:rPr lang="en-AU" sz="2800" dirty="0"/>
              <a:t>(impulse override)</a:t>
            </a:r>
            <a:endParaRPr lang="en-AU" altLang="en-US" sz="2800" b="1" dirty="0">
              <a:solidFill>
                <a:srgbClr val="0000FF"/>
              </a:solidFill>
            </a:endParaRPr>
          </a:p>
          <a:p>
            <a:pPr algn="ctr">
              <a:lnSpc>
                <a:spcPct val="90000"/>
              </a:lnSpc>
              <a:buFont typeface="Wingdings 3" pitchFamily="18" charset="2"/>
              <a:buNone/>
              <a:defRPr/>
            </a:pPr>
            <a:endParaRPr lang="en-AU" altLang="en-US" sz="4800" b="1" dirty="0">
              <a:solidFill>
                <a:srgbClr val="0000FF"/>
              </a:solidFill>
            </a:endParaRPr>
          </a:p>
          <a:p>
            <a:pPr algn="ctr">
              <a:lnSpc>
                <a:spcPct val="90000"/>
              </a:lnSpc>
              <a:buFont typeface="Wingdings 3" pitchFamily="18" charset="2"/>
              <a:buNone/>
              <a:defRPr/>
            </a:pPr>
            <a:endParaRPr lang="en-AU" altLang="en-US" sz="4800" b="1" dirty="0">
              <a:solidFill>
                <a:srgbClr val="FFFF00"/>
              </a:solidFill>
            </a:endParaRPr>
          </a:p>
          <a:p>
            <a:pPr algn="ctr">
              <a:lnSpc>
                <a:spcPct val="90000"/>
              </a:lnSpc>
              <a:buFont typeface="Wingdings 3" pitchFamily="18" charset="2"/>
              <a:buNone/>
              <a:defRPr/>
            </a:pPr>
            <a:r>
              <a:rPr lang="hu-HU" altLang="en-US" sz="4800" b="1" dirty="0">
                <a:solidFill>
                  <a:srgbClr val="CC0000"/>
                </a:solidFill>
              </a:rPr>
              <a:t>YELLOW</a:t>
            </a:r>
            <a:endParaRPr lang="en-AU" altLang="en-US" sz="4800" b="1" dirty="0">
              <a:solidFill>
                <a:srgbClr val="CC0000"/>
              </a:solidFill>
            </a:endParaRPr>
          </a:p>
          <a:p>
            <a:pPr algn="ctr">
              <a:lnSpc>
                <a:spcPct val="90000"/>
              </a:lnSpc>
              <a:buFont typeface="Wingdings 3" pitchFamily="18" charset="2"/>
              <a:buNone/>
              <a:defRPr/>
            </a:pP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br>
              <a:rPr lang="en-US" altLang="en-US" sz="2400" dirty="0">
                <a:solidFill>
                  <a:srgbClr val="FFFF00"/>
                </a:solidFill>
              </a:rPr>
            </a:br>
            <a:endParaRPr lang="en-US" altLang="en-US" sz="2400" dirty="0">
              <a:solidFill>
                <a:srgbClr val="FFFF00"/>
              </a:solidFill>
            </a:endParaRPr>
          </a:p>
          <a:p>
            <a:pPr algn="ctr">
              <a:lnSpc>
                <a:spcPct val="90000"/>
              </a:lnSpc>
              <a:buFont typeface="Wingdings 3" pitchFamily="18" charset="2"/>
              <a:buNone/>
              <a:defRPr/>
            </a:pPr>
            <a:r>
              <a:rPr lang="en-US" altLang="en-US" sz="3600" b="1" dirty="0">
                <a:solidFill>
                  <a:schemeClr val="folHlink"/>
                </a:solidFill>
              </a:rPr>
              <a:t>    	                	 		</a:t>
            </a:r>
            <a:endParaRPr lang="en-US" altLang="en-US" sz="3600" b="1" dirty="0">
              <a:solidFill>
                <a:srgbClr val="FFFF00"/>
              </a:solidFill>
            </a:endParaRPr>
          </a:p>
          <a:p>
            <a:pPr algn="ctr">
              <a:lnSpc>
                <a:spcPct val="90000"/>
              </a:lnSpc>
              <a:buFont typeface="Wingdings 3" pitchFamily="18" charset="2"/>
              <a:buNone/>
              <a:defRPr/>
            </a:pPr>
            <a:r>
              <a:rPr lang="en-US" altLang="en-US" sz="3600" b="1" dirty="0">
                <a:solidFill>
                  <a:srgbClr val="FFFF00"/>
                </a:solidFill>
              </a:rPr>
              <a:t> 		    </a:t>
            </a:r>
            <a:br>
              <a:rPr lang="en-US" altLang="en-US" sz="2400" dirty="0">
                <a:solidFill>
                  <a:srgbClr val="FFFF00"/>
                </a:solidFill>
              </a:rPr>
            </a:br>
            <a:endParaRPr lang="en-US" altLang="en-US" sz="2400" dirty="0"/>
          </a:p>
        </p:txBody>
      </p:sp>
    </p:spTree>
    <p:extLst>
      <p:ext uri="{BB962C8B-B14F-4D97-AF65-F5344CB8AC3E}">
        <p14:creationId xmlns:p14="http://schemas.microsoft.com/office/powerpoint/2010/main" val="25941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Content Placeholder 4" descr="Text&#10;&#10;Description automatically generated">
            <a:extLst>
              <a:ext uri="{FF2B5EF4-FFF2-40B4-BE49-F238E27FC236}">
                <a16:creationId xmlns:a16="http://schemas.microsoft.com/office/drawing/2014/main" id="{A86E3D1E-CC09-405E-8243-9C99E7BF2F6C}"/>
              </a:ext>
            </a:extLst>
          </p:cNvPr>
          <p:cNvPicPr>
            <a:picLocks noGrp="1" noChangeAspect="1"/>
          </p:cNvPicPr>
          <p:nvPr>
            <p:ph idx="1"/>
          </p:nvPr>
        </p:nvPicPr>
        <p:blipFill rotWithShape="1">
          <a:blip r:embed="rId3"/>
          <a:srcRect r="-1614" b="14853"/>
          <a:stretch/>
        </p:blipFill>
        <p:spPr>
          <a:xfrm>
            <a:off x="344488" y="-68819"/>
            <a:ext cx="8593035" cy="5212320"/>
          </a:xfrm>
        </p:spPr>
      </p:pic>
    </p:spTree>
    <p:extLst>
      <p:ext uri="{BB962C8B-B14F-4D97-AF65-F5344CB8AC3E}">
        <p14:creationId xmlns:p14="http://schemas.microsoft.com/office/powerpoint/2010/main" val="2344571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Content Placeholder 4" descr="Diagram&#10;&#10;Description automatically generated">
            <a:extLst>
              <a:ext uri="{FF2B5EF4-FFF2-40B4-BE49-F238E27FC236}">
                <a16:creationId xmlns:a16="http://schemas.microsoft.com/office/drawing/2014/main" id="{590F73DE-71A2-4A22-A0DF-50F6462BEBA5}"/>
              </a:ext>
            </a:extLst>
          </p:cNvPr>
          <p:cNvPicPr>
            <a:picLocks noGrp="1" noChangeAspect="1"/>
          </p:cNvPicPr>
          <p:nvPr>
            <p:ph idx="1"/>
          </p:nvPr>
        </p:nvPicPr>
        <p:blipFill>
          <a:blip r:embed="rId3"/>
          <a:stretch>
            <a:fillRect/>
          </a:stretch>
        </p:blipFill>
        <p:spPr>
          <a:xfrm>
            <a:off x="1644650" y="380696"/>
            <a:ext cx="5727700" cy="4438131"/>
          </a:xfrm>
        </p:spPr>
      </p:pic>
    </p:spTree>
    <p:extLst>
      <p:ext uri="{BB962C8B-B14F-4D97-AF65-F5344CB8AC3E}">
        <p14:creationId xmlns:p14="http://schemas.microsoft.com/office/powerpoint/2010/main" val="2473706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48318" y="440591"/>
            <a:ext cx="7779333" cy="469466"/>
          </a:xfrm>
          <a:ln/>
        </p:spPr>
        <p:txBody>
          <a:bodyPr/>
          <a:lstStyle/>
          <a:p>
            <a:r>
              <a:rPr lang="en-AU" altLang="en-US"/>
              <a:t>DANA:</a:t>
            </a:r>
          </a:p>
        </p:txBody>
      </p:sp>
      <p:sp>
        <p:nvSpPr>
          <p:cNvPr id="7171" name="Content Placeholder 2"/>
          <p:cNvSpPr>
            <a:spLocks noGrp="1"/>
          </p:cNvSpPr>
          <p:nvPr>
            <p:ph idx="1"/>
          </p:nvPr>
        </p:nvSpPr>
        <p:spPr>
          <a:xfrm>
            <a:off x="794343" y="1339512"/>
            <a:ext cx="7779333" cy="2943106"/>
          </a:xfrm>
          <a:ln/>
        </p:spPr>
        <p:txBody>
          <a:bodyPr/>
          <a:lstStyle/>
          <a:p>
            <a:endParaRPr lang="en-US" altLang="en-US"/>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50" y="367948"/>
            <a:ext cx="5259754" cy="259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437" y="377180"/>
            <a:ext cx="2578967" cy="1977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863" y="2410905"/>
            <a:ext cx="2560113" cy="234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292" y="2262444"/>
            <a:ext cx="2701069" cy="253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7128" y="2252570"/>
            <a:ext cx="2629876" cy="254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161361" y="21597"/>
            <a:ext cx="8934227" cy="428625"/>
          </a:xfrm>
          <a:prstGeom prst="rect">
            <a:avLst/>
          </a:prstGeom>
          <a:ln>
            <a:noFill/>
          </a:ln>
        </p:spPr>
        <p:txBody>
          <a:bodyPr>
            <a:normAutofit/>
          </a:bodyPr>
          <a:lstStyle>
            <a:lvl1pPr algn="l" defTabSz="457200" rtl="0" eaLnBrk="0" fontAlgn="base" hangingPunct="0">
              <a:spcBef>
                <a:spcPct val="0"/>
              </a:spcBef>
              <a:spcAft>
                <a:spcPct val="0"/>
              </a:spcAft>
              <a:defRPr sz="3200" b="1" kern="1200">
                <a:ln>
                  <a:noFill/>
                </a:ln>
                <a:solidFill>
                  <a:srgbClr val="4F81BD"/>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a:lstStyle>
          <a:p>
            <a:pPr algn="ctr"/>
            <a:r>
              <a:rPr lang="en-AU" sz="2000" dirty="0">
                <a:solidFill>
                  <a:schemeClr val="bg1"/>
                </a:solidFill>
              </a:rPr>
              <a:t>Executive control: inhibition + switching + updating</a:t>
            </a:r>
          </a:p>
        </p:txBody>
      </p:sp>
    </p:spTree>
    <p:extLst>
      <p:ext uri="{BB962C8B-B14F-4D97-AF65-F5344CB8AC3E}">
        <p14:creationId xmlns:p14="http://schemas.microsoft.com/office/powerpoint/2010/main" val="72719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ST-Group-template-widescreen-97-20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F3C5ABE66B0A43AE120962A0BC802F" ma:contentTypeVersion="12" ma:contentTypeDescription="Create a new document." ma:contentTypeScope="" ma:versionID="07f00ec9f50e57946cb2d7a587373746">
  <xsd:schema xmlns:xsd="http://www.w3.org/2001/XMLSchema" xmlns:xs="http://www.w3.org/2001/XMLSchema" xmlns:p="http://schemas.microsoft.com/office/2006/metadata/properties" xmlns:ns3="d3449ec8-0d29-422b-8712-686b8c425df1" xmlns:ns4="ed618a19-d759-4d55-8fc8-f2169b728ab3" targetNamespace="http://schemas.microsoft.com/office/2006/metadata/properties" ma:root="true" ma:fieldsID="57ce926afd10ea8e87d1efc5cbd3e28c" ns3:_="" ns4:_="">
    <xsd:import namespace="d3449ec8-0d29-422b-8712-686b8c425df1"/>
    <xsd:import namespace="ed618a19-d759-4d55-8fc8-f2169b728ab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49ec8-0d29-422b-8712-686b8c425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618a19-d759-4d55-8fc8-f2169b728ab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A2A873-B0DA-4C2A-B684-21470267AD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449ec8-0d29-422b-8712-686b8c425df1"/>
    <ds:schemaRef ds:uri="ed618a19-d759-4d55-8fc8-f2169b728a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57C528-FB6B-4AAB-A696-78B9E3AEC213}">
  <ds:schemaRefs>
    <ds:schemaRef ds:uri="http://schemas.microsoft.com/sharepoint/v3/contenttype/forms"/>
  </ds:schemaRefs>
</ds:datastoreItem>
</file>

<file path=customXml/itemProps3.xml><?xml version="1.0" encoding="utf-8"?>
<ds:datastoreItem xmlns:ds="http://schemas.openxmlformats.org/officeDocument/2006/customXml" ds:itemID="{B3AFB2EC-B36D-4C62-94C9-F620BDA5E8EE}">
  <ds:schemaRefs>
    <ds:schemaRef ds:uri="http://purl.org/dc/dcmitype/"/>
    <ds:schemaRef ds:uri="http://purl.org/dc/terms/"/>
    <ds:schemaRef ds:uri="http://www.w3.org/XML/1998/namespace"/>
    <ds:schemaRef ds:uri="ed618a19-d759-4d55-8fc8-f2169b728ab3"/>
    <ds:schemaRef ds:uri="d3449ec8-0d29-422b-8712-686b8c425df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DST-Group-template-widescreen-97-2004</Template>
  <TotalTime>20233</TotalTime>
  <Words>6606</Words>
  <Application>Microsoft Macintosh PowerPoint</Application>
  <PresentationFormat>On-screen Show (16:9)</PresentationFormat>
  <Paragraphs>841</Paragraphs>
  <Slides>31</Slides>
  <Notes>31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 Narrow</vt:lpstr>
      <vt:lpstr>Calibri</vt:lpstr>
      <vt:lpstr>Lucida Sans Unicode</vt:lpstr>
      <vt:lpstr>Times New Roman</vt:lpstr>
      <vt:lpstr>UnitOT-Light</vt:lpstr>
      <vt:lpstr>Verdana</vt:lpstr>
      <vt:lpstr>Wingdings</vt:lpstr>
      <vt:lpstr>Wingdings 2</vt:lpstr>
      <vt:lpstr>Wingdings 3</vt:lpstr>
      <vt:lpstr>DST-Group-template-widescreen-97-2004</vt:lpstr>
      <vt:lpstr>Cognitive Fitness:  Towards Conditioning the Mental Ingredients of Peak Performance </vt:lpstr>
      <vt:lpstr>PowerPoint Presentation</vt:lpstr>
      <vt:lpstr>PowerPoint Presentation</vt:lpstr>
      <vt:lpstr>Enhancement &amp; Augmentation Opportunities</vt:lpstr>
      <vt:lpstr>Alertness</vt:lpstr>
      <vt:lpstr>What’s the font colour below?</vt:lpstr>
      <vt:lpstr>PowerPoint Presentation</vt:lpstr>
      <vt:lpstr>PowerPoint Presentation</vt:lpstr>
      <vt:lpstr>DANA:</vt:lpstr>
      <vt:lpstr>Walter Mischel</vt:lpstr>
      <vt:lpstr>PowerPoint Presentation</vt:lpstr>
      <vt:lpstr>PowerPoint Presentation</vt:lpstr>
      <vt:lpstr>PowerPoint Presentation</vt:lpstr>
      <vt:lpstr>PowerPoint Presentation</vt:lpstr>
      <vt:lpstr>PowerPoint Presentation</vt:lpstr>
      <vt:lpstr>PowerPoint Presentation</vt:lpstr>
      <vt:lpstr>    Cognitive Fitness Framework</vt:lpstr>
      <vt:lpstr>    Cognitive Fitness Framework</vt:lpstr>
      <vt:lpstr>Application: Monitoring Drowsy Drivers</vt:lpstr>
      <vt:lpstr>Caffeine disrupts the impact  of real-time sleepiness on driver errors</vt:lpstr>
      <vt:lpstr>PowerPoint Presentation</vt:lpstr>
      <vt:lpstr>Caffeine can reduce driver mistakes, study shows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DSTO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Performance for the Warfighter</dc:title>
  <dc:creator>Beagley, Nicholas</dc:creator>
  <cp:lastModifiedBy>John Crampton</cp:lastModifiedBy>
  <cp:revision>366</cp:revision>
  <cp:lastPrinted>2020-10-11T10:45:45Z</cp:lastPrinted>
  <dcterms:created xsi:type="dcterms:W3CDTF">2017-11-27T05:58:19Z</dcterms:created>
  <dcterms:modified xsi:type="dcterms:W3CDTF">2021-03-01T10:05:50Z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BW1529289</vt:lpwstr>
  </property>
  <property fmtid="{D5CDD505-2E9C-101B-9397-08002B2CF9AE}" pid="4" name="Objective-Title">
    <vt:lpwstr>Human Enhancement 26  Sep 2019 - Aidman v2</vt:lpwstr>
  </property>
  <property fmtid="{D5CDD505-2E9C-101B-9397-08002B2CF9AE}" pid="5" name="Objective-Comment">
    <vt:lpwstr/>
  </property>
  <property fmtid="{D5CDD505-2E9C-101B-9397-08002B2CF9AE}" pid="6" name="Objective-CreationStamp">
    <vt:filetime>2019-09-27T03:59:40Z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2019-09-27T03:59:40Z</vt:filetime>
  </property>
  <property fmtid="{D5CDD505-2E9C-101B-9397-08002B2CF9AE}" pid="10" name="Objective-ModificationStamp">
    <vt:filetime>2019-09-27T03:59:41Z</vt:filetime>
  </property>
  <property fmtid="{D5CDD505-2E9C-101B-9397-08002B2CF9AE}" pid="11" name="Objective-Owner">
    <vt:lpwstr>Aidman, Eugene (DR) (DSTO)</vt:lpwstr>
  </property>
  <property fmtid="{D5CDD505-2E9C-101B-9397-08002B2CF9AE}" pid="12" name="Objective-Path">
    <vt:lpwstr>Objective Global Folder - PROD:Defence Business Units:Defence Science and Technology Group:LD : DSTG Land Division:15 MSTC LHS:RL LHS:Presentations:</vt:lpwstr>
  </property>
  <property fmtid="{D5CDD505-2E9C-101B-9397-08002B2CF9AE}" pid="13" name="Objective-Parent">
    <vt:lpwstr>Presentations</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i4>1</vt:i4>
  </property>
  <property fmtid="{D5CDD505-2E9C-101B-9397-08002B2CF9AE}" pid="17" name="Objective-VersionComment">
    <vt:lpwstr>First version</vt:lpwstr>
  </property>
  <property fmtid="{D5CDD505-2E9C-101B-9397-08002B2CF9AE}" pid="18" name="Objective-FileNumber">
    <vt:lpwstr/>
  </property>
  <property fmtid="{D5CDD505-2E9C-101B-9397-08002B2CF9AE}" pid="19" name="Objective-Classification">
    <vt:lpwstr>Unclassified</vt:lpwstr>
  </property>
  <property fmtid="{D5CDD505-2E9C-101B-9397-08002B2CF9AE}" pid="20" name="Objective-Caveats">
    <vt:lpwstr/>
  </property>
  <property fmtid="{D5CDD505-2E9C-101B-9397-08002B2CF9AE}" pid="21" name="Objective-Document Type [system]">
    <vt:lpwstr/>
  </property>
  <property fmtid="{D5CDD505-2E9C-101B-9397-08002B2CF9AE}" pid="22" name="ContentTypeId">
    <vt:lpwstr>0x010100CAF3C5ABE66B0A43AE120962A0BC802F</vt:lpwstr>
  </property>
</Properties>
</file>