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7" r:id="rId3"/>
    <p:sldId id="258" r:id="rId4"/>
    <p:sldId id="259" r:id="rId5"/>
    <p:sldId id="262" r:id="rId6"/>
    <p:sldId id="260" r:id="rId7"/>
    <p:sldId id="261" r:id="rId8"/>
    <p:sldId id="271" r:id="rId9"/>
    <p:sldId id="263" r:id="rId10"/>
    <p:sldId id="267" r:id="rId11"/>
    <p:sldId id="268" r:id="rId12"/>
    <p:sldId id="269" r:id="rId13"/>
    <p:sldId id="264" r:id="rId14"/>
    <p:sldId id="266"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BCB2-5E00-844D-BE9F-236EF598F87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88BEB65-FE02-AE4F-904A-698A32534B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348C850-2773-B641-AEDA-713CE4A4D236}"/>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5" name="Footer Placeholder 4">
            <a:extLst>
              <a:ext uri="{FF2B5EF4-FFF2-40B4-BE49-F238E27FC236}">
                <a16:creationId xmlns:a16="http://schemas.microsoft.com/office/drawing/2014/main" id="{ADAC8D28-5AC3-A14B-9DCD-0176CFE4F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2ACDC-AFCC-5B47-B08E-9E10BE70C315}"/>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72493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99D5-351F-B74C-A210-77B7D03E26B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253C89-6EDA-664F-AE1B-384BEB4E71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632CF0-65E3-CE4E-9EFB-8EFF2417438C}"/>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5" name="Footer Placeholder 4">
            <a:extLst>
              <a:ext uri="{FF2B5EF4-FFF2-40B4-BE49-F238E27FC236}">
                <a16:creationId xmlns:a16="http://schemas.microsoft.com/office/drawing/2014/main" id="{E3AF5B4B-912E-784A-8C78-000927F83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2805D-3850-8349-9009-965F982B2C1B}"/>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78507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96616-227A-0B4B-912E-0247088E9E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7277C1-DB3F-C24E-BC2B-4C0690CBF3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90F7F5-1A57-F242-B20A-5E7F9B720A96}"/>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5" name="Footer Placeholder 4">
            <a:extLst>
              <a:ext uri="{FF2B5EF4-FFF2-40B4-BE49-F238E27FC236}">
                <a16:creationId xmlns:a16="http://schemas.microsoft.com/office/drawing/2014/main" id="{E8E5C796-732B-464B-BCDD-1582A6CF2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34C93-DF0F-F845-A8EB-55D47FAD0B4D}"/>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339091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978D-AB22-1048-A751-16055C19CE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B2A5CF-7060-4841-AB19-E2147073F0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46EEE0-C058-FC43-BB55-B44F0A53B8F6}"/>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5" name="Footer Placeholder 4">
            <a:extLst>
              <a:ext uri="{FF2B5EF4-FFF2-40B4-BE49-F238E27FC236}">
                <a16:creationId xmlns:a16="http://schemas.microsoft.com/office/drawing/2014/main" id="{80F8CB28-4759-9841-AE53-63734BC67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2EDF8-46D5-444A-8DD7-07FCB7A4DD14}"/>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363569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0061-98F5-9C4C-9376-2CE3121E12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44C68E0-D19A-1445-848D-C3885B6C7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61998BF-F4A4-9440-A80B-04F267891E37}"/>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5" name="Footer Placeholder 4">
            <a:extLst>
              <a:ext uri="{FF2B5EF4-FFF2-40B4-BE49-F238E27FC236}">
                <a16:creationId xmlns:a16="http://schemas.microsoft.com/office/drawing/2014/main" id="{EE09BD25-2F67-804A-987C-84EC6ED80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CCF8D-A02E-B448-9F78-7E68CEDEF69D}"/>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260713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2B92-AD57-F74A-A5DC-3464B6EE89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0ECA3A-D1F9-9343-851B-36B26176EE7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2F801D-873B-3F41-9D59-F47490D062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4483E9A-66EE-154F-93A6-16AE4FBCC363}"/>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6" name="Footer Placeholder 5">
            <a:extLst>
              <a:ext uri="{FF2B5EF4-FFF2-40B4-BE49-F238E27FC236}">
                <a16:creationId xmlns:a16="http://schemas.microsoft.com/office/drawing/2014/main" id="{D48D61B7-C270-FD4F-BE3E-8B60A8906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23215-6C8D-2146-9CA5-C7675EBD8745}"/>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3170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FD29-25B0-C045-AC9E-AB145583EC5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4FAD3E-6404-5543-8D3B-4699CDA41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1ED4A6-8DA0-7A42-851D-8020A821C0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1B5969-C29C-3C4D-8112-4004A63DF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4AE7B4-B9DD-0148-9983-277367C796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562DD2E-732F-6F45-A88A-0845D60B458B}"/>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8" name="Footer Placeholder 7">
            <a:extLst>
              <a:ext uri="{FF2B5EF4-FFF2-40B4-BE49-F238E27FC236}">
                <a16:creationId xmlns:a16="http://schemas.microsoft.com/office/drawing/2014/main" id="{066E6B99-2FB2-FE4C-94F3-9BEE4CEE18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480C4-BD33-7245-8884-3520F8EA2BCB}"/>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363780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6087-278C-0548-80FA-2D3C0878C8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9D1048-8EC2-5045-A9BA-7226298E4984}"/>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4" name="Footer Placeholder 3">
            <a:extLst>
              <a:ext uri="{FF2B5EF4-FFF2-40B4-BE49-F238E27FC236}">
                <a16:creationId xmlns:a16="http://schemas.microsoft.com/office/drawing/2014/main" id="{21B9C43D-5F43-3B4B-90C5-B974E0A7E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922046-AA8A-344D-A16B-5C3ADF1E57DB}"/>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183843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4D325-EDEB-E44B-82DE-ADC8A231B8F7}"/>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3" name="Footer Placeholder 2">
            <a:extLst>
              <a:ext uri="{FF2B5EF4-FFF2-40B4-BE49-F238E27FC236}">
                <a16:creationId xmlns:a16="http://schemas.microsoft.com/office/drawing/2014/main" id="{1E4CC92B-3D09-644A-9847-B8FE7686D7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75457A-585D-6248-A122-D58E840F74D8}"/>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148145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A827-78F7-C447-BCD9-8BB9DEFE1E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690B696-EC63-A343-A700-6D2BBAD7C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AA3AFE-5E30-544A-A092-ABB031D58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6E5591-CEF5-1940-B8D1-6E7D2CF19408}"/>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6" name="Footer Placeholder 5">
            <a:extLst>
              <a:ext uri="{FF2B5EF4-FFF2-40B4-BE49-F238E27FC236}">
                <a16:creationId xmlns:a16="http://schemas.microsoft.com/office/drawing/2014/main" id="{A9AA7DE8-6235-9E48-BB73-8EEDEF788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3097E-9A3B-8846-9D60-7088CCAF593C}"/>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268911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BD58-1FEB-474B-900C-35D1A0CAE7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870246-B12E-624C-B798-491467FF9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EFB4C1-D027-ED42-9743-47B6A48D9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96B7C0-2A72-8947-BB94-AA48350B4120}"/>
              </a:ext>
            </a:extLst>
          </p:cNvPr>
          <p:cNvSpPr>
            <a:spLocks noGrp="1"/>
          </p:cNvSpPr>
          <p:nvPr>
            <p:ph type="dt" sz="half" idx="10"/>
          </p:nvPr>
        </p:nvSpPr>
        <p:spPr/>
        <p:txBody>
          <a:bodyPr/>
          <a:lstStyle/>
          <a:p>
            <a:fld id="{A4FDF0C2-359E-BE40-8E47-DE3D326E04D8}" type="datetimeFigureOut">
              <a:rPr lang="en-US" smtClean="0"/>
              <a:t>2/13/21</a:t>
            </a:fld>
            <a:endParaRPr lang="en-US"/>
          </a:p>
        </p:txBody>
      </p:sp>
      <p:sp>
        <p:nvSpPr>
          <p:cNvPr id="6" name="Footer Placeholder 5">
            <a:extLst>
              <a:ext uri="{FF2B5EF4-FFF2-40B4-BE49-F238E27FC236}">
                <a16:creationId xmlns:a16="http://schemas.microsoft.com/office/drawing/2014/main" id="{DC9ACD2B-E988-7D4D-B0B5-57183B4FD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129B5-B8B1-8447-9D3D-564943772E2C}"/>
              </a:ext>
            </a:extLst>
          </p:cNvPr>
          <p:cNvSpPr>
            <a:spLocks noGrp="1"/>
          </p:cNvSpPr>
          <p:nvPr>
            <p:ph type="sldNum" sz="quarter" idx="12"/>
          </p:nvPr>
        </p:nvSpPr>
        <p:spPr/>
        <p:txBody>
          <a:bodyPr/>
          <a:lstStyle/>
          <a:p>
            <a:fld id="{9BE47477-EC1B-A449-BC4F-C526E21A96CA}" type="slidenum">
              <a:rPr lang="en-US" smtClean="0"/>
              <a:t>‹#›</a:t>
            </a:fld>
            <a:endParaRPr lang="en-US"/>
          </a:p>
        </p:txBody>
      </p:sp>
    </p:spTree>
    <p:extLst>
      <p:ext uri="{BB962C8B-B14F-4D97-AF65-F5344CB8AC3E}">
        <p14:creationId xmlns:p14="http://schemas.microsoft.com/office/powerpoint/2010/main" val="256334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5AE41-3F03-A245-9B61-419D39A3D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01B412-763E-774B-A7DE-A38086829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727FBB-6A17-8647-9051-84393F568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DF0C2-359E-BE40-8E47-DE3D326E04D8}" type="datetimeFigureOut">
              <a:rPr lang="en-US" smtClean="0"/>
              <a:t>2/13/21</a:t>
            </a:fld>
            <a:endParaRPr lang="en-US"/>
          </a:p>
        </p:txBody>
      </p:sp>
      <p:sp>
        <p:nvSpPr>
          <p:cNvPr id="5" name="Footer Placeholder 4">
            <a:extLst>
              <a:ext uri="{FF2B5EF4-FFF2-40B4-BE49-F238E27FC236}">
                <a16:creationId xmlns:a16="http://schemas.microsoft.com/office/drawing/2014/main" id="{4BA4B2AC-4FE1-EA40-9347-86D83860F1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6EBA96-E5D2-9544-82D2-83CB7BAC8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47477-EC1B-A449-BC4F-C526E21A96CA}" type="slidenum">
              <a:rPr lang="en-US" smtClean="0"/>
              <a:t>‹#›</a:t>
            </a:fld>
            <a:endParaRPr lang="en-US"/>
          </a:p>
        </p:txBody>
      </p:sp>
    </p:spTree>
    <p:extLst>
      <p:ext uri="{BB962C8B-B14F-4D97-AF65-F5344CB8AC3E}">
        <p14:creationId xmlns:p14="http://schemas.microsoft.com/office/powerpoint/2010/main" val="140226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D721E-CE43-FB48-A24E-441DD8DED14C}"/>
              </a:ext>
            </a:extLst>
          </p:cNvPr>
          <p:cNvSpPr txBox="1"/>
          <p:nvPr/>
        </p:nvSpPr>
        <p:spPr>
          <a:xfrm>
            <a:off x="3222967" y="1782395"/>
            <a:ext cx="5172634" cy="3293209"/>
          </a:xfrm>
          <a:prstGeom prst="rect">
            <a:avLst/>
          </a:prstGeom>
          <a:noFill/>
        </p:spPr>
        <p:txBody>
          <a:bodyPr wrap="none" rtlCol="0">
            <a:spAutoFit/>
          </a:bodyPr>
          <a:lstStyle/>
          <a:p>
            <a:pPr algn="ctr"/>
            <a:r>
              <a:rPr lang="en-US" sz="3200" dirty="0" err="1">
                <a:latin typeface="Arial Rounded MT Bold" panose="020F0704030504030204" pitchFamily="34" charset="77"/>
              </a:rPr>
              <a:t>CoSEP</a:t>
            </a:r>
            <a:r>
              <a:rPr lang="en-US" sz="3200" dirty="0">
                <a:latin typeface="Arial Rounded MT Bold" panose="020F0704030504030204" pitchFamily="34" charset="77"/>
              </a:rPr>
              <a:t> – Australian Army</a:t>
            </a:r>
          </a:p>
          <a:p>
            <a:pPr algn="ctr"/>
            <a:r>
              <a:rPr lang="en-US" sz="3200" dirty="0">
                <a:latin typeface="Arial Rounded MT Bold" panose="020F0704030504030204" pitchFamily="34" charset="77"/>
              </a:rPr>
              <a:t>Special Project</a:t>
            </a:r>
          </a:p>
          <a:p>
            <a:pPr algn="ctr"/>
            <a:endParaRPr lang="en-US" dirty="0">
              <a:latin typeface="Arial Rounded MT Bold" panose="020F0704030504030204" pitchFamily="34" charset="77"/>
            </a:endParaRPr>
          </a:p>
          <a:p>
            <a:pPr algn="ctr"/>
            <a:endParaRPr lang="en-US" dirty="0">
              <a:latin typeface="Arial Rounded MT Bold" panose="020F0704030504030204" pitchFamily="34" charset="77"/>
            </a:endParaRPr>
          </a:p>
          <a:p>
            <a:pPr algn="ctr"/>
            <a:r>
              <a:rPr lang="en-US" dirty="0">
                <a:latin typeface="Arial Rounded MT Bold" panose="020F0704030504030204" pitchFamily="34" charset="77"/>
              </a:rPr>
              <a:t>Background Briefing</a:t>
            </a:r>
          </a:p>
          <a:p>
            <a:pPr algn="ctr"/>
            <a:r>
              <a:rPr lang="en-US" dirty="0">
                <a:latin typeface="Arial Rounded MT Bold" panose="020F0704030504030204" pitchFamily="34" charset="77"/>
              </a:rPr>
              <a:t>Risk Management Report</a:t>
            </a:r>
          </a:p>
          <a:p>
            <a:pPr algn="ctr"/>
            <a:endParaRPr lang="en-US" dirty="0">
              <a:latin typeface="Arial Rounded MT Bold" panose="020F0704030504030204" pitchFamily="34" charset="77"/>
            </a:endParaRPr>
          </a:p>
          <a:p>
            <a:pPr algn="ctr"/>
            <a:endParaRPr lang="en-US" dirty="0">
              <a:latin typeface="Arial Rounded MT Bold" panose="020F0704030504030204" pitchFamily="34" charset="77"/>
            </a:endParaRPr>
          </a:p>
          <a:p>
            <a:pPr algn="ctr"/>
            <a:r>
              <a:rPr lang="en-US" dirty="0">
                <a:latin typeface="Arial Rounded MT Bold" panose="020F0704030504030204" pitchFamily="34" charset="77"/>
              </a:rPr>
              <a:t>Chair, </a:t>
            </a:r>
            <a:r>
              <a:rPr lang="en-US" dirty="0" err="1">
                <a:latin typeface="Arial Rounded MT Bold" panose="020F0704030504030204" pitchFamily="34" charset="77"/>
              </a:rPr>
              <a:t>CoSEP</a:t>
            </a:r>
            <a:endParaRPr lang="en-US" dirty="0">
              <a:latin typeface="Arial Rounded MT Bold" panose="020F0704030504030204" pitchFamily="34" charset="77"/>
            </a:endParaRPr>
          </a:p>
          <a:p>
            <a:pPr algn="ctr"/>
            <a:r>
              <a:rPr lang="en-US" dirty="0">
                <a:latin typeface="Arial Rounded MT Bold" panose="020F0704030504030204" pitchFamily="34" charset="77"/>
              </a:rPr>
              <a:t>May 2020</a:t>
            </a:r>
          </a:p>
        </p:txBody>
      </p:sp>
    </p:spTree>
    <p:extLst>
      <p:ext uri="{BB962C8B-B14F-4D97-AF65-F5344CB8AC3E}">
        <p14:creationId xmlns:p14="http://schemas.microsoft.com/office/powerpoint/2010/main" val="292618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B5FFA576-7F01-DE45-BEEC-3A837A586FAF}"/>
              </a:ext>
            </a:extLst>
          </p:cNvPr>
          <p:cNvCxnSpPr/>
          <p:nvPr/>
        </p:nvCxnSpPr>
        <p:spPr>
          <a:xfrm>
            <a:off x="1150346" y="3451506"/>
            <a:ext cx="9508058"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A7B45FA7-E096-704A-A74E-2EF7FD0CAC70}"/>
              </a:ext>
            </a:extLst>
          </p:cNvPr>
          <p:cNvPicPr>
            <a:picLocks noChangeAspect="1"/>
          </p:cNvPicPr>
          <p:nvPr/>
        </p:nvPicPr>
        <p:blipFill>
          <a:blip r:embed="rId2"/>
          <a:stretch>
            <a:fillRect/>
          </a:stretch>
        </p:blipFill>
        <p:spPr>
          <a:xfrm>
            <a:off x="109329" y="5798694"/>
            <a:ext cx="2188817" cy="938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E9C453C-D8A9-7441-95E4-433485833921}"/>
              </a:ext>
            </a:extLst>
          </p:cNvPr>
          <p:cNvPicPr>
            <a:picLocks noChangeAspect="1"/>
          </p:cNvPicPr>
          <p:nvPr/>
        </p:nvPicPr>
        <p:blipFill>
          <a:blip r:embed="rId3"/>
          <a:stretch>
            <a:fillRect/>
          </a:stretch>
        </p:blipFill>
        <p:spPr>
          <a:xfrm>
            <a:off x="10480734" y="5995519"/>
            <a:ext cx="1272209" cy="544414"/>
          </a:xfrm>
          <a:prstGeom prst="rect">
            <a:avLst/>
          </a:prstGeom>
        </p:spPr>
      </p:pic>
      <p:sp>
        <p:nvSpPr>
          <p:cNvPr id="6" name="TextBox 5">
            <a:extLst>
              <a:ext uri="{FF2B5EF4-FFF2-40B4-BE49-F238E27FC236}">
                <a16:creationId xmlns:a16="http://schemas.microsoft.com/office/drawing/2014/main" id="{9A8BB3C7-2298-1841-A22B-5A66A45A8039}"/>
              </a:ext>
            </a:extLst>
          </p:cNvPr>
          <p:cNvSpPr txBox="1"/>
          <p:nvPr/>
        </p:nvSpPr>
        <p:spPr>
          <a:xfrm>
            <a:off x="4318552" y="3189776"/>
            <a:ext cx="1388521" cy="523220"/>
          </a:xfrm>
          <a:prstGeom prst="rect">
            <a:avLst/>
          </a:prstGeom>
          <a:solidFill>
            <a:schemeClr val="tx1">
              <a:lumMod val="75000"/>
              <a:lumOff val="25000"/>
            </a:schemeClr>
          </a:solid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Olympic</a:t>
            </a:r>
          </a:p>
          <a:p>
            <a:pPr algn="ctr"/>
            <a:r>
              <a:rPr lang="en-US" sz="1400" dirty="0">
                <a:solidFill>
                  <a:schemeClr val="bg1"/>
                </a:solidFill>
                <a:latin typeface="Arial" panose="020B0604020202020204" pitchFamily="34" charset="0"/>
                <a:cs typeface="Arial" panose="020B0604020202020204" pitchFamily="34" charset="0"/>
              </a:rPr>
              <a:t>Announcement</a:t>
            </a:r>
          </a:p>
        </p:txBody>
      </p:sp>
      <p:sp>
        <p:nvSpPr>
          <p:cNvPr id="7" name="TextBox 6">
            <a:extLst>
              <a:ext uri="{FF2B5EF4-FFF2-40B4-BE49-F238E27FC236}">
                <a16:creationId xmlns:a16="http://schemas.microsoft.com/office/drawing/2014/main" id="{3236104C-6CB6-9F46-9FC9-35DBC68616FB}"/>
              </a:ext>
            </a:extLst>
          </p:cNvPr>
          <p:cNvSpPr txBox="1"/>
          <p:nvPr/>
        </p:nvSpPr>
        <p:spPr>
          <a:xfrm>
            <a:off x="1972205" y="3189776"/>
            <a:ext cx="1109598" cy="523220"/>
          </a:xfrm>
          <a:prstGeom prst="rect">
            <a:avLst/>
          </a:prstGeom>
          <a:solidFill>
            <a:schemeClr val="accent5">
              <a:lumMod val="20000"/>
              <a:lumOff val="80000"/>
            </a:schemeClr>
          </a:solidFill>
        </p:spPr>
        <p:txBody>
          <a:bodyPr wrap="none" rtlCol="0">
            <a:spAutoFit/>
          </a:bodyPr>
          <a:lstStyle/>
          <a:p>
            <a:pPr algn="ctr"/>
            <a:r>
              <a:rPr lang="en-US" sz="1400" dirty="0">
                <a:latin typeface="Arial" panose="020B0604020202020204" pitchFamily="34" charset="0"/>
                <a:cs typeface="Arial" panose="020B0604020202020204" pitchFamily="34" charset="0"/>
              </a:rPr>
              <a:t>Olympic</a:t>
            </a:r>
          </a:p>
          <a:p>
            <a:pPr algn="ctr"/>
            <a:r>
              <a:rPr lang="en-US" sz="1400" dirty="0">
                <a:latin typeface="Arial" panose="020B0604020202020204" pitchFamily="34" charset="0"/>
                <a:cs typeface="Arial" panose="020B0604020202020204" pitchFamily="34" charset="0"/>
              </a:rPr>
              <a:t>Preparation</a:t>
            </a:r>
          </a:p>
        </p:txBody>
      </p:sp>
      <p:sp>
        <p:nvSpPr>
          <p:cNvPr id="8" name="TextBox 7">
            <a:extLst>
              <a:ext uri="{FF2B5EF4-FFF2-40B4-BE49-F238E27FC236}">
                <a16:creationId xmlns:a16="http://schemas.microsoft.com/office/drawing/2014/main" id="{975F9B2E-B16B-8F4F-80F4-FAE645BA8CE9}"/>
              </a:ext>
            </a:extLst>
          </p:cNvPr>
          <p:cNvSpPr txBox="1"/>
          <p:nvPr/>
        </p:nvSpPr>
        <p:spPr>
          <a:xfrm>
            <a:off x="6757327" y="3169898"/>
            <a:ext cx="1396473" cy="523220"/>
          </a:xfrm>
          <a:prstGeom prst="rect">
            <a:avLst/>
          </a:prstGeom>
          <a:solidFill>
            <a:schemeClr val="accent2">
              <a:lumMod val="75000"/>
            </a:schemeClr>
          </a:solidFill>
        </p:spPr>
        <p:txBody>
          <a:bodyPr wrap="none" rtlCol="0">
            <a:spAutoFit/>
          </a:bodyPr>
          <a:lstStyle/>
          <a:p>
            <a:pPr algn="ctr"/>
            <a:r>
              <a:rPr lang="en-US" sz="1400" dirty="0">
                <a:latin typeface="Arial" panose="020B0604020202020204" pitchFamily="34" charset="0"/>
                <a:cs typeface="Arial" panose="020B0604020202020204" pitchFamily="34" charset="0"/>
              </a:rPr>
              <a:t>Immediate</a:t>
            </a:r>
          </a:p>
          <a:p>
            <a:pPr algn="ctr"/>
            <a:r>
              <a:rPr lang="en-US" sz="1400" dirty="0">
                <a:latin typeface="Arial" panose="020B0604020202020204" pitchFamily="34" charset="0"/>
                <a:cs typeface="Arial" panose="020B0604020202020204" pitchFamily="34" charset="0"/>
              </a:rPr>
              <a:t>Reaction/Effect</a:t>
            </a:r>
          </a:p>
        </p:txBody>
      </p:sp>
      <p:sp>
        <p:nvSpPr>
          <p:cNvPr id="9" name="TextBox 8">
            <a:extLst>
              <a:ext uri="{FF2B5EF4-FFF2-40B4-BE49-F238E27FC236}">
                <a16:creationId xmlns:a16="http://schemas.microsoft.com/office/drawing/2014/main" id="{3AD60871-9648-C640-86D7-3FD71D9C4090}"/>
              </a:ext>
            </a:extLst>
          </p:cNvPr>
          <p:cNvSpPr txBox="1"/>
          <p:nvPr/>
        </p:nvSpPr>
        <p:spPr>
          <a:xfrm>
            <a:off x="9135157" y="3159959"/>
            <a:ext cx="870751" cy="523220"/>
          </a:xfrm>
          <a:prstGeom prst="rect">
            <a:avLst/>
          </a:prstGeom>
          <a:solidFill>
            <a:srgbClr val="FFFF00"/>
          </a:solidFill>
        </p:spPr>
        <p:txBody>
          <a:bodyPr wrap="none" rtlCol="0">
            <a:spAutoFit/>
          </a:bodyPr>
          <a:lstStyle/>
          <a:p>
            <a:pPr algn="ctr"/>
            <a:r>
              <a:rPr lang="en-US" sz="1400" dirty="0">
                <a:latin typeface="Arial" panose="020B0604020202020204" pitchFamily="34" charset="0"/>
                <a:cs typeface="Arial" panose="020B0604020202020204" pitchFamily="34" charset="0"/>
              </a:rPr>
              <a:t>Program</a:t>
            </a:r>
          </a:p>
          <a:p>
            <a:pPr algn="ctr"/>
            <a:r>
              <a:rPr lang="en-US" sz="1400" dirty="0">
                <a:latin typeface="Arial" panose="020B0604020202020204" pitchFamily="34" charset="0"/>
                <a:cs typeface="Arial" panose="020B0604020202020204" pitchFamily="34" charset="0"/>
              </a:rPr>
              <a:t>Target</a:t>
            </a:r>
          </a:p>
        </p:txBody>
      </p:sp>
      <p:sp>
        <p:nvSpPr>
          <p:cNvPr id="10" name="TextBox 9">
            <a:extLst>
              <a:ext uri="{FF2B5EF4-FFF2-40B4-BE49-F238E27FC236}">
                <a16:creationId xmlns:a16="http://schemas.microsoft.com/office/drawing/2014/main" id="{CB32E9FA-719F-484F-B4A4-0D87CFCF2922}"/>
              </a:ext>
            </a:extLst>
          </p:cNvPr>
          <p:cNvSpPr txBox="1"/>
          <p:nvPr/>
        </p:nvSpPr>
        <p:spPr>
          <a:xfrm>
            <a:off x="1150346" y="1702220"/>
            <a:ext cx="772968"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Intense</a:t>
            </a:r>
          </a:p>
          <a:p>
            <a:pPr algn="ctr"/>
            <a:r>
              <a:rPr lang="en-US" sz="1200" dirty="0">
                <a:latin typeface="Arial" panose="020B0604020202020204" pitchFamily="34" charset="0"/>
                <a:cs typeface="Arial" panose="020B0604020202020204" pitchFamily="34" charset="0"/>
              </a:rPr>
              <a:t>Focused</a:t>
            </a:r>
          </a:p>
          <a:p>
            <a:pPr algn="ctr"/>
            <a:r>
              <a:rPr lang="en-US" sz="1200" dirty="0">
                <a:latin typeface="Arial" panose="020B0604020202020204" pitchFamily="34" charset="0"/>
                <a:cs typeface="Arial" panose="020B0604020202020204" pitchFamily="34" charset="0"/>
              </a:rPr>
              <a:t>Driven</a:t>
            </a:r>
          </a:p>
        </p:txBody>
      </p:sp>
      <p:sp>
        <p:nvSpPr>
          <p:cNvPr id="11" name="TextBox 10">
            <a:extLst>
              <a:ext uri="{FF2B5EF4-FFF2-40B4-BE49-F238E27FC236}">
                <a16:creationId xmlns:a16="http://schemas.microsoft.com/office/drawing/2014/main" id="{96644B2A-AFBA-D544-BFDC-B17DD86AB552}"/>
              </a:ext>
            </a:extLst>
          </p:cNvPr>
          <p:cNvSpPr txBox="1"/>
          <p:nvPr/>
        </p:nvSpPr>
        <p:spPr>
          <a:xfrm>
            <a:off x="3393494" y="1702219"/>
            <a:ext cx="88517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Anxious</a:t>
            </a:r>
          </a:p>
          <a:p>
            <a:pPr algn="ctr"/>
            <a:r>
              <a:rPr lang="en-US" sz="1200" dirty="0">
                <a:latin typeface="Arial" panose="020B0604020202020204" pitchFamily="34" charset="0"/>
                <a:cs typeface="Arial" panose="020B0604020202020204" pitchFamily="34" charset="0"/>
              </a:rPr>
              <a:t>Frustrated</a:t>
            </a:r>
          </a:p>
          <a:p>
            <a:pPr algn="ctr"/>
            <a:r>
              <a:rPr lang="en-US" sz="1200" dirty="0">
                <a:latin typeface="Arial" panose="020B0604020202020204" pitchFamily="34" charset="0"/>
                <a:cs typeface="Arial" panose="020B0604020202020204" pitchFamily="34" charset="0"/>
              </a:rPr>
              <a:t>Distracted</a:t>
            </a:r>
          </a:p>
        </p:txBody>
      </p:sp>
      <p:sp>
        <p:nvSpPr>
          <p:cNvPr id="12" name="TextBox 11">
            <a:extLst>
              <a:ext uri="{FF2B5EF4-FFF2-40B4-BE49-F238E27FC236}">
                <a16:creationId xmlns:a16="http://schemas.microsoft.com/office/drawing/2014/main" id="{D11EA49B-0585-1043-BD76-9BFAB30338F6}"/>
              </a:ext>
            </a:extLst>
          </p:cNvPr>
          <p:cNvSpPr txBox="1"/>
          <p:nvPr/>
        </p:nvSpPr>
        <p:spPr>
          <a:xfrm>
            <a:off x="5596567" y="1702218"/>
            <a:ext cx="1077538"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Deflated</a:t>
            </a:r>
          </a:p>
          <a:p>
            <a:pPr algn="ctr"/>
            <a:r>
              <a:rPr lang="en-US" sz="1200" dirty="0">
                <a:latin typeface="Arial" panose="020B0604020202020204" pitchFamily="34" charset="0"/>
                <a:cs typeface="Arial" panose="020B0604020202020204" pitchFamily="34" charset="0"/>
              </a:rPr>
              <a:t>Disappointed</a:t>
            </a:r>
          </a:p>
          <a:p>
            <a:pPr algn="ctr"/>
            <a:r>
              <a:rPr lang="en-US" sz="1200" dirty="0">
                <a:latin typeface="Arial" panose="020B0604020202020204" pitchFamily="34" charset="0"/>
                <a:cs typeface="Arial" panose="020B0604020202020204" pitchFamily="34" charset="0"/>
              </a:rPr>
              <a:t>Disbelieving</a:t>
            </a:r>
          </a:p>
        </p:txBody>
      </p:sp>
      <p:sp>
        <p:nvSpPr>
          <p:cNvPr id="13" name="TextBox 12">
            <a:extLst>
              <a:ext uri="{FF2B5EF4-FFF2-40B4-BE49-F238E27FC236}">
                <a16:creationId xmlns:a16="http://schemas.microsoft.com/office/drawing/2014/main" id="{F22D7AD9-259A-CF45-B30D-BEA0DEBED24E}"/>
              </a:ext>
            </a:extLst>
          </p:cNvPr>
          <p:cNvSpPr txBox="1"/>
          <p:nvPr/>
        </p:nvSpPr>
        <p:spPr>
          <a:xfrm>
            <a:off x="7765975" y="1702217"/>
            <a:ext cx="133722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Cheated</a:t>
            </a:r>
          </a:p>
          <a:p>
            <a:pPr algn="ctr"/>
            <a:r>
              <a:rPr lang="en-US" sz="1200" dirty="0">
                <a:latin typeface="Arial" panose="020B0604020202020204" pitchFamily="34" charset="0"/>
                <a:cs typeface="Arial" panose="020B0604020202020204" pitchFamily="34" charset="0"/>
              </a:rPr>
              <a:t>Directionless</a:t>
            </a:r>
          </a:p>
          <a:p>
            <a:pPr algn="ctr"/>
            <a:r>
              <a:rPr lang="en-US" sz="1200" dirty="0">
                <a:latin typeface="Arial" panose="020B0604020202020204" pitchFamily="34" charset="0"/>
                <a:cs typeface="Arial" panose="020B0604020202020204" pitchFamily="34" charset="0"/>
              </a:rPr>
              <a:t>Unsure of Future</a:t>
            </a:r>
          </a:p>
        </p:txBody>
      </p:sp>
      <p:sp>
        <p:nvSpPr>
          <p:cNvPr id="14" name="TextBox 13">
            <a:extLst>
              <a:ext uri="{FF2B5EF4-FFF2-40B4-BE49-F238E27FC236}">
                <a16:creationId xmlns:a16="http://schemas.microsoft.com/office/drawing/2014/main" id="{0ED95DC2-DAF6-C749-A8E8-D344EC252F53}"/>
              </a:ext>
            </a:extLst>
          </p:cNvPr>
          <p:cNvSpPr txBox="1"/>
          <p:nvPr/>
        </p:nvSpPr>
        <p:spPr>
          <a:xfrm>
            <a:off x="9929767" y="1702216"/>
            <a:ext cx="1489510"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Self-Belief</a:t>
            </a:r>
          </a:p>
          <a:p>
            <a:pPr algn="ctr"/>
            <a:r>
              <a:rPr lang="en-US" sz="1200" dirty="0">
                <a:latin typeface="Arial" panose="020B0604020202020204" pitchFamily="34" charset="0"/>
                <a:cs typeface="Arial" panose="020B0604020202020204" pitchFamily="34" charset="0"/>
              </a:rPr>
              <a:t>Path/Career Clarity</a:t>
            </a:r>
          </a:p>
          <a:p>
            <a:pPr algn="ctr"/>
            <a:r>
              <a:rPr lang="en-US" sz="1200" dirty="0">
                <a:latin typeface="Arial" panose="020B0604020202020204" pitchFamily="34" charset="0"/>
                <a:cs typeface="Arial" panose="020B0604020202020204" pitchFamily="34" charset="0"/>
              </a:rPr>
              <a:t>Focused</a:t>
            </a:r>
          </a:p>
        </p:txBody>
      </p:sp>
      <p:sp>
        <p:nvSpPr>
          <p:cNvPr id="15" name="TextBox 14">
            <a:extLst>
              <a:ext uri="{FF2B5EF4-FFF2-40B4-BE49-F238E27FC236}">
                <a16:creationId xmlns:a16="http://schemas.microsoft.com/office/drawing/2014/main" id="{CFCDCB6C-CF3F-D147-B243-A66527B1E034}"/>
              </a:ext>
            </a:extLst>
          </p:cNvPr>
          <p:cNvSpPr txBox="1"/>
          <p:nvPr/>
        </p:nvSpPr>
        <p:spPr>
          <a:xfrm>
            <a:off x="10219107" y="1241706"/>
            <a:ext cx="910827" cy="307777"/>
          </a:xfrm>
          <a:prstGeom prst="rect">
            <a:avLst/>
          </a:prstGeom>
          <a:noFill/>
        </p:spPr>
        <p:txBody>
          <a:bodyPr wrap="none" rtlCol="0">
            <a:spAutoFit/>
          </a:bodyPr>
          <a:lstStyle/>
          <a:p>
            <a:r>
              <a:rPr lang="en-US" sz="1400" dirty="0">
                <a:solidFill>
                  <a:srgbClr val="FF0000"/>
                </a:solidFill>
                <a:latin typeface="Arial" panose="020B0604020202020204" pitchFamily="34" charset="0"/>
                <a:cs typeface="Arial" panose="020B0604020202020204" pitchFamily="34" charset="0"/>
              </a:rPr>
              <a:t>Restored</a:t>
            </a:r>
          </a:p>
        </p:txBody>
      </p:sp>
      <p:sp>
        <p:nvSpPr>
          <p:cNvPr id="16" name="TextBox 15">
            <a:extLst>
              <a:ext uri="{FF2B5EF4-FFF2-40B4-BE49-F238E27FC236}">
                <a16:creationId xmlns:a16="http://schemas.microsoft.com/office/drawing/2014/main" id="{CFD89F92-5DE5-0745-B1EF-72D2BDC68DA9}"/>
              </a:ext>
            </a:extLst>
          </p:cNvPr>
          <p:cNvSpPr txBox="1"/>
          <p:nvPr/>
        </p:nvSpPr>
        <p:spPr>
          <a:xfrm>
            <a:off x="1120691" y="4054359"/>
            <a:ext cx="83227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Burn Out</a:t>
            </a:r>
          </a:p>
          <a:p>
            <a:pPr algn="ctr"/>
            <a:r>
              <a:rPr lang="en-US" sz="1200" dirty="0">
                <a:latin typeface="Arial" panose="020B0604020202020204" pitchFamily="34" charset="0"/>
                <a:cs typeface="Arial" panose="020B0604020202020204" pitchFamily="34" charset="0"/>
              </a:rPr>
              <a:t>Recovery</a:t>
            </a:r>
          </a:p>
          <a:p>
            <a:pPr algn="ctr"/>
            <a:r>
              <a:rPr lang="en-US" sz="1200" dirty="0">
                <a:latin typeface="Arial" panose="020B0604020202020204" pitchFamily="34" charset="0"/>
                <a:cs typeface="Arial" panose="020B0604020202020204" pitchFamily="34" charset="0"/>
              </a:rPr>
              <a:t>Patience</a:t>
            </a:r>
          </a:p>
        </p:txBody>
      </p:sp>
      <p:sp>
        <p:nvSpPr>
          <p:cNvPr id="17" name="TextBox 16">
            <a:extLst>
              <a:ext uri="{FF2B5EF4-FFF2-40B4-BE49-F238E27FC236}">
                <a16:creationId xmlns:a16="http://schemas.microsoft.com/office/drawing/2014/main" id="{F9006875-955E-A44F-AA5F-8134B8DE0882}"/>
              </a:ext>
            </a:extLst>
          </p:cNvPr>
          <p:cNvSpPr txBox="1"/>
          <p:nvPr/>
        </p:nvSpPr>
        <p:spPr>
          <a:xfrm>
            <a:off x="3327666" y="4054362"/>
            <a:ext cx="1080745"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Injuries</a:t>
            </a:r>
          </a:p>
          <a:p>
            <a:pPr algn="ctr"/>
            <a:r>
              <a:rPr lang="en-US" sz="1200" dirty="0">
                <a:latin typeface="Arial" panose="020B0604020202020204" pitchFamily="34" charset="0"/>
                <a:cs typeface="Arial" panose="020B0604020202020204" pitchFamily="34" charset="0"/>
              </a:rPr>
              <a:t>Rhythm Loss</a:t>
            </a:r>
          </a:p>
          <a:p>
            <a:pPr algn="ctr"/>
            <a:r>
              <a:rPr lang="en-US" sz="1200" dirty="0">
                <a:latin typeface="Arial" panose="020B0604020202020204" pitchFamily="34" charset="0"/>
                <a:cs typeface="Arial" panose="020B0604020202020204" pitchFamily="34" charset="0"/>
              </a:rPr>
              <a:t>Questioning</a:t>
            </a:r>
          </a:p>
        </p:txBody>
      </p:sp>
      <p:sp>
        <p:nvSpPr>
          <p:cNvPr id="18" name="TextBox 17">
            <a:extLst>
              <a:ext uri="{FF2B5EF4-FFF2-40B4-BE49-F238E27FC236}">
                <a16:creationId xmlns:a16="http://schemas.microsoft.com/office/drawing/2014/main" id="{99313717-D9FC-7047-A322-A2060CD21B00}"/>
              </a:ext>
            </a:extLst>
          </p:cNvPr>
          <p:cNvSpPr txBox="1"/>
          <p:nvPr/>
        </p:nvSpPr>
        <p:spPr>
          <a:xfrm>
            <a:off x="5337581" y="4054361"/>
            <a:ext cx="165942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Anger</a:t>
            </a:r>
          </a:p>
          <a:p>
            <a:pPr algn="ctr"/>
            <a:r>
              <a:rPr lang="en-US" sz="1200" dirty="0">
                <a:latin typeface="Arial" panose="020B0604020202020204" pitchFamily="34" charset="0"/>
                <a:cs typeface="Arial" panose="020B0604020202020204" pitchFamily="34" charset="0"/>
              </a:rPr>
              <a:t>Rash decisions</a:t>
            </a:r>
          </a:p>
          <a:p>
            <a:pPr algn="ctr"/>
            <a:r>
              <a:rPr lang="en-US" sz="1200" dirty="0">
                <a:latin typeface="Arial" panose="020B0604020202020204" pitchFamily="34" charset="0"/>
                <a:cs typeface="Arial" panose="020B0604020202020204" pitchFamily="34" charset="0"/>
              </a:rPr>
              <a:t>Foolish, embarrassed</a:t>
            </a:r>
          </a:p>
        </p:txBody>
      </p:sp>
      <p:sp>
        <p:nvSpPr>
          <p:cNvPr id="19" name="TextBox 18">
            <a:extLst>
              <a:ext uri="{FF2B5EF4-FFF2-40B4-BE49-F238E27FC236}">
                <a16:creationId xmlns:a16="http://schemas.microsoft.com/office/drawing/2014/main" id="{76541F72-541E-4C40-82B4-DD0CD1BF0868}"/>
              </a:ext>
            </a:extLst>
          </p:cNvPr>
          <p:cNvSpPr txBox="1"/>
          <p:nvPr/>
        </p:nvSpPr>
        <p:spPr>
          <a:xfrm>
            <a:off x="7588740" y="4054360"/>
            <a:ext cx="1755610"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Empty</a:t>
            </a:r>
          </a:p>
          <a:p>
            <a:pPr algn="ctr"/>
            <a:r>
              <a:rPr lang="en-US" sz="1200" dirty="0">
                <a:latin typeface="Arial" panose="020B0604020202020204" pitchFamily="34" charset="0"/>
                <a:cs typeface="Arial" panose="020B0604020202020204" pitchFamily="34" charset="0"/>
              </a:rPr>
              <a:t>Self-worth, self-esteem</a:t>
            </a:r>
          </a:p>
          <a:p>
            <a:pPr algn="ctr"/>
            <a:r>
              <a:rPr lang="en-US" sz="1200" dirty="0">
                <a:latin typeface="Arial" panose="020B0604020202020204" pitchFamily="34" charset="0"/>
                <a:cs typeface="Arial" panose="020B0604020202020204" pitchFamily="34" charset="0"/>
              </a:rPr>
              <a:t>Stuck, can’t move on</a:t>
            </a:r>
          </a:p>
        </p:txBody>
      </p:sp>
      <p:sp>
        <p:nvSpPr>
          <p:cNvPr id="20" name="TextBox 19">
            <a:extLst>
              <a:ext uri="{FF2B5EF4-FFF2-40B4-BE49-F238E27FC236}">
                <a16:creationId xmlns:a16="http://schemas.microsoft.com/office/drawing/2014/main" id="{6E9963D3-C784-7F41-ABD7-8CA2F31B5BA7}"/>
              </a:ext>
            </a:extLst>
          </p:cNvPr>
          <p:cNvSpPr txBox="1"/>
          <p:nvPr/>
        </p:nvSpPr>
        <p:spPr>
          <a:xfrm>
            <a:off x="9957715" y="4054359"/>
            <a:ext cx="149752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Values &amp; Ethics</a:t>
            </a:r>
          </a:p>
          <a:p>
            <a:pPr algn="ctr"/>
            <a:r>
              <a:rPr lang="en-US" sz="1200" dirty="0">
                <a:latin typeface="Arial" panose="020B0604020202020204" pitchFamily="34" charset="0"/>
                <a:cs typeface="Arial" panose="020B0604020202020204" pitchFamily="34" charset="0"/>
              </a:rPr>
              <a:t>Role Model</a:t>
            </a:r>
          </a:p>
          <a:p>
            <a:pPr algn="ctr"/>
            <a:r>
              <a:rPr lang="en-US" sz="1200" dirty="0">
                <a:latin typeface="Arial" panose="020B0604020202020204" pitchFamily="34" charset="0"/>
                <a:cs typeface="Arial" panose="020B0604020202020204" pitchFamily="34" charset="0"/>
              </a:rPr>
              <a:t>Own the Campaign</a:t>
            </a:r>
          </a:p>
        </p:txBody>
      </p:sp>
      <p:sp>
        <p:nvSpPr>
          <p:cNvPr id="21" name="TextBox 20">
            <a:extLst>
              <a:ext uri="{FF2B5EF4-FFF2-40B4-BE49-F238E27FC236}">
                <a16:creationId xmlns:a16="http://schemas.microsoft.com/office/drawing/2014/main" id="{29DB38B6-31A1-D14C-BF93-716DBFD29620}"/>
              </a:ext>
            </a:extLst>
          </p:cNvPr>
          <p:cNvSpPr txBox="1"/>
          <p:nvPr/>
        </p:nvSpPr>
        <p:spPr>
          <a:xfrm>
            <a:off x="646116" y="2424379"/>
            <a:ext cx="8733391" cy="584775"/>
          </a:xfrm>
          <a:prstGeom prst="rect">
            <a:avLst/>
          </a:prstGeom>
          <a:noFill/>
        </p:spPr>
        <p:txBody>
          <a:bodyPr wrap="square" rtlCol="0">
            <a:spAutoFit/>
          </a:bodyPr>
          <a:lstStyle/>
          <a:p>
            <a:r>
              <a:rPr lang="en-US" sz="3200" dirty="0">
                <a:solidFill>
                  <a:schemeClr val="accent5">
                    <a:lumMod val="40000"/>
                    <a:lumOff val="60000"/>
                  </a:schemeClr>
                </a:solidFill>
                <a:latin typeface="Copperplate Gothic Bold" panose="020E0705020206020404" pitchFamily="34" charset="77"/>
              </a:rPr>
              <a:t>Predictable Emotional Fluctuations</a:t>
            </a:r>
          </a:p>
        </p:txBody>
      </p:sp>
      <p:sp>
        <p:nvSpPr>
          <p:cNvPr id="22" name="TextBox 21">
            <a:extLst>
              <a:ext uri="{FF2B5EF4-FFF2-40B4-BE49-F238E27FC236}">
                <a16:creationId xmlns:a16="http://schemas.microsoft.com/office/drawing/2014/main" id="{56A3D9BE-87FC-054C-BD70-AE388F8CCB8A}"/>
              </a:ext>
            </a:extLst>
          </p:cNvPr>
          <p:cNvSpPr txBox="1"/>
          <p:nvPr/>
        </p:nvSpPr>
        <p:spPr>
          <a:xfrm>
            <a:off x="1536830" y="4769544"/>
            <a:ext cx="6187143" cy="584775"/>
          </a:xfrm>
          <a:prstGeom prst="rect">
            <a:avLst/>
          </a:prstGeom>
          <a:noFill/>
        </p:spPr>
        <p:txBody>
          <a:bodyPr wrap="none" rtlCol="0">
            <a:spAutoFit/>
          </a:bodyPr>
          <a:lstStyle/>
          <a:p>
            <a:r>
              <a:rPr lang="en-US" sz="3200" dirty="0">
                <a:solidFill>
                  <a:schemeClr val="accent6">
                    <a:lumMod val="40000"/>
                    <a:lumOff val="60000"/>
                  </a:schemeClr>
                </a:solidFill>
                <a:latin typeface="Copperplate Gothic Bold" panose="020E0705020206020404" pitchFamily="34" charset="77"/>
              </a:rPr>
              <a:t>Risk Management Targets</a:t>
            </a:r>
          </a:p>
        </p:txBody>
      </p:sp>
      <p:sp>
        <p:nvSpPr>
          <p:cNvPr id="23" name="TextBox 22">
            <a:extLst>
              <a:ext uri="{FF2B5EF4-FFF2-40B4-BE49-F238E27FC236}">
                <a16:creationId xmlns:a16="http://schemas.microsoft.com/office/drawing/2014/main" id="{1EA322F0-0A57-4F4F-BA41-5AC3DE68C8C7}"/>
              </a:ext>
            </a:extLst>
          </p:cNvPr>
          <p:cNvSpPr txBox="1"/>
          <p:nvPr/>
        </p:nvSpPr>
        <p:spPr>
          <a:xfrm>
            <a:off x="6853588" y="1164761"/>
            <a:ext cx="788998"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Grief</a:t>
            </a:r>
          </a:p>
          <a:p>
            <a:pPr algn="ctr"/>
            <a:r>
              <a:rPr lang="en-US" sz="1200" dirty="0">
                <a:latin typeface="Arial" panose="020B0604020202020204" pitchFamily="34" charset="0"/>
                <a:cs typeface="Arial" panose="020B0604020202020204" pitchFamily="34" charset="0"/>
              </a:rPr>
              <a:t>Reaction</a:t>
            </a:r>
          </a:p>
        </p:txBody>
      </p:sp>
      <p:sp>
        <p:nvSpPr>
          <p:cNvPr id="24" name="TextBox 23">
            <a:extLst>
              <a:ext uri="{FF2B5EF4-FFF2-40B4-BE49-F238E27FC236}">
                <a16:creationId xmlns:a16="http://schemas.microsoft.com/office/drawing/2014/main" id="{92B8CFB0-9E15-984C-8B5E-2D793C2E0C7A}"/>
              </a:ext>
            </a:extLst>
          </p:cNvPr>
          <p:cNvSpPr txBox="1"/>
          <p:nvPr/>
        </p:nvSpPr>
        <p:spPr>
          <a:xfrm rot="16200000">
            <a:off x="9447041" y="2897388"/>
            <a:ext cx="4350871" cy="584775"/>
          </a:xfrm>
          <a:prstGeom prst="rect">
            <a:avLst/>
          </a:prstGeom>
          <a:noFill/>
        </p:spPr>
        <p:txBody>
          <a:bodyPr wrap="none" rtlCol="0">
            <a:spAutoFit/>
          </a:bodyPr>
          <a:lstStyle/>
          <a:p>
            <a:r>
              <a:rPr lang="en-US" sz="3200" dirty="0">
                <a:solidFill>
                  <a:schemeClr val="accent2">
                    <a:lumMod val="40000"/>
                    <a:lumOff val="60000"/>
                  </a:schemeClr>
                </a:solidFill>
                <a:latin typeface="Copperplate Gothic Bold" panose="020E0705020206020404" pitchFamily="34" charset="77"/>
              </a:rPr>
              <a:t>Recovery Targets</a:t>
            </a:r>
          </a:p>
        </p:txBody>
      </p:sp>
      <p:sp>
        <p:nvSpPr>
          <p:cNvPr id="25" name="TextBox 24">
            <a:extLst>
              <a:ext uri="{FF2B5EF4-FFF2-40B4-BE49-F238E27FC236}">
                <a16:creationId xmlns:a16="http://schemas.microsoft.com/office/drawing/2014/main" id="{BF28F52D-A18D-5946-8131-9FE8B860C61B}"/>
              </a:ext>
            </a:extLst>
          </p:cNvPr>
          <p:cNvSpPr txBox="1"/>
          <p:nvPr/>
        </p:nvSpPr>
        <p:spPr>
          <a:xfrm>
            <a:off x="6353883" y="5799945"/>
            <a:ext cx="3652025" cy="646331"/>
          </a:xfrm>
          <a:prstGeom prst="rect">
            <a:avLst/>
          </a:prstGeom>
          <a:noFill/>
        </p:spPr>
        <p:txBody>
          <a:bodyPr wrap="none" rtlCol="0">
            <a:spAutoFit/>
          </a:bodyPr>
          <a:lstStyle/>
          <a:p>
            <a:pPr algn="ctr"/>
            <a:r>
              <a:rPr lang="en-US" sz="1200" b="1" dirty="0">
                <a:solidFill>
                  <a:srgbClr val="7030A0"/>
                </a:solidFill>
                <a:latin typeface="Arial Black" panose="020B0604020202020204" pitchFamily="34" charset="0"/>
                <a:cs typeface="Arial Black" panose="020B0604020202020204" pitchFamily="34" charset="0"/>
              </a:rPr>
              <a:t>Who is this person?</a:t>
            </a:r>
          </a:p>
          <a:p>
            <a:pPr algn="ctr"/>
            <a:r>
              <a:rPr lang="en-US" sz="1200" b="1" dirty="0">
                <a:solidFill>
                  <a:srgbClr val="7030A0"/>
                </a:solidFill>
                <a:latin typeface="Arial Black" panose="020B0604020202020204" pitchFamily="34" charset="0"/>
                <a:cs typeface="Arial Black" panose="020B0604020202020204" pitchFamily="34" charset="0"/>
              </a:rPr>
              <a:t>How far from ok / normal ops are they?</a:t>
            </a:r>
          </a:p>
          <a:p>
            <a:pPr algn="ctr"/>
            <a:r>
              <a:rPr lang="en-US" sz="1200" b="1" dirty="0">
                <a:solidFill>
                  <a:srgbClr val="7030A0"/>
                </a:solidFill>
                <a:latin typeface="Arial Black" panose="020B0604020202020204" pitchFamily="34" charset="0"/>
                <a:cs typeface="Arial Black" panose="020B0604020202020204" pitchFamily="34" charset="0"/>
              </a:rPr>
              <a:t>Have they started getting back on track?</a:t>
            </a:r>
          </a:p>
        </p:txBody>
      </p:sp>
      <p:sp>
        <p:nvSpPr>
          <p:cNvPr id="2" name="TextBox 1">
            <a:extLst>
              <a:ext uri="{FF2B5EF4-FFF2-40B4-BE49-F238E27FC236}">
                <a16:creationId xmlns:a16="http://schemas.microsoft.com/office/drawing/2014/main" id="{793CF737-889D-DC4C-A35B-F7050D55C71E}"/>
              </a:ext>
            </a:extLst>
          </p:cNvPr>
          <p:cNvSpPr txBox="1"/>
          <p:nvPr/>
        </p:nvSpPr>
        <p:spPr>
          <a:xfrm>
            <a:off x="466092" y="279308"/>
            <a:ext cx="5669244"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Insight into impact that the COVID-19 disruption</a:t>
            </a:r>
          </a:p>
          <a:p>
            <a:r>
              <a:rPr lang="en-US" dirty="0">
                <a:latin typeface="Arial" panose="020B0604020202020204" pitchFamily="34" charset="0"/>
                <a:cs typeface="Arial" panose="020B0604020202020204" pitchFamily="34" charset="0"/>
              </a:rPr>
              <a:t>has had on the Tokyo 2020 group, and the challenges</a:t>
            </a:r>
          </a:p>
          <a:p>
            <a:r>
              <a:rPr lang="en-US" dirty="0">
                <a:latin typeface="Arial" panose="020B0604020202020204" pitchFamily="34" charset="0"/>
                <a:cs typeface="Arial" panose="020B0604020202020204" pitchFamily="34" charset="0"/>
              </a:rPr>
              <a:t>they face in the return to sport</a:t>
            </a:r>
          </a:p>
        </p:txBody>
      </p:sp>
    </p:spTree>
    <p:extLst>
      <p:ext uri="{BB962C8B-B14F-4D97-AF65-F5344CB8AC3E}">
        <p14:creationId xmlns:p14="http://schemas.microsoft.com/office/powerpoint/2010/main" val="337074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B5FFA576-7F01-DE45-BEEC-3A837A586FAF}"/>
              </a:ext>
            </a:extLst>
          </p:cNvPr>
          <p:cNvCxnSpPr/>
          <p:nvPr/>
        </p:nvCxnSpPr>
        <p:spPr>
          <a:xfrm>
            <a:off x="988425" y="3409464"/>
            <a:ext cx="9508058"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A7B45FA7-E096-704A-A74E-2EF7FD0CAC70}"/>
              </a:ext>
            </a:extLst>
          </p:cNvPr>
          <p:cNvPicPr>
            <a:picLocks noChangeAspect="1"/>
          </p:cNvPicPr>
          <p:nvPr/>
        </p:nvPicPr>
        <p:blipFill>
          <a:blip r:embed="rId2"/>
          <a:stretch>
            <a:fillRect/>
          </a:stretch>
        </p:blipFill>
        <p:spPr>
          <a:xfrm>
            <a:off x="109329" y="5798694"/>
            <a:ext cx="2188817" cy="938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E9C453C-D8A9-7441-95E4-433485833921}"/>
              </a:ext>
            </a:extLst>
          </p:cNvPr>
          <p:cNvPicPr>
            <a:picLocks noChangeAspect="1"/>
          </p:cNvPicPr>
          <p:nvPr/>
        </p:nvPicPr>
        <p:blipFill>
          <a:blip r:embed="rId3"/>
          <a:stretch>
            <a:fillRect/>
          </a:stretch>
        </p:blipFill>
        <p:spPr>
          <a:xfrm>
            <a:off x="10480734" y="5995519"/>
            <a:ext cx="1272209" cy="544414"/>
          </a:xfrm>
          <a:prstGeom prst="rect">
            <a:avLst/>
          </a:prstGeom>
        </p:spPr>
      </p:pic>
      <p:sp>
        <p:nvSpPr>
          <p:cNvPr id="6" name="TextBox 5">
            <a:extLst>
              <a:ext uri="{FF2B5EF4-FFF2-40B4-BE49-F238E27FC236}">
                <a16:creationId xmlns:a16="http://schemas.microsoft.com/office/drawing/2014/main" id="{9A8BB3C7-2298-1841-A22B-5A66A45A8039}"/>
              </a:ext>
            </a:extLst>
          </p:cNvPr>
          <p:cNvSpPr txBox="1"/>
          <p:nvPr/>
        </p:nvSpPr>
        <p:spPr>
          <a:xfrm>
            <a:off x="4156631" y="3147734"/>
            <a:ext cx="1388521" cy="523220"/>
          </a:xfrm>
          <a:prstGeom prst="rect">
            <a:avLst/>
          </a:prstGeom>
          <a:solidFill>
            <a:schemeClr val="tx1">
              <a:lumMod val="75000"/>
              <a:lumOff val="25000"/>
            </a:schemeClr>
          </a:solid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Olympic</a:t>
            </a:r>
          </a:p>
          <a:p>
            <a:pPr algn="ctr"/>
            <a:r>
              <a:rPr lang="en-US" sz="1400" dirty="0">
                <a:solidFill>
                  <a:schemeClr val="bg1"/>
                </a:solidFill>
                <a:latin typeface="Arial" panose="020B0604020202020204" pitchFamily="34" charset="0"/>
                <a:cs typeface="Arial" panose="020B0604020202020204" pitchFamily="34" charset="0"/>
              </a:rPr>
              <a:t>Announcement</a:t>
            </a:r>
          </a:p>
        </p:txBody>
      </p:sp>
      <p:sp>
        <p:nvSpPr>
          <p:cNvPr id="7" name="TextBox 6">
            <a:extLst>
              <a:ext uri="{FF2B5EF4-FFF2-40B4-BE49-F238E27FC236}">
                <a16:creationId xmlns:a16="http://schemas.microsoft.com/office/drawing/2014/main" id="{3236104C-6CB6-9F46-9FC9-35DBC68616FB}"/>
              </a:ext>
            </a:extLst>
          </p:cNvPr>
          <p:cNvSpPr txBox="1"/>
          <p:nvPr/>
        </p:nvSpPr>
        <p:spPr>
          <a:xfrm>
            <a:off x="1810284" y="3147734"/>
            <a:ext cx="1109598" cy="523220"/>
          </a:xfrm>
          <a:prstGeom prst="rect">
            <a:avLst/>
          </a:prstGeom>
          <a:solidFill>
            <a:schemeClr val="accent5">
              <a:lumMod val="20000"/>
              <a:lumOff val="80000"/>
            </a:schemeClr>
          </a:solidFill>
        </p:spPr>
        <p:txBody>
          <a:bodyPr wrap="none" rtlCol="0">
            <a:spAutoFit/>
          </a:bodyPr>
          <a:lstStyle/>
          <a:p>
            <a:pPr algn="ctr"/>
            <a:r>
              <a:rPr lang="en-US" sz="1400" dirty="0">
                <a:latin typeface="Arial" panose="020B0604020202020204" pitchFamily="34" charset="0"/>
                <a:cs typeface="Arial" panose="020B0604020202020204" pitchFamily="34" charset="0"/>
              </a:rPr>
              <a:t>Olympic</a:t>
            </a:r>
          </a:p>
          <a:p>
            <a:pPr algn="ctr"/>
            <a:r>
              <a:rPr lang="en-US" sz="1400" dirty="0">
                <a:latin typeface="Arial" panose="020B0604020202020204" pitchFamily="34" charset="0"/>
                <a:cs typeface="Arial" panose="020B0604020202020204" pitchFamily="34" charset="0"/>
              </a:rPr>
              <a:t>Preparation</a:t>
            </a:r>
          </a:p>
        </p:txBody>
      </p:sp>
      <p:sp>
        <p:nvSpPr>
          <p:cNvPr id="8" name="TextBox 7">
            <a:extLst>
              <a:ext uri="{FF2B5EF4-FFF2-40B4-BE49-F238E27FC236}">
                <a16:creationId xmlns:a16="http://schemas.microsoft.com/office/drawing/2014/main" id="{975F9B2E-B16B-8F4F-80F4-FAE645BA8CE9}"/>
              </a:ext>
            </a:extLst>
          </p:cNvPr>
          <p:cNvSpPr txBox="1"/>
          <p:nvPr/>
        </p:nvSpPr>
        <p:spPr>
          <a:xfrm>
            <a:off x="6595406" y="3127856"/>
            <a:ext cx="1396473" cy="523220"/>
          </a:xfrm>
          <a:prstGeom prst="rect">
            <a:avLst/>
          </a:prstGeom>
          <a:solidFill>
            <a:schemeClr val="accent2">
              <a:lumMod val="75000"/>
            </a:schemeClr>
          </a:solidFill>
        </p:spPr>
        <p:txBody>
          <a:bodyPr wrap="none" rtlCol="0">
            <a:spAutoFit/>
          </a:bodyPr>
          <a:lstStyle/>
          <a:p>
            <a:pPr algn="ctr"/>
            <a:r>
              <a:rPr lang="en-US" sz="1400" dirty="0">
                <a:latin typeface="Arial" panose="020B0604020202020204" pitchFamily="34" charset="0"/>
                <a:cs typeface="Arial" panose="020B0604020202020204" pitchFamily="34" charset="0"/>
              </a:rPr>
              <a:t>Immediate</a:t>
            </a:r>
          </a:p>
          <a:p>
            <a:pPr algn="ctr"/>
            <a:r>
              <a:rPr lang="en-US" sz="1400" dirty="0">
                <a:latin typeface="Arial" panose="020B0604020202020204" pitchFamily="34" charset="0"/>
                <a:cs typeface="Arial" panose="020B0604020202020204" pitchFamily="34" charset="0"/>
              </a:rPr>
              <a:t>Reaction/Effect</a:t>
            </a:r>
          </a:p>
        </p:txBody>
      </p:sp>
      <p:sp>
        <p:nvSpPr>
          <p:cNvPr id="9" name="TextBox 8">
            <a:extLst>
              <a:ext uri="{FF2B5EF4-FFF2-40B4-BE49-F238E27FC236}">
                <a16:creationId xmlns:a16="http://schemas.microsoft.com/office/drawing/2014/main" id="{3AD60871-9648-C640-86D7-3FD71D9C4090}"/>
              </a:ext>
            </a:extLst>
          </p:cNvPr>
          <p:cNvSpPr txBox="1"/>
          <p:nvPr/>
        </p:nvSpPr>
        <p:spPr>
          <a:xfrm>
            <a:off x="8973236" y="3117917"/>
            <a:ext cx="870751" cy="523220"/>
          </a:xfrm>
          <a:prstGeom prst="rect">
            <a:avLst/>
          </a:prstGeom>
          <a:solidFill>
            <a:srgbClr val="FFFF00"/>
          </a:solidFill>
        </p:spPr>
        <p:txBody>
          <a:bodyPr wrap="none" rtlCol="0">
            <a:spAutoFit/>
          </a:bodyPr>
          <a:lstStyle/>
          <a:p>
            <a:pPr algn="ctr"/>
            <a:r>
              <a:rPr lang="en-US" sz="1400" dirty="0">
                <a:latin typeface="Arial" panose="020B0604020202020204" pitchFamily="34" charset="0"/>
                <a:cs typeface="Arial" panose="020B0604020202020204" pitchFamily="34" charset="0"/>
              </a:rPr>
              <a:t>Program</a:t>
            </a:r>
          </a:p>
          <a:p>
            <a:pPr algn="ctr"/>
            <a:r>
              <a:rPr lang="en-US" sz="1400" dirty="0">
                <a:latin typeface="Arial" panose="020B0604020202020204" pitchFamily="34" charset="0"/>
                <a:cs typeface="Arial" panose="020B0604020202020204" pitchFamily="34" charset="0"/>
              </a:rPr>
              <a:t>Target</a:t>
            </a:r>
          </a:p>
        </p:txBody>
      </p:sp>
      <p:sp>
        <p:nvSpPr>
          <p:cNvPr id="10" name="TextBox 9">
            <a:extLst>
              <a:ext uri="{FF2B5EF4-FFF2-40B4-BE49-F238E27FC236}">
                <a16:creationId xmlns:a16="http://schemas.microsoft.com/office/drawing/2014/main" id="{CB32E9FA-719F-484F-B4A4-0D87CFCF2922}"/>
              </a:ext>
            </a:extLst>
          </p:cNvPr>
          <p:cNvSpPr txBox="1"/>
          <p:nvPr/>
        </p:nvSpPr>
        <p:spPr>
          <a:xfrm>
            <a:off x="988425" y="1660178"/>
            <a:ext cx="772968"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Intense</a:t>
            </a:r>
          </a:p>
          <a:p>
            <a:pPr algn="ctr"/>
            <a:r>
              <a:rPr lang="en-US" sz="1200" dirty="0">
                <a:latin typeface="Arial" panose="020B0604020202020204" pitchFamily="34" charset="0"/>
                <a:cs typeface="Arial" panose="020B0604020202020204" pitchFamily="34" charset="0"/>
              </a:rPr>
              <a:t>Focused</a:t>
            </a:r>
          </a:p>
          <a:p>
            <a:pPr algn="ctr"/>
            <a:r>
              <a:rPr lang="en-US" sz="1200" dirty="0">
                <a:latin typeface="Arial" panose="020B0604020202020204" pitchFamily="34" charset="0"/>
                <a:cs typeface="Arial" panose="020B0604020202020204" pitchFamily="34" charset="0"/>
              </a:rPr>
              <a:t>Driven</a:t>
            </a:r>
          </a:p>
        </p:txBody>
      </p:sp>
      <p:sp>
        <p:nvSpPr>
          <p:cNvPr id="11" name="TextBox 10">
            <a:extLst>
              <a:ext uri="{FF2B5EF4-FFF2-40B4-BE49-F238E27FC236}">
                <a16:creationId xmlns:a16="http://schemas.microsoft.com/office/drawing/2014/main" id="{96644B2A-AFBA-D544-BFDC-B17DD86AB552}"/>
              </a:ext>
            </a:extLst>
          </p:cNvPr>
          <p:cNvSpPr txBox="1"/>
          <p:nvPr/>
        </p:nvSpPr>
        <p:spPr>
          <a:xfrm>
            <a:off x="3231573" y="1660177"/>
            <a:ext cx="88517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Anxious</a:t>
            </a:r>
          </a:p>
          <a:p>
            <a:pPr algn="ctr"/>
            <a:r>
              <a:rPr lang="en-US" sz="1200" dirty="0">
                <a:latin typeface="Arial" panose="020B0604020202020204" pitchFamily="34" charset="0"/>
                <a:cs typeface="Arial" panose="020B0604020202020204" pitchFamily="34" charset="0"/>
              </a:rPr>
              <a:t>Frustrated</a:t>
            </a:r>
          </a:p>
          <a:p>
            <a:pPr algn="ctr"/>
            <a:r>
              <a:rPr lang="en-US" sz="1200" dirty="0">
                <a:latin typeface="Arial" panose="020B0604020202020204" pitchFamily="34" charset="0"/>
                <a:cs typeface="Arial" panose="020B0604020202020204" pitchFamily="34" charset="0"/>
              </a:rPr>
              <a:t>Distracted</a:t>
            </a:r>
          </a:p>
        </p:txBody>
      </p:sp>
      <p:sp>
        <p:nvSpPr>
          <p:cNvPr id="12" name="TextBox 11">
            <a:extLst>
              <a:ext uri="{FF2B5EF4-FFF2-40B4-BE49-F238E27FC236}">
                <a16:creationId xmlns:a16="http://schemas.microsoft.com/office/drawing/2014/main" id="{D11EA49B-0585-1043-BD76-9BFAB30338F6}"/>
              </a:ext>
            </a:extLst>
          </p:cNvPr>
          <p:cNvSpPr txBox="1"/>
          <p:nvPr/>
        </p:nvSpPr>
        <p:spPr>
          <a:xfrm>
            <a:off x="5434646" y="1660176"/>
            <a:ext cx="1077538"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Deflated</a:t>
            </a:r>
          </a:p>
          <a:p>
            <a:pPr algn="ctr"/>
            <a:r>
              <a:rPr lang="en-US" sz="1200" dirty="0">
                <a:latin typeface="Arial" panose="020B0604020202020204" pitchFamily="34" charset="0"/>
                <a:cs typeface="Arial" panose="020B0604020202020204" pitchFamily="34" charset="0"/>
              </a:rPr>
              <a:t>Disappointed</a:t>
            </a:r>
          </a:p>
          <a:p>
            <a:pPr algn="ctr"/>
            <a:r>
              <a:rPr lang="en-US" sz="1200" dirty="0">
                <a:latin typeface="Arial" panose="020B0604020202020204" pitchFamily="34" charset="0"/>
                <a:cs typeface="Arial" panose="020B0604020202020204" pitchFamily="34" charset="0"/>
              </a:rPr>
              <a:t>Disbelieving</a:t>
            </a:r>
          </a:p>
        </p:txBody>
      </p:sp>
      <p:sp>
        <p:nvSpPr>
          <p:cNvPr id="13" name="TextBox 12">
            <a:extLst>
              <a:ext uri="{FF2B5EF4-FFF2-40B4-BE49-F238E27FC236}">
                <a16:creationId xmlns:a16="http://schemas.microsoft.com/office/drawing/2014/main" id="{F22D7AD9-259A-CF45-B30D-BEA0DEBED24E}"/>
              </a:ext>
            </a:extLst>
          </p:cNvPr>
          <p:cNvSpPr txBox="1"/>
          <p:nvPr/>
        </p:nvSpPr>
        <p:spPr>
          <a:xfrm>
            <a:off x="7604054" y="1660175"/>
            <a:ext cx="133722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Cheated</a:t>
            </a:r>
          </a:p>
          <a:p>
            <a:pPr algn="ctr"/>
            <a:r>
              <a:rPr lang="en-US" sz="1200" dirty="0">
                <a:latin typeface="Arial" panose="020B0604020202020204" pitchFamily="34" charset="0"/>
                <a:cs typeface="Arial" panose="020B0604020202020204" pitchFamily="34" charset="0"/>
              </a:rPr>
              <a:t>Directionless</a:t>
            </a:r>
          </a:p>
          <a:p>
            <a:pPr algn="ctr"/>
            <a:r>
              <a:rPr lang="en-US" sz="1200" dirty="0">
                <a:latin typeface="Arial" panose="020B0604020202020204" pitchFamily="34" charset="0"/>
                <a:cs typeface="Arial" panose="020B0604020202020204" pitchFamily="34" charset="0"/>
              </a:rPr>
              <a:t>Unsure of Future</a:t>
            </a:r>
          </a:p>
        </p:txBody>
      </p:sp>
      <p:sp>
        <p:nvSpPr>
          <p:cNvPr id="14" name="TextBox 13">
            <a:extLst>
              <a:ext uri="{FF2B5EF4-FFF2-40B4-BE49-F238E27FC236}">
                <a16:creationId xmlns:a16="http://schemas.microsoft.com/office/drawing/2014/main" id="{0ED95DC2-DAF6-C749-A8E8-D344EC252F53}"/>
              </a:ext>
            </a:extLst>
          </p:cNvPr>
          <p:cNvSpPr txBox="1"/>
          <p:nvPr/>
        </p:nvSpPr>
        <p:spPr>
          <a:xfrm>
            <a:off x="9767846" y="1660174"/>
            <a:ext cx="1489510"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Self-Belief</a:t>
            </a:r>
          </a:p>
          <a:p>
            <a:pPr algn="ctr"/>
            <a:r>
              <a:rPr lang="en-US" sz="1200" dirty="0">
                <a:latin typeface="Arial" panose="020B0604020202020204" pitchFamily="34" charset="0"/>
                <a:cs typeface="Arial" panose="020B0604020202020204" pitchFamily="34" charset="0"/>
              </a:rPr>
              <a:t>Path/Career Clarity</a:t>
            </a:r>
          </a:p>
          <a:p>
            <a:pPr algn="ctr"/>
            <a:r>
              <a:rPr lang="en-US" sz="1200" dirty="0">
                <a:latin typeface="Arial" panose="020B0604020202020204" pitchFamily="34" charset="0"/>
                <a:cs typeface="Arial" panose="020B0604020202020204" pitchFamily="34" charset="0"/>
              </a:rPr>
              <a:t>Focused</a:t>
            </a:r>
          </a:p>
        </p:txBody>
      </p:sp>
      <p:sp>
        <p:nvSpPr>
          <p:cNvPr id="15" name="TextBox 14">
            <a:extLst>
              <a:ext uri="{FF2B5EF4-FFF2-40B4-BE49-F238E27FC236}">
                <a16:creationId xmlns:a16="http://schemas.microsoft.com/office/drawing/2014/main" id="{CFCDCB6C-CF3F-D147-B243-A66527B1E034}"/>
              </a:ext>
            </a:extLst>
          </p:cNvPr>
          <p:cNvSpPr txBox="1"/>
          <p:nvPr/>
        </p:nvSpPr>
        <p:spPr>
          <a:xfrm>
            <a:off x="10057186" y="1199664"/>
            <a:ext cx="910827" cy="307777"/>
          </a:xfrm>
          <a:prstGeom prst="rect">
            <a:avLst/>
          </a:prstGeom>
          <a:noFill/>
        </p:spPr>
        <p:txBody>
          <a:bodyPr wrap="none" rtlCol="0">
            <a:spAutoFit/>
          </a:bodyPr>
          <a:lstStyle/>
          <a:p>
            <a:r>
              <a:rPr lang="en-US" sz="1400" dirty="0">
                <a:solidFill>
                  <a:srgbClr val="FF0000"/>
                </a:solidFill>
                <a:latin typeface="Arial" panose="020B0604020202020204" pitchFamily="34" charset="0"/>
                <a:cs typeface="Arial" panose="020B0604020202020204" pitchFamily="34" charset="0"/>
              </a:rPr>
              <a:t>Restored</a:t>
            </a:r>
          </a:p>
        </p:txBody>
      </p:sp>
      <p:sp>
        <p:nvSpPr>
          <p:cNvPr id="16" name="TextBox 15">
            <a:extLst>
              <a:ext uri="{FF2B5EF4-FFF2-40B4-BE49-F238E27FC236}">
                <a16:creationId xmlns:a16="http://schemas.microsoft.com/office/drawing/2014/main" id="{CFD89F92-5DE5-0745-B1EF-72D2BDC68DA9}"/>
              </a:ext>
            </a:extLst>
          </p:cNvPr>
          <p:cNvSpPr txBox="1"/>
          <p:nvPr/>
        </p:nvSpPr>
        <p:spPr>
          <a:xfrm>
            <a:off x="958770" y="4012317"/>
            <a:ext cx="83227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Burn Out</a:t>
            </a:r>
          </a:p>
          <a:p>
            <a:pPr algn="ctr"/>
            <a:r>
              <a:rPr lang="en-US" sz="1200" dirty="0">
                <a:latin typeface="Arial" panose="020B0604020202020204" pitchFamily="34" charset="0"/>
                <a:cs typeface="Arial" panose="020B0604020202020204" pitchFamily="34" charset="0"/>
              </a:rPr>
              <a:t>Recovery</a:t>
            </a:r>
          </a:p>
          <a:p>
            <a:pPr algn="ctr"/>
            <a:r>
              <a:rPr lang="en-US" sz="1200" dirty="0">
                <a:latin typeface="Arial" panose="020B0604020202020204" pitchFamily="34" charset="0"/>
                <a:cs typeface="Arial" panose="020B0604020202020204" pitchFamily="34" charset="0"/>
              </a:rPr>
              <a:t>Patience</a:t>
            </a:r>
          </a:p>
        </p:txBody>
      </p:sp>
      <p:sp>
        <p:nvSpPr>
          <p:cNvPr id="17" name="TextBox 16">
            <a:extLst>
              <a:ext uri="{FF2B5EF4-FFF2-40B4-BE49-F238E27FC236}">
                <a16:creationId xmlns:a16="http://schemas.microsoft.com/office/drawing/2014/main" id="{F9006875-955E-A44F-AA5F-8134B8DE0882}"/>
              </a:ext>
            </a:extLst>
          </p:cNvPr>
          <p:cNvSpPr txBox="1"/>
          <p:nvPr/>
        </p:nvSpPr>
        <p:spPr>
          <a:xfrm>
            <a:off x="3165745" y="4012320"/>
            <a:ext cx="1080745"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Injuries</a:t>
            </a:r>
          </a:p>
          <a:p>
            <a:pPr algn="ctr"/>
            <a:r>
              <a:rPr lang="en-US" sz="1200" dirty="0">
                <a:latin typeface="Arial" panose="020B0604020202020204" pitchFamily="34" charset="0"/>
                <a:cs typeface="Arial" panose="020B0604020202020204" pitchFamily="34" charset="0"/>
              </a:rPr>
              <a:t>Rhythm Loss</a:t>
            </a:r>
          </a:p>
          <a:p>
            <a:pPr algn="ctr"/>
            <a:r>
              <a:rPr lang="en-US" sz="1200" dirty="0">
                <a:latin typeface="Arial" panose="020B0604020202020204" pitchFamily="34" charset="0"/>
                <a:cs typeface="Arial" panose="020B0604020202020204" pitchFamily="34" charset="0"/>
              </a:rPr>
              <a:t>Questioning</a:t>
            </a:r>
          </a:p>
        </p:txBody>
      </p:sp>
      <p:sp>
        <p:nvSpPr>
          <p:cNvPr id="18" name="TextBox 17">
            <a:extLst>
              <a:ext uri="{FF2B5EF4-FFF2-40B4-BE49-F238E27FC236}">
                <a16:creationId xmlns:a16="http://schemas.microsoft.com/office/drawing/2014/main" id="{99313717-D9FC-7047-A322-A2060CD21B00}"/>
              </a:ext>
            </a:extLst>
          </p:cNvPr>
          <p:cNvSpPr txBox="1"/>
          <p:nvPr/>
        </p:nvSpPr>
        <p:spPr>
          <a:xfrm>
            <a:off x="5175660" y="4012319"/>
            <a:ext cx="165942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Anger</a:t>
            </a:r>
          </a:p>
          <a:p>
            <a:pPr algn="ctr"/>
            <a:r>
              <a:rPr lang="en-US" sz="1200" dirty="0">
                <a:latin typeface="Arial" panose="020B0604020202020204" pitchFamily="34" charset="0"/>
                <a:cs typeface="Arial" panose="020B0604020202020204" pitchFamily="34" charset="0"/>
              </a:rPr>
              <a:t>Rash decisions</a:t>
            </a:r>
          </a:p>
          <a:p>
            <a:pPr algn="ctr"/>
            <a:r>
              <a:rPr lang="en-US" sz="1200" dirty="0">
                <a:latin typeface="Arial" panose="020B0604020202020204" pitchFamily="34" charset="0"/>
                <a:cs typeface="Arial" panose="020B0604020202020204" pitchFamily="34" charset="0"/>
              </a:rPr>
              <a:t>Foolish, embarrassed</a:t>
            </a:r>
          </a:p>
        </p:txBody>
      </p:sp>
      <p:sp>
        <p:nvSpPr>
          <p:cNvPr id="19" name="TextBox 18">
            <a:extLst>
              <a:ext uri="{FF2B5EF4-FFF2-40B4-BE49-F238E27FC236}">
                <a16:creationId xmlns:a16="http://schemas.microsoft.com/office/drawing/2014/main" id="{76541F72-541E-4C40-82B4-DD0CD1BF0868}"/>
              </a:ext>
            </a:extLst>
          </p:cNvPr>
          <p:cNvSpPr txBox="1"/>
          <p:nvPr/>
        </p:nvSpPr>
        <p:spPr>
          <a:xfrm>
            <a:off x="7426819" y="4012318"/>
            <a:ext cx="1755610"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Empty</a:t>
            </a:r>
          </a:p>
          <a:p>
            <a:pPr algn="ctr"/>
            <a:r>
              <a:rPr lang="en-US" sz="1200" dirty="0">
                <a:latin typeface="Arial" panose="020B0604020202020204" pitchFamily="34" charset="0"/>
                <a:cs typeface="Arial" panose="020B0604020202020204" pitchFamily="34" charset="0"/>
              </a:rPr>
              <a:t>Self-worth, self-esteem</a:t>
            </a:r>
          </a:p>
          <a:p>
            <a:pPr algn="ctr"/>
            <a:r>
              <a:rPr lang="en-US" sz="1200" dirty="0">
                <a:latin typeface="Arial" panose="020B0604020202020204" pitchFamily="34" charset="0"/>
                <a:cs typeface="Arial" panose="020B0604020202020204" pitchFamily="34" charset="0"/>
              </a:rPr>
              <a:t>Stuck, can’t move on</a:t>
            </a:r>
          </a:p>
        </p:txBody>
      </p:sp>
      <p:sp>
        <p:nvSpPr>
          <p:cNvPr id="20" name="TextBox 19">
            <a:extLst>
              <a:ext uri="{FF2B5EF4-FFF2-40B4-BE49-F238E27FC236}">
                <a16:creationId xmlns:a16="http://schemas.microsoft.com/office/drawing/2014/main" id="{6E9963D3-C784-7F41-ABD7-8CA2F31B5BA7}"/>
              </a:ext>
            </a:extLst>
          </p:cNvPr>
          <p:cNvSpPr txBox="1"/>
          <p:nvPr/>
        </p:nvSpPr>
        <p:spPr>
          <a:xfrm>
            <a:off x="9795794" y="4012317"/>
            <a:ext cx="149752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Values &amp; Ethics</a:t>
            </a:r>
          </a:p>
          <a:p>
            <a:pPr algn="ctr"/>
            <a:r>
              <a:rPr lang="en-US" sz="1200" dirty="0">
                <a:latin typeface="Arial" panose="020B0604020202020204" pitchFamily="34" charset="0"/>
                <a:cs typeface="Arial" panose="020B0604020202020204" pitchFamily="34" charset="0"/>
              </a:rPr>
              <a:t>Role Model</a:t>
            </a:r>
          </a:p>
          <a:p>
            <a:pPr algn="ctr"/>
            <a:r>
              <a:rPr lang="en-US" sz="1200" dirty="0">
                <a:latin typeface="Arial" panose="020B0604020202020204" pitchFamily="34" charset="0"/>
                <a:cs typeface="Arial" panose="020B0604020202020204" pitchFamily="34" charset="0"/>
              </a:rPr>
              <a:t>Own the Campaign</a:t>
            </a:r>
          </a:p>
        </p:txBody>
      </p:sp>
      <p:sp>
        <p:nvSpPr>
          <p:cNvPr id="21" name="TextBox 20">
            <a:extLst>
              <a:ext uri="{FF2B5EF4-FFF2-40B4-BE49-F238E27FC236}">
                <a16:creationId xmlns:a16="http://schemas.microsoft.com/office/drawing/2014/main" id="{29DB38B6-31A1-D14C-BF93-716DBFD29620}"/>
              </a:ext>
            </a:extLst>
          </p:cNvPr>
          <p:cNvSpPr txBox="1"/>
          <p:nvPr/>
        </p:nvSpPr>
        <p:spPr>
          <a:xfrm>
            <a:off x="484195" y="2382337"/>
            <a:ext cx="8733391" cy="584775"/>
          </a:xfrm>
          <a:prstGeom prst="rect">
            <a:avLst/>
          </a:prstGeom>
          <a:noFill/>
        </p:spPr>
        <p:txBody>
          <a:bodyPr wrap="square" rtlCol="0">
            <a:spAutoFit/>
          </a:bodyPr>
          <a:lstStyle/>
          <a:p>
            <a:r>
              <a:rPr lang="en-US" sz="3200" dirty="0">
                <a:solidFill>
                  <a:schemeClr val="accent5">
                    <a:lumMod val="20000"/>
                    <a:lumOff val="80000"/>
                  </a:schemeClr>
                </a:solidFill>
                <a:latin typeface="Copperplate Gothic Bold" panose="020E0705020206020404" pitchFamily="34" charset="77"/>
              </a:rPr>
              <a:t>Predictable Emotional Fluctuations</a:t>
            </a:r>
          </a:p>
        </p:txBody>
      </p:sp>
      <p:sp>
        <p:nvSpPr>
          <p:cNvPr id="22" name="TextBox 21">
            <a:extLst>
              <a:ext uri="{FF2B5EF4-FFF2-40B4-BE49-F238E27FC236}">
                <a16:creationId xmlns:a16="http://schemas.microsoft.com/office/drawing/2014/main" id="{56A3D9BE-87FC-054C-BD70-AE388F8CCB8A}"/>
              </a:ext>
            </a:extLst>
          </p:cNvPr>
          <p:cNvSpPr txBox="1"/>
          <p:nvPr/>
        </p:nvSpPr>
        <p:spPr>
          <a:xfrm>
            <a:off x="1374909" y="4727502"/>
            <a:ext cx="6187143" cy="584775"/>
          </a:xfrm>
          <a:prstGeom prst="rect">
            <a:avLst/>
          </a:prstGeom>
          <a:noFill/>
        </p:spPr>
        <p:txBody>
          <a:bodyPr wrap="none" rtlCol="0">
            <a:spAutoFit/>
          </a:bodyPr>
          <a:lstStyle/>
          <a:p>
            <a:r>
              <a:rPr lang="en-US" sz="3200" dirty="0">
                <a:solidFill>
                  <a:schemeClr val="accent6">
                    <a:lumMod val="20000"/>
                    <a:lumOff val="80000"/>
                  </a:schemeClr>
                </a:solidFill>
                <a:latin typeface="Copperplate Gothic Bold" panose="020E0705020206020404" pitchFamily="34" charset="77"/>
              </a:rPr>
              <a:t>Risk Management Targets</a:t>
            </a:r>
          </a:p>
        </p:txBody>
      </p:sp>
      <p:sp>
        <p:nvSpPr>
          <p:cNvPr id="23" name="TextBox 22">
            <a:extLst>
              <a:ext uri="{FF2B5EF4-FFF2-40B4-BE49-F238E27FC236}">
                <a16:creationId xmlns:a16="http://schemas.microsoft.com/office/drawing/2014/main" id="{1EA322F0-0A57-4F4F-BA41-5AC3DE68C8C7}"/>
              </a:ext>
            </a:extLst>
          </p:cNvPr>
          <p:cNvSpPr txBox="1"/>
          <p:nvPr/>
        </p:nvSpPr>
        <p:spPr>
          <a:xfrm>
            <a:off x="6691667" y="1122719"/>
            <a:ext cx="788998"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Grief</a:t>
            </a:r>
          </a:p>
          <a:p>
            <a:pPr algn="ctr"/>
            <a:r>
              <a:rPr lang="en-US" sz="1200" dirty="0">
                <a:latin typeface="Arial" panose="020B0604020202020204" pitchFamily="34" charset="0"/>
                <a:cs typeface="Arial" panose="020B0604020202020204" pitchFamily="34" charset="0"/>
              </a:rPr>
              <a:t>Reaction</a:t>
            </a:r>
          </a:p>
        </p:txBody>
      </p:sp>
      <p:sp>
        <p:nvSpPr>
          <p:cNvPr id="24" name="TextBox 23">
            <a:extLst>
              <a:ext uri="{FF2B5EF4-FFF2-40B4-BE49-F238E27FC236}">
                <a16:creationId xmlns:a16="http://schemas.microsoft.com/office/drawing/2014/main" id="{92B8CFB0-9E15-984C-8B5E-2D793C2E0C7A}"/>
              </a:ext>
            </a:extLst>
          </p:cNvPr>
          <p:cNvSpPr txBox="1"/>
          <p:nvPr/>
        </p:nvSpPr>
        <p:spPr>
          <a:xfrm rot="16200000">
            <a:off x="9285120" y="2855346"/>
            <a:ext cx="4350871" cy="584775"/>
          </a:xfrm>
          <a:prstGeom prst="rect">
            <a:avLst/>
          </a:prstGeom>
          <a:noFill/>
        </p:spPr>
        <p:txBody>
          <a:bodyPr wrap="none" rtlCol="0">
            <a:spAutoFit/>
          </a:bodyPr>
          <a:lstStyle/>
          <a:p>
            <a:r>
              <a:rPr lang="en-US" sz="3200" dirty="0">
                <a:solidFill>
                  <a:schemeClr val="accent2">
                    <a:lumMod val="40000"/>
                    <a:lumOff val="60000"/>
                  </a:schemeClr>
                </a:solidFill>
                <a:latin typeface="Copperplate Gothic Bold" panose="020E0705020206020404" pitchFamily="34" charset="77"/>
              </a:rPr>
              <a:t>Recovery Targets</a:t>
            </a:r>
          </a:p>
        </p:txBody>
      </p:sp>
      <p:sp>
        <p:nvSpPr>
          <p:cNvPr id="25" name="TextBox 24">
            <a:extLst>
              <a:ext uri="{FF2B5EF4-FFF2-40B4-BE49-F238E27FC236}">
                <a16:creationId xmlns:a16="http://schemas.microsoft.com/office/drawing/2014/main" id="{BF28F52D-A18D-5946-8131-9FE8B860C61B}"/>
              </a:ext>
            </a:extLst>
          </p:cNvPr>
          <p:cNvSpPr txBox="1"/>
          <p:nvPr/>
        </p:nvSpPr>
        <p:spPr>
          <a:xfrm>
            <a:off x="6165676" y="5757903"/>
            <a:ext cx="3704605" cy="461665"/>
          </a:xfrm>
          <a:prstGeom prst="rect">
            <a:avLst/>
          </a:prstGeom>
          <a:noFill/>
        </p:spPr>
        <p:txBody>
          <a:bodyPr wrap="none" rtlCol="0">
            <a:spAutoFit/>
          </a:bodyPr>
          <a:lstStyle/>
          <a:p>
            <a:pPr algn="ctr"/>
            <a:r>
              <a:rPr lang="en-US" sz="1200" b="1" dirty="0">
                <a:solidFill>
                  <a:srgbClr val="7030A0"/>
                </a:solidFill>
                <a:latin typeface="Arial Black" panose="020B0604020202020204" pitchFamily="34" charset="0"/>
                <a:cs typeface="Arial Black" panose="020B0604020202020204" pitchFamily="34" charset="0"/>
              </a:rPr>
              <a:t>How are they coping?</a:t>
            </a:r>
          </a:p>
          <a:p>
            <a:pPr algn="ctr"/>
            <a:r>
              <a:rPr lang="en-US" sz="1200" b="1" dirty="0">
                <a:solidFill>
                  <a:srgbClr val="7030A0"/>
                </a:solidFill>
                <a:latin typeface="Arial Black" panose="020B0604020202020204" pitchFamily="34" charset="0"/>
                <a:cs typeface="Arial Black" panose="020B0604020202020204" pitchFamily="34" charset="0"/>
              </a:rPr>
              <a:t>Have they started to move on effectively?</a:t>
            </a:r>
          </a:p>
        </p:txBody>
      </p:sp>
      <p:sp>
        <p:nvSpPr>
          <p:cNvPr id="28" name="Oval 27">
            <a:extLst>
              <a:ext uri="{FF2B5EF4-FFF2-40B4-BE49-F238E27FC236}">
                <a16:creationId xmlns:a16="http://schemas.microsoft.com/office/drawing/2014/main" id="{FB51193C-8158-F744-AB6D-98596C702282}"/>
              </a:ext>
            </a:extLst>
          </p:cNvPr>
          <p:cNvSpPr/>
          <p:nvPr/>
        </p:nvSpPr>
        <p:spPr>
          <a:xfrm>
            <a:off x="3741631" y="1122719"/>
            <a:ext cx="5566591" cy="4446850"/>
          </a:xfrm>
          <a:prstGeom prst="ellipse">
            <a:avLst/>
          </a:prstGeom>
          <a:solidFill>
            <a:schemeClr val="accent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A3F41B9-9484-5240-8EE6-BCF267445DCE}"/>
              </a:ext>
            </a:extLst>
          </p:cNvPr>
          <p:cNvSpPr txBox="1"/>
          <p:nvPr/>
        </p:nvSpPr>
        <p:spPr>
          <a:xfrm>
            <a:off x="466092" y="279308"/>
            <a:ext cx="4826962"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Specific phase of COVID-19 recovery</a:t>
            </a:r>
          </a:p>
          <a:p>
            <a:r>
              <a:rPr lang="en-US" dirty="0">
                <a:latin typeface="Arial" panose="020B0604020202020204" pitchFamily="34" charset="0"/>
                <a:cs typeface="Arial" panose="020B0604020202020204" pitchFamily="34" charset="0"/>
              </a:rPr>
              <a:t>where CF2 project will have maximum impact</a:t>
            </a:r>
          </a:p>
          <a:p>
            <a:r>
              <a:rPr lang="en-US" dirty="0">
                <a:latin typeface="Arial" panose="020B0604020202020204" pitchFamily="34" charset="0"/>
                <a:cs typeface="Arial" panose="020B0604020202020204" pitchFamily="34" charset="0"/>
              </a:rPr>
              <a:t>Currently no systematic program exists</a:t>
            </a:r>
          </a:p>
        </p:txBody>
      </p:sp>
    </p:spTree>
    <p:extLst>
      <p:ext uri="{BB962C8B-B14F-4D97-AF65-F5344CB8AC3E}">
        <p14:creationId xmlns:p14="http://schemas.microsoft.com/office/powerpoint/2010/main" val="72613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a:extLst>
              <a:ext uri="{FF2B5EF4-FFF2-40B4-BE49-F238E27FC236}">
                <a16:creationId xmlns:a16="http://schemas.microsoft.com/office/drawing/2014/main" id="{7DD911C2-DD21-DC49-9A50-511F2DE7AC3D}"/>
              </a:ext>
            </a:extLst>
          </p:cNvPr>
          <p:cNvSpPr/>
          <p:nvPr/>
        </p:nvSpPr>
        <p:spPr>
          <a:xfrm>
            <a:off x="5140325" y="332745"/>
            <a:ext cx="2190356" cy="125616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E2551924-7D4A-7F4E-A844-95861D297400}"/>
              </a:ext>
            </a:extLst>
          </p:cNvPr>
          <p:cNvSpPr/>
          <p:nvPr/>
        </p:nvSpPr>
        <p:spPr>
          <a:xfrm>
            <a:off x="486899" y="315257"/>
            <a:ext cx="3767750" cy="1256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6F79D06D-9C2D-BF47-A4AC-072FC9BC0D9F}"/>
              </a:ext>
            </a:extLst>
          </p:cNvPr>
          <p:cNvSpPr/>
          <p:nvPr/>
        </p:nvSpPr>
        <p:spPr>
          <a:xfrm>
            <a:off x="7971365" y="5797231"/>
            <a:ext cx="3355396" cy="85920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24A4661-F384-054F-8166-E24BAAF2DE52}"/>
              </a:ext>
            </a:extLst>
          </p:cNvPr>
          <p:cNvSpPr/>
          <p:nvPr/>
        </p:nvSpPr>
        <p:spPr>
          <a:xfrm>
            <a:off x="72139" y="5232180"/>
            <a:ext cx="3721831" cy="12244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BAFF2C-F0A3-E941-AEE6-ADDB9AEB3B87}"/>
              </a:ext>
            </a:extLst>
          </p:cNvPr>
          <p:cNvSpPr txBox="1"/>
          <p:nvPr/>
        </p:nvSpPr>
        <p:spPr>
          <a:xfrm>
            <a:off x="716331" y="2197892"/>
            <a:ext cx="994631" cy="2123658"/>
          </a:xfrm>
          <a:prstGeom prst="rect">
            <a:avLst/>
          </a:prstGeom>
          <a:noFill/>
        </p:spPr>
        <p:txBody>
          <a:bodyPr wrap="none" rtlCol="0">
            <a:spAutoFit/>
          </a:bodyPr>
          <a:lstStyle/>
          <a:p>
            <a:pPr algn="ctr"/>
            <a:r>
              <a:rPr lang="en-US" sz="1200" dirty="0">
                <a:latin typeface="Arial Narrow" panose="020B0604020202020204" pitchFamily="34" charset="0"/>
                <a:cs typeface="Arial Narrow" panose="020B0604020202020204" pitchFamily="34" charset="0"/>
              </a:rPr>
              <a:t>High Profile</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Recognizable</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Team Member</a:t>
            </a:r>
          </a:p>
          <a:p>
            <a:pPr algn="ctr"/>
            <a:r>
              <a:rPr lang="en-US" sz="1200" dirty="0">
                <a:latin typeface="Arial Narrow" panose="020B0604020202020204" pitchFamily="34" charset="0"/>
                <a:cs typeface="Arial Narrow" panose="020B0604020202020204" pitchFamily="34" charset="0"/>
              </a:rPr>
              <a:t>(Hi Profile)</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Team Member</a:t>
            </a:r>
          </a:p>
          <a:p>
            <a:pPr algn="ctr"/>
            <a:r>
              <a:rPr lang="en-US" sz="1200" dirty="0">
                <a:latin typeface="Arial Narrow" panose="020B0604020202020204" pitchFamily="34" charset="0"/>
                <a:cs typeface="Arial Narrow" panose="020B0604020202020204" pitchFamily="34" charset="0"/>
              </a:rPr>
              <a:t>(Lo Profile)</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Unknown</a:t>
            </a:r>
          </a:p>
        </p:txBody>
      </p:sp>
      <p:sp>
        <p:nvSpPr>
          <p:cNvPr id="7" name="TextBox 6">
            <a:extLst>
              <a:ext uri="{FF2B5EF4-FFF2-40B4-BE49-F238E27FC236}">
                <a16:creationId xmlns:a16="http://schemas.microsoft.com/office/drawing/2014/main" id="{CC017B81-9B04-8546-9369-4DF6060CE532}"/>
              </a:ext>
            </a:extLst>
          </p:cNvPr>
          <p:cNvSpPr txBox="1"/>
          <p:nvPr/>
        </p:nvSpPr>
        <p:spPr>
          <a:xfrm>
            <a:off x="2101109" y="1874728"/>
            <a:ext cx="1140056" cy="2677656"/>
          </a:xfrm>
          <a:prstGeom prst="rect">
            <a:avLst/>
          </a:prstGeom>
          <a:noFill/>
        </p:spPr>
        <p:txBody>
          <a:bodyPr wrap="none" rtlCol="0">
            <a:spAutoFit/>
          </a:bodyPr>
          <a:lstStyle/>
          <a:p>
            <a:pPr algn="ctr"/>
            <a:r>
              <a:rPr lang="en-US" sz="1200" dirty="0">
                <a:latin typeface="Arial Narrow" panose="020B0604020202020204" pitchFamily="34" charset="0"/>
                <a:cs typeface="Arial Narrow" panose="020B0604020202020204" pitchFamily="34" charset="0"/>
              </a:rPr>
              <a:t>High Expectation</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Expected</a:t>
            </a:r>
          </a:p>
          <a:p>
            <a:pPr algn="ctr"/>
            <a:r>
              <a:rPr lang="en-US" sz="1200" dirty="0">
                <a:latin typeface="Arial Narrow" panose="020B0604020202020204" pitchFamily="34" charset="0"/>
                <a:cs typeface="Arial Narrow" panose="020B0604020202020204" pitchFamily="34" charset="0"/>
              </a:rPr>
              <a:t>To Do Well</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Expected to</a:t>
            </a:r>
          </a:p>
          <a:p>
            <a:pPr algn="ctr"/>
            <a:r>
              <a:rPr lang="en-US" sz="1200" dirty="0">
                <a:latin typeface="Arial Narrow" panose="020B0604020202020204" pitchFamily="34" charset="0"/>
                <a:cs typeface="Arial Narrow" panose="020B0604020202020204" pitchFamily="34" charset="0"/>
              </a:rPr>
              <a:t>Maintain</a:t>
            </a:r>
          </a:p>
          <a:p>
            <a:pPr algn="ctr"/>
            <a:r>
              <a:rPr lang="en-US" sz="1200" dirty="0">
                <a:latin typeface="Arial Narrow" panose="020B0604020202020204" pitchFamily="34" charset="0"/>
                <a:cs typeface="Arial Narrow" panose="020B0604020202020204" pitchFamily="34" charset="0"/>
              </a:rPr>
              <a:t>Ranking</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Not Expected</a:t>
            </a:r>
          </a:p>
          <a:p>
            <a:pPr algn="ctr"/>
            <a:r>
              <a:rPr lang="en-US" sz="1200" dirty="0">
                <a:latin typeface="Arial Narrow" panose="020B0604020202020204" pitchFamily="34" charset="0"/>
                <a:cs typeface="Arial Narrow" panose="020B0604020202020204" pitchFamily="34" charset="0"/>
              </a:rPr>
              <a:t>To Make Finals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No Performance</a:t>
            </a:r>
          </a:p>
          <a:p>
            <a:pPr algn="ctr"/>
            <a:r>
              <a:rPr lang="en-US" sz="1200" dirty="0">
                <a:latin typeface="Arial Narrow" panose="020B0604020202020204" pitchFamily="34" charset="0"/>
                <a:cs typeface="Arial Narrow" panose="020B0604020202020204" pitchFamily="34" charset="0"/>
              </a:rPr>
              <a:t>Expectations</a:t>
            </a:r>
          </a:p>
        </p:txBody>
      </p:sp>
      <p:sp>
        <p:nvSpPr>
          <p:cNvPr id="8" name="TextBox 7">
            <a:extLst>
              <a:ext uri="{FF2B5EF4-FFF2-40B4-BE49-F238E27FC236}">
                <a16:creationId xmlns:a16="http://schemas.microsoft.com/office/drawing/2014/main" id="{6B1F8D33-BA6D-7644-905D-CD8A60D14702}"/>
              </a:ext>
            </a:extLst>
          </p:cNvPr>
          <p:cNvSpPr txBox="1"/>
          <p:nvPr/>
        </p:nvSpPr>
        <p:spPr>
          <a:xfrm rot="16200000">
            <a:off x="485150" y="3244331"/>
            <a:ext cx="2830198" cy="369332"/>
          </a:xfrm>
          <a:prstGeom prst="rect">
            <a:avLst/>
          </a:prstGeom>
          <a:noFill/>
        </p:spPr>
        <p:txBody>
          <a:bodyPr wrap="none" rtlCol="0">
            <a:spAutoFit/>
          </a:bodyPr>
          <a:lstStyle/>
          <a:p>
            <a:r>
              <a:rPr lang="en-US" dirty="0">
                <a:solidFill>
                  <a:srgbClr val="00FA00"/>
                </a:solidFill>
                <a:latin typeface="Copperplate Gothic Bold" panose="020E0705020206020404" pitchFamily="34" charset="77"/>
              </a:rPr>
              <a:t>Public Expectations</a:t>
            </a:r>
          </a:p>
        </p:txBody>
      </p:sp>
      <p:sp>
        <p:nvSpPr>
          <p:cNvPr id="9" name="TextBox 8">
            <a:extLst>
              <a:ext uri="{FF2B5EF4-FFF2-40B4-BE49-F238E27FC236}">
                <a16:creationId xmlns:a16="http://schemas.microsoft.com/office/drawing/2014/main" id="{0276CFF5-F7C1-4441-81D2-F3257D220B2A}"/>
              </a:ext>
            </a:extLst>
          </p:cNvPr>
          <p:cNvSpPr txBox="1"/>
          <p:nvPr/>
        </p:nvSpPr>
        <p:spPr>
          <a:xfrm rot="16200000">
            <a:off x="1827223" y="3244331"/>
            <a:ext cx="3229602" cy="369332"/>
          </a:xfrm>
          <a:prstGeom prst="rect">
            <a:avLst/>
          </a:prstGeom>
          <a:noFill/>
        </p:spPr>
        <p:txBody>
          <a:bodyPr wrap="none" rtlCol="0">
            <a:spAutoFit/>
          </a:bodyPr>
          <a:lstStyle/>
          <a:p>
            <a:r>
              <a:rPr lang="en-US" dirty="0">
                <a:solidFill>
                  <a:srgbClr val="FF40FF"/>
                </a:solidFill>
                <a:latin typeface="Copperplate Gothic Bold" panose="020E0705020206020404" pitchFamily="34" charset="77"/>
              </a:rPr>
              <a:t>Personal Expectations</a:t>
            </a:r>
          </a:p>
        </p:txBody>
      </p:sp>
      <p:sp>
        <p:nvSpPr>
          <p:cNvPr id="10" name="TextBox 9">
            <a:extLst>
              <a:ext uri="{FF2B5EF4-FFF2-40B4-BE49-F238E27FC236}">
                <a16:creationId xmlns:a16="http://schemas.microsoft.com/office/drawing/2014/main" id="{649B755A-CC35-D849-B6AA-A58B4DE7CFC9}"/>
              </a:ext>
            </a:extLst>
          </p:cNvPr>
          <p:cNvSpPr txBox="1"/>
          <p:nvPr/>
        </p:nvSpPr>
        <p:spPr>
          <a:xfrm>
            <a:off x="196518" y="5232180"/>
            <a:ext cx="3504549" cy="369332"/>
          </a:xfrm>
          <a:prstGeom prst="rect">
            <a:avLst/>
          </a:prstGeom>
          <a:noFill/>
        </p:spPr>
        <p:txBody>
          <a:bodyPr wrap="none" rtlCol="0">
            <a:spAutoFit/>
          </a:bodyPr>
          <a:lstStyle/>
          <a:p>
            <a:r>
              <a:rPr lang="en-US" dirty="0">
                <a:latin typeface="Copperplate Gothic Bold" panose="020E0705020206020404" pitchFamily="34" charset="77"/>
                <a:cs typeface="Arial" panose="020B0604020202020204" pitchFamily="34" charset="0"/>
              </a:rPr>
              <a:t>Current Emotional State</a:t>
            </a:r>
          </a:p>
        </p:txBody>
      </p:sp>
      <p:sp>
        <p:nvSpPr>
          <p:cNvPr id="11" name="TextBox 10">
            <a:extLst>
              <a:ext uri="{FF2B5EF4-FFF2-40B4-BE49-F238E27FC236}">
                <a16:creationId xmlns:a16="http://schemas.microsoft.com/office/drawing/2014/main" id="{C8C4DBA7-B1AB-FD42-BCE0-A9A7306B63D5}"/>
              </a:ext>
            </a:extLst>
          </p:cNvPr>
          <p:cNvSpPr txBox="1"/>
          <p:nvPr/>
        </p:nvSpPr>
        <p:spPr>
          <a:xfrm>
            <a:off x="740884" y="5581131"/>
            <a:ext cx="683200"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Unstable</a:t>
            </a:r>
          </a:p>
        </p:txBody>
      </p:sp>
      <p:sp>
        <p:nvSpPr>
          <p:cNvPr id="12" name="TextBox 11">
            <a:extLst>
              <a:ext uri="{FF2B5EF4-FFF2-40B4-BE49-F238E27FC236}">
                <a16:creationId xmlns:a16="http://schemas.microsoft.com/office/drawing/2014/main" id="{6F4EB239-4EC0-6A42-90E5-E3F540A84BA6}"/>
              </a:ext>
            </a:extLst>
          </p:cNvPr>
          <p:cNvSpPr txBox="1"/>
          <p:nvPr/>
        </p:nvSpPr>
        <p:spPr>
          <a:xfrm>
            <a:off x="1166641" y="5853540"/>
            <a:ext cx="514885"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Angry</a:t>
            </a:r>
          </a:p>
        </p:txBody>
      </p:sp>
      <p:sp>
        <p:nvSpPr>
          <p:cNvPr id="13" name="TextBox 12">
            <a:extLst>
              <a:ext uri="{FF2B5EF4-FFF2-40B4-BE49-F238E27FC236}">
                <a16:creationId xmlns:a16="http://schemas.microsoft.com/office/drawing/2014/main" id="{666086D9-AA29-8C43-B3B6-511A4C290451}"/>
              </a:ext>
            </a:extLst>
          </p:cNvPr>
          <p:cNvSpPr txBox="1"/>
          <p:nvPr/>
        </p:nvSpPr>
        <p:spPr>
          <a:xfrm>
            <a:off x="1525856" y="5595845"/>
            <a:ext cx="760144"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Frustrated</a:t>
            </a:r>
          </a:p>
        </p:txBody>
      </p:sp>
      <p:sp>
        <p:nvSpPr>
          <p:cNvPr id="14" name="TextBox 13">
            <a:extLst>
              <a:ext uri="{FF2B5EF4-FFF2-40B4-BE49-F238E27FC236}">
                <a16:creationId xmlns:a16="http://schemas.microsoft.com/office/drawing/2014/main" id="{C1AA2744-329B-DB4E-BF6B-EA9F6616315B}"/>
              </a:ext>
            </a:extLst>
          </p:cNvPr>
          <p:cNvSpPr txBox="1"/>
          <p:nvPr/>
        </p:nvSpPr>
        <p:spPr>
          <a:xfrm>
            <a:off x="2418621" y="5610220"/>
            <a:ext cx="862737"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Disbelieving</a:t>
            </a:r>
          </a:p>
        </p:txBody>
      </p:sp>
      <p:sp>
        <p:nvSpPr>
          <p:cNvPr id="15" name="TextBox 14">
            <a:extLst>
              <a:ext uri="{FF2B5EF4-FFF2-40B4-BE49-F238E27FC236}">
                <a16:creationId xmlns:a16="http://schemas.microsoft.com/office/drawing/2014/main" id="{7D50F323-3653-BB4A-A34F-1449742368F1}"/>
              </a:ext>
            </a:extLst>
          </p:cNvPr>
          <p:cNvSpPr txBox="1"/>
          <p:nvPr/>
        </p:nvSpPr>
        <p:spPr>
          <a:xfrm>
            <a:off x="1900249" y="5872844"/>
            <a:ext cx="795411"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Depressed</a:t>
            </a:r>
          </a:p>
        </p:txBody>
      </p:sp>
      <p:sp>
        <p:nvSpPr>
          <p:cNvPr id="16" name="TextBox 15">
            <a:extLst>
              <a:ext uri="{FF2B5EF4-FFF2-40B4-BE49-F238E27FC236}">
                <a16:creationId xmlns:a16="http://schemas.microsoft.com/office/drawing/2014/main" id="{D1D115CB-2037-7D46-A3FE-0A996E018AD3}"/>
              </a:ext>
            </a:extLst>
          </p:cNvPr>
          <p:cNvSpPr txBox="1"/>
          <p:nvPr/>
        </p:nvSpPr>
        <p:spPr>
          <a:xfrm>
            <a:off x="2914383" y="5896902"/>
            <a:ext cx="604653"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Irritable</a:t>
            </a:r>
          </a:p>
        </p:txBody>
      </p:sp>
      <p:sp>
        <p:nvSpPr>
          <p:cNvPr id="17" name="TextBox 16">
            <a:extLst>
              <a:ext uri="{FF2B5EF4-FFF2-40B4-BE49-F238E27FC236}">
                <a16:creationId xmlns:a16="http://schemas.microsoft.com/office/drawing/2014/main" id="{5B103650-6FBB-B54A-9E5F-037511FA1622}"/>
              </a:ext>
            </a:extLst>
          </p:cNvPr>
          <p:cNvSpPr txBox="1"/>
          <p:nvPr/>
        </p:nvSpPr>
        <p:spPr>
          <a:xfrm>
            <a:off x="486899" y="5843398"/>
            <a:ext cx="564578"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Moody</a:t>
            </a:r>
          </a:p>
        </p:txBody>
      </p:sp>
      <p:sp>
        <p:nvSpPr>
          <p:cNvPr id="18" name="TextBox 17">
            <a:extLst>
              <a:ext uri="{FF2B5EF4-FFF2-40B4-BE49-F238E27FC236}">
                <a16:creationId xmlns:a16="http://schemas.microsoft.com/office/drawing/2014/main" id="{9D60626A-5809-A64A-999D-FE8B11E511AA}"/>
              </a:ext>
            </a:extLst>
          </p:cNvPr>
          <p:cNvSpPr txBox="1"/>
          <p:nvPr/>
        </p:nvSpPr>
        <p:spPr>
          <a:xfrm>
            <a:off x="90179" y="5566399"/>
            <a:ext cx="641522"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Blaming</a:t>
            </a:r>
          </a:p>
        </p:txBody>
      </p:sp>
      <p:sp>
        <p:nvSpPr>
          <p:cNvPr id="19" name="Triangle 18">
            <a:extLst>
              <a:ext uri="{FF2B5EF4-FFF2-40B4-BE49-F238E27FC236}">
                <a16:creationId xmlns:a16="http://schemas.microsoft.com/office/drawing/2014/main" id="{91FD8AE2-1A84-224E-BEA2-88E1BAE95141}"/>
              </a:ext>
            </a:extLst>
          </p:cNvPr>
          <p:cNvSpPr/>
          <p:nvPr/>
        </p:nvSpPr>
        <p:spPr>
          <a:xfrm flipV="1">
            <a:off x="3429499" y="5679046"/>
            <a:ext cx="216330" cy="712709"/>
          </a:xfrm>
          <a:prstGeom prst="triangle">
            <a:avLst/>
          </a:prstGeom>
          <a:gradFill>
            <a:gsLst>
              <a:gs pos="0">
                <a:srgbClr val="FF0000">
                  <a:alpha val="13000"/>
                </a:srgbClr>
              </a:gs>
              <a:gs pos="39000">
                <a:srgbClr val="FF0000">
                  <a:alpha val="46000"/>
                </a:srgbClr>
              </a:gs>
              <a:gs pos="69000">
                <a:srgbClr val="FF0000">
                  <a:alpha val="38000"/>
                </a:srgbClr>
              </a:gs>
              <a:gs pos="97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702CE26B-2F62-334A-97EC-EC882A867BCD}"/>
              </a:ext>
            </a:extLst>
          </p:cNvPr>
          <p:cNvSpPr/>
          <p:nvPr/>
        </p:nvSpPr>
        <p:spPr>
          <a:xfrm flipV="1">
            <a:off x="10369729" y="462115"/>
            <a:ext cx="424070" cy="819569"/>
          </a:xfrm>
          <a:prstGeom prst="triangle">
            <a:avLst/>
          </a:prstGeom>
          <a:gradFill>
            <a:gsLst>
              <a:gs pos="0">
                <a:srgbClr val="FF40FF">
                  <a:alpha val="26000"/>
                </a:srgbClr>
              </a:gs>
              <a:gs pos="39000">
                <a:srgbClr val="FF40FF">
                  <a:alpha val="64000"/>
                </a:srgbClr>
              </a:gs>
              <a:gs pos="69000">
                <a:srgbClr val="FF40FF"/>
              </a:gs>
              <a:gs pos="97000">
                <a:srgbClr val="FF40F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20" name="TextBox 19">
            <a:extLst>
              <a:ext uri="{FF2B5EF4-FFF2-40B4-BE49-F238E27FC236}">
                <a16:creationId xmlns:a16="http://schemas.microsoft.com/office/drawing/2014/main" id="{B4188149-155B-414B-A08C-F093B99CAC9F}"/>
              </a:ext>
            </a:extLst>
          </p:cNvPr>
          <p:cNvSpPr txBox="1"/>
          <p:nvPr/>
        </p:nvSpPr>
        <p:spPr>
          <a:xfrm>
            <a:off x="9909401" y="204467"/>
            <a:ext cx="1344727" cy="1077218"/>
          </a:xfrm>
          <a:prstGeom prst="rect">
            <a:avLst/>
          </a:prstGeom>
          <a:noFill/>
        </p:spPr>
        <p:txBody>
          <a:bodyPr wrap="none" rtlCol="0">
            <a:spAutoFit/>
          </a:bodyPr>
          <a:lstStyle/>
          <a:p>
            <a:pPr algn="ctr"/>
            <a:r>
              <a:rPr lang="en-US" sz="1400" dirty="0">
                <a:latin typeface="Copperplate Gothic Bold" panose="020E0705020206020404" pitchFamily="34" charset="77"/>
              </a:rPr>
              <a:t>Risk Status</a:t>
            </a:r>
          </a:p>
          <a:p>
            <a:pPr algn="ctr"/>
            <a:r>
              <a:rPr lang="en-US" sz="1000" dirty="0">
                <a:latin typeface="Copperplate Gothic Bold" panose="020E0705020206020404" pitchFamily="34" charset="77"/>
              </a:rPr>
              <a:t>5</a:t>
            </a:r>
          </a:p>
          <a:p>
            <a:pPr algn="ctr"/>
            <a:r>
              <a:rPr lang="en-US" sz="1000" dirty="0">
                <a:latin typeface="Copperplate Gothic Bold" panose="020E0705020206020404" pitchFamily="34" charset="77"/>
              </a:rPr>
              <a:t>4</a:t>
            </a:r>
          </a:p>
          <a:p>
            <a:pPr algn="ctr"/>
            <a:r>
              <a:rPr lang="en-US" sz="1000" dirty="0">
                <a:latin typeface="Copperplate Gothic Bold" panose="020E0705020206020404" pitchFamily="34" charset="77"/>
              </a:rPr>
              <a:t>3</a:t>
            </a:r>
          </a:p>
          <a:p>
            <a:pPr algn="ctr"/>
            <a:r>
              <a:rPr lang="en-US" sz="1000" dirty="0">
                <a:latin typeface="Copperplate Gothic Bold" panose="020E0705020206020404" pitchFamily="34" charset="77"/>
              </a:rPr>
              <a:t>2</a:t>
            </a:r>
          </a:p>
          <a:p>
            <a:pPr algn="ctr"/>
            <a:r>
              <a:rPr lang="en-US" sz="1000" dirty="0">
                <a:latin typeface="Copperplate Gothic Bold" panose="020E0705020206020404" pitchFamily="34" charset="77"/>
              </a:rPr>
              <a:t>1</a:t>
            </a:r>
          </a:p>
        </p:txBody>
      </p:sp>
      <p:sp>
        <p:nvSpPr>
          <p:cNvPr id="22" name="TextBox 21">
            <a:extLst>
              <a:ext uri="{FF2B5EF4-FFF2-40B4-BE49-F238E27FC236}">
                <a16:creationId xmlns:a16="http://schemas.microsoft.com/office/drawing/2014/main" id="{36C435E3-E0A7-9344-920F-A063445D3C50}"/>
              </a:ext>
            </a:extLst>
          </p:cNvPr>
          <p:cNvSpPr txBox="1"/>
          <p:nvPr/>
        </p:nvSpPr>
        <p:spPr>
          <a:xfrm>
            <a:off x="3485537" y="1920893"/>
            <a:ext cx="1848583" cy="3046988"/>
          </a:xfrm>
          <a:prstGeom prst="rect">
            <a:avLst/>
          </a:prstGeom>
          <a:noFill/>
        </p:spPr>
        <p:txBody>
          <a:bodyPr wrap="none" rtlCol="0">
            <a:spAutoFit/>
          </a:bodyPr>
          <a:lstStyle/>
          <a:p>
            <a:pPr algn="ctr"/>
            <a:r>
              <a:rPr lang="en-US" sz="1200" dirty="0">
                <a:latin typeface="Arial Narrow" panose="020B0604020202020204" pitchFamily="34" charset="0"/>
                <a:cs typeface="Arial Narrow" panose="020B0604020202020204" pitchFamily="34" charset="0"/>
              </a:rPr>
              <a:t>Expecting</a:t>
            </a:r>
          </a:p>
          <a:p>
            <a:pPr algn="ctr"/>
            <a:r>
              <a:rPr lang="en-US" sz="1200" dirty="0">
                <a:latin typeface="Arial Narrow" panose="020B0604020202020204" pitchFamily="34" charset="0"/>
                <a:cs typeface="Arial Narrow" panose="020B0604020202020204" pitchFamily="34" charset="0"/>
              </a:rPr>
              <a:t>To Medal</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Expecting to</a:t>
            </a:r>
          </a:p>
          <a:p>
            <a:pPr algn="ctr"/>
            <a:r>
              <a:rPr lang="en-US" sz="1200" dirty="0">
                <a:latin typeface="Arial Narrow" panose="020B0604020202020204" pitchFamily="34" charset="0"/>
                <a:cs typeface="Arial Narrow" panose="020B0604020202020204" pitchFamily="34" charset="0"/>
              </a:rPr>
              <a:t>Make Final</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Expecting to be</a:t>
            </a:r>
          </a:p>
          <a:p>
            <a:pPr algn="ctr"/>
            <a:r>
              <a:rPr lang="en-US" sz="1200" dirty="0">
                <a:latin typeface="Arial Narrow" panose="020B0604020202020204" pitchFamily="34" charset="0"/>
                <a:cs typeface="Arial Narrow" panose="020B0604020202020204" pitchFamily="34" charset="0"/>
              </a:rPr>
              <a:t>Competitive</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Was looking to</a:t>
            </a:r>
          </a:p>
          <a:p>
            <a:pPr algn="ctr"/>
            <a:r>
              <a:rPr lang="en-US" sz="1200" dirty="0">
                <a:latin typeface="Arial Narrow" panose="020B0604020202020204" pitchFamily="34" charset="0"/>
                <a:cs typeface="Arial Narrow" panose="020B0604020202020204" pitchFamily="34" charset="0"/>
              </a:rPr>
              <a:t>Learn lots / Gain Experience /</a:t>
            </a:r>
          </a:p>
          <a:p>
            <a:pPr algn="ctr"/>
            <a:r>
              <a:rPr lang="en-US" sz="1200" dirty="0">
                <a:latin typeface="Arial Narrow" panose="020B0604020202020204" pitchFamily="34" charset="0"/>
                <a:cs typeface="Arial Narrow" panose="020B0604020202020204" pitchFamily="34" charset="0"/>
              </a:rPr>
              <a:t>See What Could Do</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No Expectations / Concerned</a:t>
            </a:r>
          </a:p>
          <a:p>
            <a:pPr algn="ctr"/>
            <a:r>
              <a:rPr lang="en-US" sz="1200" dirty="0">
                <a:latin typeface="Arial Narrow" panose="020B0604020202020204" pitchFamily="34" charset="0"/>
                <a:cs typeface="Arial Narrow" panose="020B0604020202020204" pitchFamily="34" charset="0"/>
              </a:rPr>
              <a:t>About How Competitive</a:t>
            </a:r>
          </a:p>
          <a:p>
            <a:pPr algn="ctr"/>
            <a:r>
              <a:rPr lang="en-US" sz="1200" dirty="0">
                <a:latin typeface="Arial Narrow" panose="020B0604020202020204" pitchFamily="34" charset="0"/>
                <a:cs typeface="Arial Narrow" panose="020B0604020202020204" pitchFamily="34" charset="0"/>
              </a:rPr>
              <a:t>Would Be</a:t>
            </a:r>
          </a:p>
        </p:txBody>
      </p:sp>
      <p:sp>
        <p:nvSpPr>
          <p:cNvPr id="23" name="TextBox 22">
            <a:extLst>
              <a:ext uri="{FF2B5EF4-FFF2-40B4-BE49-F238E27FC236}">
                <a16:creationId xmlns:a16="http://schemas.microsoft.com/office/drawing/2014/main" id="{18014390-2996-AB4F-A4EE-C0484E308E93}"/>
              </a:ext>
            </a:extLst>
          </p:cNvPr>
          <p:cNvSpPr txBox="1"/>
          <p:nvPr/>
        </p:nvSpPr>
        <p:spPr>
          <a:xfrm rot="16200000">
            <a:off x="4004453" y="3244331"/>
            <a:ext cx="3067699" cy="369332"/>
          </a:xfrm>
          <a:prstGeom prst="rect">
            <a:avLst/>
          </a:prstGeom>
          <a:noFill/>
        </p:spPr>
        <p:txBody>
          <a:bodyPr wrap="none" rtlCol="0">
            <a:spAutoFit/>
          </a:bodyPr>
          <a:lstStyle/>
          <a:p>
            <a:r>
              <a:rPr lang="en-US" dirty="0">
                <a:solidFill>
                  <a:srgbClr val="00FA00"/>
                </a:solidFill>
                <a:latin typeface="Copperplate Gothic Bold" panose="020E0705020206020404" pitchFamily="34" charset="77"/>
              </a:rPr>
              <a:t>Lead Up Preparations</a:t>
            </a:r>
          </a:p>
        </p:txBody>
      </p:sp>
      <p:sp>
        <p:nvSpPr>
          <p:cNvPr id="24" name="TextBox 23">
            <a:extLst>
              <a:ext uri="{FF2B5EF4-FFF2-40B4-BE49-F238E27FC236}">
                <a16:creationId xmlns:a16="http://schemas.microsoft.com/office/drawing/2014/main" id="{CD98DCD2-5523-5840-8F81-0DBF30526EFC}"/>
              </a:ext>
            </a:extLst>
          </p:cNvPr>
          <p:cNvSpPr txBox="1"/>
          <p:nvPr/>
        </p:nvSpPr>
        <p:spPr>
          <a:xfrm>
            <a:off x="5764126" y="1955766"/>
            <a:ext cx="1805301" cy="3046988"/>
          </a:xfrm>
          <a:prstGeom prst="rect">
            <a:avLst/>
          </a:prstGeom>
          <a:noFill/>
        </p:spPr>
        <p:txBody>
          <a:bodyPr wrap="none" rtlCol="0">
            <a:spAutoFit/>
          </a:bodyPr>
          <a:lstStyle/>
          <a:p>
            <a:pPr algn="ctr"/>
            <a:r>
              <a:rPr lang="en-US" sz="1200" dirty="0">
                <a:latin typeface="Arial Narrow" panose="020B0604020202020204" pitchFamily="34" charset="0"/>
                <a:cs typeface="Arial Narrow" panose="020B0604020202020204" pitchFamily="34" charset="0"/>
              </a:rPr>
              <a:t>Great Lead Up</a:t>
            </a:r>
          </a:p>
          <a:p>
            <a:pPr algn="ctr"/>
            <a:r>
              <a:rPr lang="en-US" sz="1200" dirty="0">
                <a:latin typeface="Arial Narrow" panose="020B0604020202020204" pitchFamily="34" charset="0"/>
                <a:cs typeface="Arial Narrow" panose="020B0604020202020204" pitchFamily="34" charset="0"/>
              </a:rPr>
              <a:t>Everything Right</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Good Lead Up</a:t>
            </a:r>
          </a:p>
          <a:p>
            <a:pPr algn="ctr"/>
            <a:r>
              <a:rPr lang="en-US" sz="1200" dirty="0">
                <a:latin typeface="Arial Narrow" panose="020B0604020202020204" pitchFamily="34" charset="0"/>
                <a:cs typeface="Arial Narrow" panose="020B0604020202020204" pitchFamily="34" charset="0"/>
              </a:rPr>
              <a:t>Things Working Well</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Adequate / OK Lead Up</a:t>
            </a:r>
          </a:p>
          <a:p>
            <a:pPr algn="ctr"/>
            <a:r>
              <a:rPr lang="en-US" sz="1200" dirty="0">
                <a:latin typeface="Arial Narrow" panose="020B0604020202020204" pitchFamily="34" charset="0"/>
                <a:cs typeface="Arial Narrow" panose="020B0604020202020204" pitchFamily="34" charset="0"/>
              </a:rPr>
              <a:t>Had to Make Some</a:t>
            </a:r>
          </a:p>
          <a:p>
            <a:pPr algn="ctr"/>
            <a:r>
              <a:rPr lang="en-US" sz="1200" dirty="0">
                <a:latin typeface="Arial Narrow" panose="020B0604020202020204" pitchFamily="34" charset="0"/>
                <a:cs typeface="Arial Narrow" panose="020B0604020202020204" pitchFamily="34" charset="0"/>
              </a:rPr>
              <a:t>Adjustments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Disrupted Lead Up</a:t>
            </a:r>
          </a:p>
          <a:p>
            <a:pPr algn="ctr"/>
            <a:r>
              <a:rPr lang="en-US" sz="1200" dirty="0">
                <a:latin typeface="Arial Narrow" panose="020B0604020202020204" pitchFamily="34" charset="0"/>
                <a:cs typeface="Arial Narrow" panose="020B0604020202020204" pitchFamily="34" charset="0"/>
              </a:rPr>
              <a:t>Major Issues in</a:t>
            </a:r>
          </a:p>
          <a:p>
            <a:pPr algn="ctr"/>
            <a:r>
              <a:rPr lang="en-US" sz="1200" dirty="0">
                <a:latin typeface="Arial Narrow" panose="020B0604020202020204" pitchFamily="34" charset="0"/>
                <a:cs typeface="Arial Narrow" panose="020B0604020202020204" pitchFamily="34" charset="0"/>
              </a:rPr>
              <a:t>Final Preparation</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Uncertain about Qualification</a:t>
            </a:r>
          </a:p>
          <a:p>
            <a:pPr algn="ctr"/>
            <a:r>
              <a:rPr lang="en-US" sz="1200" dirty="0">
                <a:latin typeface="Arial Narrow" panose="020B0604020202020204" pitchFamily="34" charset="0"/>
                <a:cs typeface="Arial Narrow" panose="020B0604020202020204" pitchFamily="34" charset="0"/>
              </a:rPr>
              <a:t>Been Very Challenging</a:t>
            </a:r>
          </a:p>
        </p:txBody>
      </p:sp>
      <p:sp>
        <p:nvSpPr>
          <p:cNvPr id="25" name="TextBox 24">
            <a:extLst>
              <a:ext uri="{FF2B5EF4-FFF2-40B4-BE49-F238E27FC236}">
                <a16:creationId xmlns:a16="http://schemas.microsoft.com/office/drawing/2014/main" id="{B90DB2F2-3CC5-614C-8504-D84217BAEBDD}"/>
              </a:ext>
            </a:extLst>
          </p:cNvPr>
          <p:cNvSpPr txBox="1"/>
          <p:nvPr/>
        </p:nvSpPr>
        <p:spPr>
          <a:xfrm rot="16200000">
            <a:off x="5301634" y="3244331"/>
            <a:ext cx="4904932" cy="369332"/>
          </a:xfrm>
          <a:prstGeom prst="rect">
            <a:avLst/>
          </a:prstGeom>
          <a:noFill/>
        </p:spPr>
        <p:txBody>
          <a:bodyPr wrap="none" rtlCol="0">
            <a:spAutoFit/>
          </a:bodyPr>
          <a:lstStyle/>
          <a:p>
            <a:r>
              <a:rPr lang="en-US" dirty="0">
                <a:solidFill>
                  <a:srgbClr val="FF40FF"/>
                </a:solidFill>
                <a:latin typeface="Copperplate Gothic Bold" panose="020E0705020206020404" pitchFamily="34" charset="77"/>
              </a:rPr>
              <a:t>Reaction When Decision Announced</a:t>
            </a:r>
          </a:p>
        </p:txBody>
      </p:sp>
      <p:sp>
        <p:nvSpPr>
          <p:cNvPr id="26" name="TextBox 25">
            <a:extLst>
              <a:ext uri="{FF2B5EF4-FFF2-40B4-BE49-F238E27FC236}">
                <a16:creationId xmlns:a16="http://schemas.microsoft.com/office/drawing/2014/main" id="{B3F898A9-AA6F-1E41-85D4-4A44F6EE93AC}"/>
              </a:ext>
            </a:extLst>
          </p:cNvPr>
          <p:cNvSpPr txBox="1"/>
          <p:nvPr/>
        </p:nvSpPr>
        <p:spPr>
          <a:xfrm rot="16200000">
            <a:off x="7916285" y="3259721"/>
            <a:ext cx="3276282" cy="369332"/>
          </a:xfrm>
          <a:prstGeom prst="rect">
            <a:avLst/>
          </a:prstGeom>
          <a:noFill/>
        </p:spPr>
        <p:txBody>
          <a:bodyPr wrap="none" rtlCol="0">
            <a:spAutoFit/>
          </a:bodyPr>
          <a:lstStyle/>
          <a:p>
            <a:r>
              <a:rPr lang="en-US" dirty="0">
                <a:solidFill>
                  <a:srgbClr val="00FA00"/>
                </a:solidFill>
                <a:latin typeface="Copperplate Gothic Bold" panose="020E0705020206020404" pitchFamily="34" charset="77"/>
              </a:rPr>
              <a:t>Implications &amp; Realities</a:t>
            </a:r>
          </a:p>
        </p:txBody>
      </p:sp>
      <p:sp>
        <p:nvSpPr>
          <p:cNvPr id="27" name="TextBox 26">
            <a:extLst>
              <a:ext uri="{FF2B5EF4-FFF2-40B4-BE49-F238E27FC236}">
                <a16:creationId xmlns:a16="http://schemas.microsoft.com/office/drawing/2014/main" id="{8BA403DE-4B36-8A47-A4DB-1317B33751BE}"/>
              </a:ext>
            </a:extLst>
          </p:cNvPr>
          <p:cNvSpPr txBox="1"/>
          <p:nvPr/>
        </p:nvSpPr>
        <p:spPr>
          <a:xfrm>
            <a:off x="7791010" y="1366895"/>
            <a:ext cx="1465466" cy="4154984"/>
          </a:xfrm>
          <a:prstGeom prst="rect">
            <a:avLst/>
          </a:prstGeom>
          <a:noFill/>
        </p:spPr>
        <p:txBody>
          <a:bodyPr wrap="none" rtlCol="0">
            <a:spAutoFit/>
          </a:bodyPr>
          <a:lstStyle/>
          <a:p>
            <a:pPr algn="ctr"/>
            <a:r>
              <a:rPr lang="en-US" sz="1200" dirty="0">
                <a:latin typeface="Arial Narrow" panose="020B0604020202020204" pitchFamily="34" charset="0"/>
                <a:cs typeface="Arial Narrow" panose="020B0604020202020204" pitchFamily="34" charset="0"/>
              </a:rPr>
              <a:t>Disbelief</a:t>
            </a:r>
          </a:p>
          <a:p>
            <a:pPr algn="ctr"/>
            <a:r>
              <a:rPr lang="en-US" sz="1200" dirty="0">
                <a:latin typeface="Arial Narrow" panose="020B0604020202020204" pitchFamily="34" charset="0"/>
                <a:cs typeface="Arial Narrow" panose="020B0604020202020204" pitchFamily="34" charset="0"/>
              </a:rPr>
              <a:t>Shock</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Ripped Off</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Extreme</a:t>
            </a:r>
          </a:p>
          <a:p>
            <a:pPr algn="ctr"/>
            <a:r>
              <a:rPr lang="en-US" sz="1200" dirty="0">
                <a:latin typeface="Arial Narrow" panose="020B0604020202020204" pitchFamily="34" charset="0"/>
                <a:cs typeface="Arial Narrow" panose="020B0604020202020204" pitchFamily="34" charset="0"/>
              </a:rPr>
              <a:t>Disappointment</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Empty</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Aimless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What a Waste</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Oh, well</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Had Been</a:t>
            </a:r>
          </a:p>
          <a:p>
            <a:pPr algn="ctr"/>
            <a:r>
              <a:rPr lang="en-US" sz="1200" dirty="0">
                <a:latin typeface="Arial Narrow" panose="020B0604020202020204" pitchFamily="34" charset="0"/>
                <a:cs typeface="Arial Narrow" panose="020B0604020202020204" pitchFamily="34" charset="0"/>
              </a:rPr>
              <a:t>Considering What Ifs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Could Have Happened</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Go to Plan B</a:t>
            </a:r>
          </a:p>
        </p:txBody>
      </p:sp>
      <p:sp>
        <p:nvSpPr>
          <p:cNvPr id="28" name="TextBox 27">
            <a:extLst>
              <a:ext uri="{FF2B5EF4-FFF2-40B4-BE49-F238E27FC236}">
                <a16:creationId xmlns:a16="http://schemas.microsoft.com/office/drawing/2014/main" id="{7519C002-200D-D341-BC1A-ED0CB069E16C}"/>
              </a:ext>
            </a:extLst>
          </p:cNvPr>
          <p:cNvSpPr txBox="1"/>
          <p:nvPr/>
        </p:nvSpPr>
        <p:spPr>
          <a:xfrm>
            <a:off x="9781802" y="1571417"/>
            <a:ext cx="1472326" cy="4154984"/>
          </a:xfrm>
          <a:prstGeom prst="rect">
            <a:avLst/>
          </a:prstGeom>
          <a:noFill/>
        </p:spPr>
        <p:txBody>
          <a:bodyPr wrap="none" rtlCol="0">
            <a:spAutoFit/>
          </a:bodyPr>
          <a:lstStyle/>
          <a:p>
            <a:pPr algn="ctr"/>
            <a:r>
              <a:rPr lang="en-US" sz="1200" dirty="0">
                <a:latin typeface="Arial Narrow" panose="020B0604020202020204" pitchFamily="34" charset="0"/>
                <a:cs typeface="Arial Narrow" panose="020B0604020202020204" pitchFamily="34" charset="0"/>
              </a:rPr>
              <a:t>Financial</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Next Career</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Retirement</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Study Program</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Travel Plans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Relationships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Family Plans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Living Arrangements</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Relocating</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Injury Management</a:t>
            </a:r>
          </a:p>
          <a:p>
            <a:pPr algn="ctr"/>
            <a:endParaRPr lang="en-US" sz="1200" dirty="0">
              <a:latin typeface="Arial Narrow" panose="020B0604020202020204" pitchFamily="34" charset="0"/>
              <a:cs typeface="Arial Narrow" panose="020B0604020202020204" pitchFamily="34" charset="0"/>
            </a:endParaRPr>
          </a:p>
          <a:p>
            <a:pPr algn="ctr"/>
            <a:r>
              <a:rPr lang="en-US" sz="1200" dirty="0">
                <a:latin typeface="Arial Narrow" panose="020B0604020202020204" pitchFamily="34" charset="0"/>
                <a:cs typeface="Arial Narrow" panose="020B0604020202020204" pitchFamily="34" charset="0"/>
              </a:rPr>
              <a:t>Technique / Equipment</a:t>
            </a:r>
          </a:p>
          <a:p>
            <a:pPr algn="ctr"/>
            <a:r>
              <a:rPr lang="en-US" sz="1200" dirty="0">
                <a:latin typeface="Arial Narrow" panose="020B0604020202020204" pitchFamily="34" charset="0"/>
                <a:cs typeface="Arial Narrow" panose="020B0604020202020204" pitchFamily="34" charset="0"/>
              </a:rPr>
              <a:t>Changes</a:t>
            </a:r>
          </a:p>
        </p:txBody>
      </p:sp>
      <p:grpSp>
        <p:nvGrpSpPr>
          <p:cNvPr id="38" name="Group 37">
            <a:extLst>
              <a:ext uri="{FF2B5EF4-FFF2-40B4-BE49-F238E27FC236}">
                <a16:creationId xmlns:a16="http://schemas.microsoft.com/office/drawing/2014/main" id="{1BBEDFB6-440A-2241-BD07-C68E15AB3FB1}"/>
              </a:ext>
            </a:extLst>
          </p:cNvPr>
          <p:cNvGrpSpPr/>
          <p:nvPr/>
        </p:nvGrpSpPr>
        <p:grpSpPr>
          <a:xfrm>
            <a:off x="4254649" y="5497431"/>
            <a:ext cx="2723669" cy="1027824"/>
            <a:chOff x="4060589" y="5264821"/>
            <a:chExt cx="2723669" cy="1027824"/>
          </a:xfrm>
        </p:grpSpPr>
        <p:sp>
          <p:nvSpPr>
            <p:cNvPr id="5" name="Rounded Rectangle 4">
              <a:extLst>
                <a:ext uri="{FF2B5EF4-FFF2-40B4-BE49-F238E27FC236}">
                  <a16:creationId xmlns:a16="http://schemas.microsoft.com/office/drawing/2014/main" id="{9352A277-99E7-7042-B5EC-347D9FF8AD44}"/>
                </a:ext>
              </a:extLst>
            </p:cNvPr>
            <p:cNvSpPr/>
            <p:nvPr/>
          </p:nvSpPr>
          <p:spPr>
            <a:xfrm>
              <a:off x="4088069" y="5264821"/>
              <a:ext cx="2696189" cy="10278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203A16F-DD0B-4149-93D6-23874081650D}"/>
                </a:ext>
              </a:extLst>
            </p:cNvPr>
            <p:cNvSpPr txBox="1"/>
            <p:nvPr/>
          </p:nvSpPr>
          <p:spPr>
            <a:xfrm>
              <a:off x="4060589" y="5264821"/>
              <a:ext cx="2542106" cy="369332"/>
            </a:xfrm>
            <a:prstGeom prst="rect">
              <a:avLst/>
            </a:prstGeom>
            <a:noFill/>
          </p:spPr>
          <p:txBody>
            <a:bodyPr wrap="none" rtlCol="0">
              <a:spAutoFit/>
            </a:bodyPr>
            <a:lstStyle/>
            <a:p>
              <a:r>
                <a:rPr lang="en-US" dirty="0">
                  <a:latin typeface="Copperplate Gothic Bold" panose="020E0705020206020404" pitchFamily="34" charset="77"/>
                  <a:cs typeface="Arial" panose="020B0604020202020204" pitchFamily="34" charset="0"/>
                </a:rPr>
                <a:t>Recommendations</a:t>
              </a:r>
            </a:p>
          </p:txBody>
        </p:sp>
        <p:sp>
          <p:nvSpPr>
            <p:cNvPr id="30" name="TextBox 29">
              <a:extLst>
                <a:ext uri="{FF2B5EF4-FFF2-40B4-BE49-F238E27FC236}">
                  <a16:creationId xmlns:a16="http://schemas.microsoft.com/office/drawing/2014/main" id="{C1F59136-C4F7-3E41-9C62-41AFEBA86E7A}"/>
                </a:ext>
              </a:extLst>
            </p:cNvPr>
            <p:cNvSpPr txBox="1"/>
            <p:nvPr/>
          </p:nvSpPr>
          <p:spPr>
            <a:xfrm>
              <a:off x="4089061" y="5604464"/>
              <a:ext cx="2126993"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Professional Assistance Required</a:t>
              </a:r>
            </a:p>
          </p:txBody>
        </p:sp>
        <p:sp>
          <p:nvSpPr>
            <p:cNvPr id="31" name="TextBox 30">
              <a:extLst>
                <a:ext uri="{FF2B5EF4-FFF2-40B4-BE49-F238E27FC236}">
                  <a16:creationId xmlns:a16="http://schemas.microsoft.com/office/drawing/2014/main" id="{46A73AB5-5C6D-624D-B7E0-E467D985EF62}"/>
                </a:ext>
              </a:extLst>
            </p:cNvPr>
            <p:cNvSpPr txBox="1"/>
            <p:nvPr/>
          </p:nvSpPr>
          <p:spPr>
            <a:xfrm>
              <a:off x="4088069" y="5931093"/>
              <a:ext cx="606256"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Monitor</a:t>
              </a:r>
            </a:p>
          </p:txBody>
        </p:sp>
        <p:sp>
          <p:nvSpPr>
            <p:cNvPr id="32" name="TextBox 31">
              <a:extLst>
                <a:ext uri="{FF2B5EF4-FFF2-40B4-BE49-F238E27FC236}">
                  <a16:creationId xmlns:a16="http://schemas.microsoft.com/office/drawing/2014/main" id="{91EBFFDE-82B0-CA44-B3D6-0329601EC3F9}"/>
                </a:ext>
              </a:extLst>
            </p:cNvPr>
            <p:cNvSpPr txBox="1"/>
            <p:nvPr/>
          </p:nvSpPr>
          <p:spPr>
            <a:xfrm>
              <a:off x="4719892" y="5931093"/>
              <a:ext cx="712054"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Intervene</a:t>
              </a:r>
            </a:p>
          </p:txBody>
        </p:sp>
        <p:sp>
          <p:nvSpPr>
            <p:cNvPr id="33" name="TextBox 32">
              <a:extLst>
                <a:ext uri="{FF2B5EF4-FFF2-40B4-BE49-F238E27FC236}">
                  <a16:creationId xmlns:a16="http://schemas.microsoft.com/office/drawing/2014/main" id="{4EAA76B0-8C6D-A04B-9BF4-0E64E5A29B28}"/>
                </a:ext>
              </a:extLst>
            </p:cNvPr>
            <p:cNvSpPr txBox="1"/>
            <p:nvPr/>
          </p:nvSpPr>
          <p:spPr>
            <a:xfrm>
              <a:off x="5496434" y="5931092"/>
              <a:ext cx="494046"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Refer</a:t>
              </a:r>
            </a:p>
          </p:txBody>
        </p:sp>
      </p:grpSp>
      <p:sp>
        <p:nvSpPr>
          <p:cNvPr id="34" name="TextBox 33">
            <a:extLst>
              <a:ext uri="{FF2B5EF4-FFF2-40B4-BE49-F238E27FC236}">
                <a16:creationId xmlns:a16="http://schemas.microsoft.com/office/drawing/2014/main" id="{C6265E0E-E8E4-5043-AAE2-E17EDD2B276A}"/>
              </a:ext>
            </a:extLst>
          </p:cNvPr>
          <p:cNvSpPr txBox="1"/>
          <p:nvPr/>
        </p:nvSpPr>
        <p:spPr>
          <a:xfrm>
            <a:off x="7971365" y="5797231"/>
            <a:ext cx="1505156" cy="369332"/>
          </a:xfrm>
          <a:prstGeom prst="rect">
            <a:avLst/>
          </a:prstGeom>
          <a:noFill/>
        </p:spPr>
        <p:txBody>
          <a:bodyPr wrap="none" rtlCol="0">
            <a:spAutoFit/>
          </a:bodyPr>
          <a:lstStyle/>
          <a:p>
            <a:r>
              <a:rPr lang="en-US" dirty="0">
                <a:latin typeface="Copperplate Gothic Bold" panose="020E0705020206020404" pitchFamily="34" charset="77"/>
                <a:cs typeface="Arial" panose="020B0604020202020204" pitchFamily="34" charset="0"/>
              </a:rPr>
              <a:t>Networks</a:t>
            </a:r>
          </a:p>
        </p:txBody>
      </p:sp>
      <p:sp>
        <p:nvSpPr>
          <p:cNvPr id="35" name="TextBox 34">
            <a:extLst>
              <a:ext uri="{FF2B5EF4-FFF2-40B4-BE49-F238E27FC236}">
                <a16:creationId xmlns:a16="http://schemas.microsoft.com/office/drawing/2014/main" id="{25D4B78B-FB48-DC44-9543-61FADD57AFCA}"/>
              </a:ext>
            </a:extLst>
          </p:cNvPr>
          <p:cNvSpPr txBox="1"/>
          <p:nvPr/>
        </p:nvSpPr>
        <p:spPr>
          <a:xfrm>
            <a:off x="8030315" y="6179592"/>
            <a:ext cx="1003801"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Social / Family</a:t>
            </a:r>
          </a:p>
        </p:txBody>
      </p:sp>
      <p:sp>
        <p:nvSpPr>
          <p:cNvPr id="36" name="TextBox 35">
            <a:extLst>
              <a:ext uri="{FF2B5EF4-FFF2-40B4-BE49-F238E27FC236}">
                <a16:creationId xmlns:a16="http://schemas.microsoft.com/office/drawing/2014/main" id="{399BFA57-6BF3-8F4A-88B3-16DCD31AB551}"/>
              </a:ext>
            </a:extLst>
          </p:cNvPr>
          <p:cNvSpPr txBox="1"/>
          <p:nvPr/>
        </p:nvSpPr>
        <p:spPr>
          <a:xfrm>
            <a:off x="9407500" y="6035553"/>
            <a:ext cx="1306191" cy="276999"/>
          </a:xfrm>
          <a:prstGeom prst="rect">
            <a:avLst/>
          </a:prstGeom>
          <a:noFill/>
        </p:spPr>
        <p:txBody>
          <a:bodyPr wrap="none" rtlCol="0">
            <a:spAutoFit/>
          </a:bodyPr>
          <a:lstStyle/>
          <a:p>
            <a:r>
              <a:rPr lang="en-US" sz="1200" dirty="0">
                <a:latin typeface="Arial Narrow" panose="020B0604020202020204" pitchFamily="34" charset="0"/>
                <a:cs typeface="Arial Narrow" panose="020B0604020202020204" pitchFamily="34" charset="0"/>
              </a:rPr>
              <a:t>Work / Performance</a:t>
            </a:r>
          </a:p>
        </p:txBody>
      </p:sp>
      <p:sp>
        <p:nvSpPr>
          <p:cNvPr id="39" name="TextBox 38">
            <a:extLst>
              <a:ext uri="{FF2B5EF4-FFF2-40B4-BE49-F238E27FC236}">
                <a16:creationId xmlns:a16="http://schemas.microsoft.com/office/drawing/2014/main" id="{040E619C-7429-E144-92E2-F9FC3EB7A194}"/>
              </a:ext>
            </a:extLst>
          </p:cNvPr>
          <p:cNvSpPr txBox="1"/>
          <p:nvPr/>
        </p:nvSpPr>
        <p:spPr>
          <a:xfrm>
            <a:off x="543178" y="315257"/>
            <a:ext cx="1754776" cy="1138773"/>
          </a:xfrm>
          <a:prstGeom prst="rect">
            <a:avLst/>
          </a:prstGeom>
          <a:noFill/>
        </p:spPr>
        <p:txBody>
          <a:bodyPr wrap="none" rtlCol="0">
            <a:spAutoFit/>
          </a:bodyPr>
          <a:lstStyle/>
          <a:p>
            <a:r>
              <a:rPr lang="en-US" sz="2000" b="1" dirty="0">
                <a:latin typeface="Copperplate Gothic Bold" panose="020E0705020206020404" pitchFamily="34" charset="77"/>
                <a:cs typeface="Arial" panose="020B0604020202020204" pitchFamily="34" charset="0"/>
              </a:rPr>
              <a:t>Details</a:t>
            </a:r>
          </a:p>
          <a:p>
            <a:r>
              <a:rPr lang="en-US" sz="1200" dirty="0">
                <a:latin typeface="Arial" panose="020B0604020202020204" pitchFamily="34" charset="0"/>
                <a:cs typeface="Arial" panose="020B0604020202020204" pitchFamily="34" charset="0"/>
              </a:rPr>
              <a:t>Sport / Event</a:t>
            </a:r>
          </a:p>
          <a:p>
            <a:r>
              <a:rPr lang="en-US" sz="1200" dirty="0">
                <a:latin typeface="Arial" panose="020B0604020202020204" pitchFamily="34" charset="0"/>
                <a:cs typeface="Arial" panose="020B0604020202020204" pitchFamily="34" charset="0"/>
              </a:rPr>
              <a:t>Age / Years Competing</a:t>
            </a:r>
          </a:p>
          <a:p>
            <a:r>
              <a:rPr lang="en-US" sz="1200" dirty="0">
                <a:latin typeface="Arial" panose="020B0604020202020204" pitchFamily="34" charset="0"/>
                <a:cs typeface="Arial" panose="020B0604020202020204" pitchFamily="34" charset="0"/>
              </a:rPr>
              <a:t>Career Status</a:t>
            </a:r>
          </a:p>
          <a:p>
            <a:r>
              <a:rPr lang="en-US" sz="1200" dirty="0">
                <a:latin typeface="Arial" panose="020B0604020202020204" pitchFamily="34" charset="0"/>
                <a:cs typeface="Arial" panose="020B0604020202020204" pitchFamily="34" charset="0"/>
              </a:rPr>
              <a:t>Personal Status</a:t>
            </a:r>
          </a:p>
        </p:txBody>
      </p:sp>
      <p:sp>
        <p:nvSpPr>
          <p:cNvPr id="41" name="TextBox 40">
            <a:extLst>
              <a:ext uri="{FF2B5EF4-FFF2-40B4-BE49-F238E27FC236}">
                <a16:creationId xmlns:a16="http://schemas.microsoft.com/office/drawing/2014/main" id="{83025221-E7B3-E44A-9F89-F7887F134088}"/>
              </a:ext>
            </a:extLst>
          </p:cNvPr>
          <p:cNvSpPr txBox="1"/>
          <p:nvPr/>
        </p:nvSpPr>
        <p:spPr>
          <a:xfrm>
            <a:off x="5191432" y="462115"/>
            <a:ext cx="1343638" cy="1015663"/>
          </a:xfrm>
          <a:prstGeom prst="rect">
            <a:avLst/>
          </a:prstGeom>
          <a:noFill/>
        </p:spPr>
        <p:txBody>
          <a:bodyPr wrap="none" rtlCol="0">
            <a:spAutoFit/>
          </a:bodyPr>
          <a:lstStyle/>
          <a:p>
            <a:r>
              <a:rPr lang="en-US" sz="1000" dirty="0"/>
              <a:t>Emotional Control</a:t>
            </a:r>
          </a:p>
          <a:p>
            <a:r>
              <a:rPr lang="en-US" sz="1000" dirty="0"/>
              <a:t>Lifestyle Management</a:t>
            </a:r>
          </a:p>
          <a:p>
            <a:r>
              <a:rPr lang="en-US" sz="1000" dirty="0"/>
              <a:t>Focus</a:t>
            </a:r>
          </a:p>
          <a:p>
            <a:r>
              <a:rPr lang="en-US" sz="1000" dirty="0"/>
              <a:t>Interpersonal Style</a:t>
            </a:r>
          </a:p>
          <a:p>
            <a:r>
              <a:rPr lang="en-US" sz="1000" dirty="0"/>
              <a:t>Family Situation</a:t>
            </a:r>
          </a:p>
          <a:p>
            <a:r>
              <a:rPr lang="en-US" sz="1000" dirty="0"/>
              <a:t>Experience</a:t>
            </a:r>
          </a:p>
        </p:txBody>
      </p:sp>
      <p:grpSp>
        <p:nvGrpSpPr>
          <p:cNvPr id="52" name="Group 51">
            <a:extLst>
              <a:ext uri="{FF2B5EF4-FFF2-40B4-BE49-F238E27FC236}">
                <a16:creationId xmlns:a16="http://schemas.microsoft.com/office/drawing/2014/main" id="{C0895170-BB8B-6245-999B-DF4D7A5BBBBC}"/>
              </a:ext>
            </a:extLst>
          </p:cNvPr>
          <p:cNvGrpSpPr/>
          <p:nvPr/>
        </p:nvGrpSpPr>
        <p:grpSpPr>
          <a:xfrm>
            <a:off x="6565908" y="533400"/>
            <a:ext cx="419100" cy="87157"/>
            <a:chOff x="6565900" y="533400"/>
            <a:chExt cx="419100" cy="87157"/>
          </a:xfrm>
        </p:grpSpPr>
        <p:cxnSp>
          <p:nvCxnSpPr>
            <p:cNvPr id="43" name="Straight Connector 42">
              <a:extLst>
                <a:ext uri="{FF2B5EF4-FFF2-40B4-BE49-F238E27FC236}">
                  <a16:creationId xmlns:a16="http://schemas.microsoft.com/office/drawing/2014/main" id="{05122F26-4776-954A-9E25-6537D19DDA1F}"/>
                </a:ext>
              </a:extLst>
            </p:cNvPr>
            <p:cNvCxnSpPr>
              <a:cxnSpLocks/>
            </p:cNvCxnSpPr>
            <p:nvPr/>
          </p:nvCxnSpPr>
          <p:spPr>
            <a:xfrm>
              <a:off x="6572557" y="576621"/>
              <a:ext cx="412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EA03A2-680E-A54A-A311-0BE9C2603FD4}"/>
                </a:ext>
              </a:extLst>
            </p:cNvPr>
            <p:cNvCxnSpPr/>
            <p:nvPr/>
          </p:nvCxnSpPr>
          <p:spPr>
            <a:xfrm>
              <a:off x="6565900" y="533400"/>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F545E42-EC0C-1444-9509-EB9470551186}"/>
                </a:ext>
              </a:extLst>
            </p:cNvPr>
            <p:cNvCxnSpPr/>
            <p:nvPr/>
          </p:nvCxnSpPr>
          <p:spPr>
            <a:xfrm>
              <a:off x="6670675" y="533758"/>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4A1180-8C26-0647-80B2-D9A9AD56274D}"/>
                </a:ext>
              </a:extLst>
            </p:cNvPr>
            <p:cNvCxnSpPr/>
            <p:nvPr/>
          </p:nvCxnSpPr>
          <p:spPr>
            <a:xfrm>
              <a:off x="6775450" y="534116"/>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674604-4554-CC4A-A56C-8892DD6595DA}"/>
                </a:ext>
              </a:extLst>
            </p:cNvPr>
            <p:cNvCxnSpPr/>
            <p:nvPr/>
          </p:nvCxnSpPr>
          <p:spPr>
            <a:xfrm>
              <a:off x="6880225" y="534474"/>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BFEDBF-6D0F-644A-AF21-99EDE0E79E7A}"/>
                </a:ext>
              </a:extLst>
            </p:cNvPr>
            <p:cNvCxnSpPr/>
            <p:nvPr/>
          </p:nvCxnSpPr>
          <p:spPr>
            <a:xfrm>
              <a:off x="6985000" y="534832"/>
              <a:ext cx="0" cy="857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108EDBF-7F91-D243-853F-01DD0937F847}"/>
              </a:ext>
            </a:extLst>
          </p:cNvPr>
          <p:cNvGrpSpPr/>
          <p:nvPr/>
        </p:nvGrpSpPr>
        <p:grpSpPr>
          <a:xfrm>
            <a:off x="6565908" y="686375"/>
            <a:ext cx="419100" cy="87157"/>
            <a:chOff x="6565900" y="533400"/>
            <a:chExt cx="419100" cy="87157"/>
          </a:xfrm>
        </p:grpSpPr>
        <p:cxnSp>
          <p:nvCxnSpPr>
            <p:cNvPr id="54" name="Straight Connector 53">
              <a:extLst>
                <a:ext uri="{FF2B5EF4-FFF2-40B4-BE49-F238E27FC236}">
                  <a16:creationId xmlns:a16="http://schemas.microsoft.com/office/drawing/2014/main" id="{85433A8E-3E91-B74B-818E-164309246F00}"/>
                </a:ext>
              </a:extLst>
            </p:cNvPr>
            <p:cNvCxnSpPr>
              <a:cxnSpLocks/>
            </p:cNvCxnSpPr>
            <p:nvPr/>
          </p:nvCxnSpPr>
          <p:spPr>
            <a:xfrm>
              <a:off x="6572557" y="576621"/>
              <a:ext cx="412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C5B0645-3586-4F47-B987-7862FA8205E4}"/>
                </a:ext>
              </a:extLst>
            </p:cNvPr>
            <p:cNvCxnSpPr/>
            <p:nvPr/>
          </p:nvCxnSpPr>
          <p:spPr>
            <a:xfrm>
              <a:off x="6565900" y="533400"/>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817191A-3509-9941-874B-518EDE19BBA3}"/>
                </a:ext>
              </a:extLst>
            </p:cNvPr>
            <p:cNvCxnSpPr/>
            <p:nvPr/>
          </p:nvCxnSpPr>
          <p:spPr>
            <a:xfrm>
              <a:off x="6670675" y="533758"/>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8A61F1B-65CD-0341-A8C4-474F538F50CE}"/>
                </a:ext>
              </a:extLst>
            </p:cNvPr>
            <p:cNvCxnSpPr/>
            <p:nvPr/>
          </p:nvCxnSpPr>
          <p:spPr>
            <a:xfrm>
              <a:off x="6775450" y="534116"/>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8022A51-E0AC-0F46-A8FE-95CC4EDD1806}"/>
                </a:ext>
              </a:extLst>
            </p:cNvPr>
            <p:cNvCxnSpPr/>
            <p:nvPr/>
          </p:nvCxnSpPr>
          <p:spPr>
            <a:xfrm>
              <a:off x="6880225" y="534474"/>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A3BC28-777E-4A4B-888F-09F5B712529C}"/>
                </a:ext>
              </a:extLst>
            </p:cNvPr>
            <p:cNvCxnSpPr/>
            <p:nvPr/>
          </p:nvCxnSpPr>
          <p:spPr>
            <a:xfrm>
              <a:off x="6985000" y="534832"/>
              <a:ext cx="0" cy="857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60A5569-04F3-D44D-85E2-55886E023DEA}"/>
              </a:ext>
            </a:extLst>
          </p:cNvPr>
          <p:cNvGrpSpPr/>
          <p:nvPr/>
        </p:nvGrpSpPr>
        <p:grpSpPr>
          <a:xfrm>
            <a:off x="6565908" y="839350"/>
            <a:ext cx="419100" cy="87157"/>
            <a:chOff x="6565900" y="533400"/>
            <a:chExt cx="419100" cy="87157"/>
          </a:xfrm>
        </p:grpSpPr>
        <p:cxnSp>
          <p:nvCxnSpPr>
            <p:cNvPr id="61" name="Straight Connector 60">
              <a:extLst>
                <a:ext uri="{FF2B5EF4-FFF2-40B4-BE49-F238E27FC236}">
                  <a16:creationId xmlns:a16="http://schemas.microsoft.com/office/drawing/2014/main" id="{E19FC881-9D88-7E4F-9CBE-BF1EA2A810E4}"/>
                </a:ext>
              </a:extLst>
            </p:cNvPr>
            <p:cNvCxnSpPr>
              <a:cxnSpLocks/>
            </p:cNvCxnSpPr>
            <p:nvPr/>
          </p:nvCxnSpPr>
          <p:spPr>
            <a:xfrm>
              <a:off x="6572557" y="576621"/>
              <a:ext cx="412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3FF28A5-D8A2-A045-8718-2888DF8B85F0}"/>
                </a:ext>
              </a:extLst>
            </p:cNvPr>
            <p:cNvCxnSpPr/>
            <p:nvPr/>
          </p:nvCxnSpPr>
          <p:spPr>
            <a:xfrm>
              <a:off x="6565900" y="533400"/>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EDB48CA-AC68-784E-A660-27F2E917E92C}"/>
                </a:ext>
              </a:extLst>
            </p:cNvPr>
            <p:cNvCxnSpPr/>
            <p:nvPr/>
          </p:nvCxnSpPr>
          <p:spPr>
            <a:xfrm>
              <a:off x="6670675" y="533758"/>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DC8B63-8F62-2048-AFFC-60C690D1D8BE}"/>
                </a:ext>
              </a:extLst>
            </p:cNvPr>
            <p:cNvCxnSpPr/>
            <p:nvPr/>
          </p:nvCxnSpPr>
          <p:spPr>
            <a:xfrm>
              <a:off x="6775450" y="534116"/>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7BBBF3-056F-7D43-A9BE-0B23883DFDF9}"/>
                </a:ext>
              </a:extLst>
            </p:cNvPr>
            <p:cNvCxnSpPr/>
            <p:nvPr/>
          </p:nvCxnSpPr>
          <p:spPr>
            <a:xfrm>
              <a:off x="6880225" y="534474"/>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E618C0E-CA82-2C41-8335-D8B7C0C7E199}"/>
                </a:ext>
              </a:extLst>
            </p:cNvPr>
            <p:cNvCxnSpPr/>
            <p:nvPr/>
          </p:nvCxnSpPr>
          <p:spPr>
            <a:xfrm>
              <a:off x="6985000" y="534832"/>
              <a:ext cx="0" cy="857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E0DAA95-E16D-5546-B15C-48B69ED2998D}"/>
              </a:ext>
            </a:extLst>
          </p:cNvPr>
          <p:cNvGrpSpPr/>
          <p:nvPr/>
        </p:nvGrpSpPr>
        <p:grpSpPr>
          <a:xfrm>
            <a:off x="6565908" y="992325"/>
            <a:ext cx="419100" cy="87157"/>
            <a:chOff x="6565900" y="533400"/>
            <a:chExt cx="419100" cy="87157"/>
          </a:xfrm>
        </p:grpSpPr>
        <p:cxnSp>
          <p:nvCxnSpPr>
            <p:cNvPr id="68" name="Straight Connector 67">
              <a:extLst>
                <a:ext uri="{FF2B5EF4-FFF2-40B4-BE49-F238E27FC236}">
                  <a16:creationId xmlns:a16="http://schemas.microsoft.com/office/drawing/2014/main" id="{A1364315-48C0-154C-B6E1-ADC0759BF0A8}"/>
                </a:ext>
              </a:extLst>
            </p:cNvPr>
            <p:cNvCxnSpPr>
              <a:cxnSpLocks/>
            </p:cNvCxnSpPr>
            <p:nvPr/>
          </p:nvCxnSpPr>
          <p:spPr>
            <a:xfrm>
              <a:off x="6572557" y="576621"/>
              <a:ext cx="412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8BC9BE0-85CD-4B4D-9281-E1723CC11EB0}"/>
                </a:ext>
              </a:extLst>
            </p:cNvPr>
            <p:cNvCxnSpPr/>
            <p:nvPr/>
          </p:nvCxnSpPr>
          <p:spPr>
            <a:xfrm>
              <a:off x="6565900" y="533400"/>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AD9F775-590E-A148-9AC3-D4FCA4FF0E0E}"/>
                </a:ext>
              </a:extLst>
            </p:cNvPr>
            <p:cNvCxnSpPr/>
            <p:nvPr/>
          </p:nvCxnSpPr>
          <p:spPr>
            <a:xfrm>
              <a:off x="6670675" y="533758"/>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BEF6CE3-A74D-A74B-A5B0-0639C0B6F6B8}"/>
                </a:ext>
              </a:extLst>
            </p:cNvPr>
            <p:cNvCxnSpPr/>
            <p:nvPr/>
          </p:nvCxnSpPr>
          <p:spPr>
            <a:xfrm>
              <a:off x="6775450" y="534116"/>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6E587F1-0E53-4247-9925-9460A0FC30A1}"/>
                </a:ext>
              </a:extLst>
            </p:cNvPr>
            <p:cNvCxnSpPr/>
            <p:nvPr/>
          </p:nvCxnSpPr>
          <p:spPr>
            <a:xfrm>
              <a:off x="6880225" y="534474"/>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4380E5-AFE2-FA49-8E4B-D5153C8FAC24}"/>
                </a:ext>
              </a:extLst>
            </p:cNvPr>
            <p:cNvCxnSpPr/>
            <p:nvPr/>
          </p:nvCxnSpPr>
          <p:spPr>
            <a:xfrm>
              <a:off x="6985000" y="534832"/>
              <a:ext cx="0" cy="857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BF2672CD-9712-F445-8CD0-6FCDACD38795}"/>
              </a:ext>
            </a:extLst>
          </p:cNvPr>
          <p:cNvGrpSpPr/>
          <p:nvPr/>
        </p:nvGrpSpPr>
        <p:grpSpPr>
          <a:xfrm>
            <a:off x="6565908" y="1145300"/>
            <a:ext cx="419100" cy="87157"/>
            <a:chOff x="6565900" y="533400"/>
            <a:chExt cx="419100" cy="87157"/>
          </a:xfrm>
        </p:grpSpPr>
        <p:cxnSp>
          <p:nvCxnSpPr>
            <p:cNvPr id="75" name="Straight Connector 74">
              <a:extLst>
                <a:ext uri="{FF2B5EF4-FFF2-40B4-BE49-F238E27FC236}">
                  <a16:creationId xmlns:a16="http://schemas.microsoft.com/office/drawing/2014/main" id="{157926CE-A115-884F-B761-FDCD92F59ABC}"/>
                </a:ext>
              </a:extLst>
            </p:cNvPr>
            <p:cNvCxnSpPr>
              <a:cxnSpLocks/>
            </p:cNvCxnSpPr>
            <p:nvPr/>
          </p:nvCxnSpPr>
          <p:spPr>
            <a:xfrm>
              <a:off x="6572557" y="576621"/>
              <a:ext cx="412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22D611-AE0E-C948-B04D-020CE0000FE8}"/>
                </a:ext>
              </a:extLst>
            </p:cNvPr>
            <p:cNvCxnSpPr/>
            <p:nvPr/>
          </p:nvCxnSpPr>
          <p:spPr>
            <a:xfrm>
              <a:off x="6565900" y="533400"/>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B067A0D-A57A-094E-B9B6-46A594CEB43C}"/>
                </a:ext>
              </a:extLst>
            </p:cNvPr>
            <p:cNvCxnSpPr/>
            <p:nvPr/>
          </p:nvCxnSpPr>
          <p:spPr>
            <a:xfrm>
              <a:off x="6670675" y="533758"/>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F0EB907-FE67-774D-9AC7-ABE26C0D5088}"/>
                </a:ext>
              </a:extLst>
            </p:cNvPr>
            <p:cNvCxnSpPr/>
            <p:nvPr/>
          </p:nvCxnSpPr>
          <p:spPr>
            <a:xfrm>
              <a:off x="6775450" y="534116"/>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B588AF6-89B4-6342-843F-320D6ACC8EE0}"/>
                </a:ext>
              </a:extLst>
            </p:cNvPr>
            <p:cNvCxnSpPr/>
            <p:nvPr/>
          </p:nvCxnSpPr>
          <p:spPr>
            <a:xfrm>
              <a:off x="6880225" y="534474"/>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2D2DC9-906A-A14B-8830-8E7C87499496}"/>
                </a:ext>
              </a:extLst>
            </p:cNvPr>
            <p:cNvCxnSpPr/>
            <p:nvPr/>
          </p:nvCxnSpPr>
          <p:spPr>
            <a:xfrm>
              <a:off x="6985000" y="534832"/>
              <a:ext cx="0" cy="857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2DFA039-AAC7-1647-B64B-B6986B4AB40B}"/>
              </a:ext>
            </a:extLst>
          </p:cNvPr>
          <p:cNvGrpSpPr/>
          <p:nvPr/>
        </p:nvGrpSpPr>
        <p:grpSpPr>
          <a:xfrm>
            <a:off x="6565908" y="1298277"/>
            <a:ext cx="419100" cy="87157"/>
            <a:chOff x="6565900" y="533400"/>
            <a:chExt cx="419100" cy="87157"/>
          </a:xfrm>
        </p:grpSpPr>
        <p:cxnSp>
          <p:nvCxnSpPr>
            <p:cNvPr id="82" name="Straight Connector 81">
              <a:extLst>
                <a:ext uri="{FF2B5EF4-FFF2-40B4-BE49-F238E27FC236}">
                  <a16:creationId xmlns:a16="http://schemas.microsoft.com/office/drawing/2014/main" id="{8BD021D6-DC0F-5048-9281-8291DE034EFE}"/>
                </a:ext>
              </a:extLst>
            </p:cNvPr>
            <p:cNvCxnSpPr>
              <a:cxnSpLocks/>
            </p:cNvCxnSpPr>
            <p:nvPr/>
          </p:nvCxnSpPr>
          <p:spPr>
            <a:xfrm>
              <a:off x="6572557" y="576621"/>
              <a:ext cx="412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6340D05-7B74-A64F-8EAC-3EB5E30A3305}"/>
                </a:ext>
              </a:extLst>
            </p:cNvPr>
            <p:cNvCxnSpPr/>
            <p:nvPr/>
          </p:nvCxnSpPr>
          <p:spPr>
            <a:xfrm>
              <a:off x="6565900" y="533400"/>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A43145B-7827-0847-B286-90C6CFDF75B3}"/>
                </a:ext>
              </a:extLst>
            </p:cNvPr>
            <p:cNvCxnSpPr/>
            <p:nvPr/>
          </p:nvCxnSpPr>
          <p:spPr>
            <a:xfrm>
              <a:off x="6670675" y="533758"/>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F3BE716-CB0C-DE40-8CE0-FA9827D975A5}"/>
                </a:ext>
              </a:extLst>
            </p:cNvPr>
            <p:cNvCxnSpPr/>
            <p:nvPr/>
          </p:nvCxnSpPr>
          <p:spPr>
            <a:xfrm>
              <a:off x="6775450" y="534116"/>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CB9230F-3827-B14F-815A-E759BF0B7813}"/>
                </a:ext>
              </a:extLst>
            </p:cNvPr>
            <p:cNvCxnSpPr/>
            <p:nvPr/>
          </p:nvCxnSpPr>
          <p:spPr>
            <a:xfrm>
              <a:off x="6880225" y="534474"/>
              <a:ext cx="0" cy="8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60C99B0-5EDC-EC4A-8038-EA13C3BE711D}"/>
                </a:ext>
              </a:extLst>
            </p:cNvPr>
            <p:cNvCxnSpPr/>
            <p:nvPr/>
          </p:nvCxnSpPr>
          <p:spPr>
            <a:xfrm>
              <a:off x="6985000" y="534832"/>
              <a:ext cx="0" cy="8572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9" name="Picture 88" descr="A picture containing drawing&#10;&#10;Description automatically generated">
            <a:extLst>
              <a:ext uri="{FF2B5EF4-FFF2-40B4-BE49-F238E27FC236}">
                <a16:creationId xmlns:a16="http://schemas.microsoft.com/office/drawing/2014/main" id="{443EDB5A-6D24-354F-8EF9-8362BA9DBE53}"/>
              </a:ext>
            </a:extLst>
          </p:cNvPr>
          <p:cNvPicPr>
            <a:picLocks noChangeAspect="1"/>
          </p:cNvPicPr>
          <p:nvPr/>
        </p:nvPicPr>
        <p:blipFill>
          <a:blip r:embed="rId2"/>
          <a:stretch>
            <a:fillRect/>
          </a:stretch>
        </p:blipFill>
        <p:spPr>
          <a:xfrm>
            <a:off x="7924888" y="163208"/>
            <a:ext cx="1984513" cy="740383"/>
          </a:xfrm>
          <a:prstGeom prst="rect">
            <a:avLst/>
          </a:prstGeom>
        </p:spPr>
      </p:pic>
      <p:sp>
        <p:nvSpPr>
          <p:cNvPr id="91" name="TextBox 90">
            <a:extLst>
              <a:ext uri="{FF2B5EF4-FFF2-40B4-BE49-F238E27FC236}">
                <a16:creationId xmlns:a16="http://schemas.microsoft.com/office/drawing/2014/main" id="{E21BCC18-F940-5743-80A2-FFAB8765006D}"/>
              </a:ext>
            </a:extLst>
          </p:cNvPr>
          <p:cNvSpPr txBox="1"/>
          <p:nvPr/>
        </p:nvSpPr>
        <p:spPr>
          <a:xfrm>
            <a:off x="9081930" y="195705"/>
            <a:ext cx="827471" cy="707886"/>
          </a:xfrm>
          <a:prstGeom prst="rect">
            <a:avLst/>
          </a:prstGeom>
          <a:solidFill>
            <a:schemeClr val="bg1"/>
          </a:solidFill>
        </p:spPr>
        <p:txBody>
          <a:bodyPr wrap="none" rtlCol="0">
            <a:spAutoFit/>
          </a:bodyPr>
          <a:lstStyle/>
          <a:p>
            <a:r>
              <a:rPr lang="en-US" sz="1000" dirty="0">
                <a:latin typeface="Arial Narrow" panose="020B0604020202020204" pitchFamily="34" charset="0"/>
                <a:cs typeface="Arial Narrow" panose="020B0604020202020204" pitchFamily="34" charset="0"/>
              </a:rPr>
              <a:t>College of</a:t>
            </a:r>
          </a:p>
          <a:p>
            <a:r>
              <a:rPr lang="en-US" sz="1000" dirty="0">
                <a:latin typeface="Arial Narrow" panose="020B0604020202020204" pitchFamily="34" charset="0"/>
                <a:cs typeface="Arial Narrow" panose="020B0604020202020204" pitchFamily="34" charset="0"/>
              </a:rPr>
              <a:t>Sport &amp;</a:t>
            </a:r>
          </a:p>
          <a:p>
            <a:r>
              <a:rPr lang="en-US" sz="1000" dirty="0">
                <a:latin typeface="Arial Narrow" panose="020B0604020202020204" pitchFamily="34" charset="0"/>
                <a:cs typeface="Arial Narrow" panose="020B0604020202020204" pitchFamily="34" charset="0"/>
              </a:rPr>
              <a:t>Exercise</a:t>
            </a:r>
          </a:p>
          <a:p>
            <a:r>
              <a:rPr lang="en-US" sz="1000" dirty="0">
                <a:latin typeface="Arial Narrow" panose="020B0604020202020204" pitchFamily="34" charset="0"/>
                <a:cs typeface="Arial Narrow" panose="020B0604020202020204" pitchFamily="34" charset="0"/>
              </a:rPr>
              <a:t>Psychologists</a:t>
            </a:r>
          </a:p>
        </p:txBody>
      </p:sp>
    </p:spTree>
    <p:extLst>
      <p:ext uri="{BB962C8B-B14F-4D97-AF65-F5344CB8AC3E}">
        <p14:creationId xmlns:p14="http://schemas.microsoft.com/office/powerpoint/2010/main" val="329724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D3EC0-D67E-4C43-8E1F-D9814313D7AC}"/>
              </a:ext>
            </a:extLst>
          </p:cNvPr>
          <p:cNvSpPr txBox="1"/>
          <p:nvPr/>
        </p:nvSpPr>
        <p:spPr>
          <a:xfrm>
            <a:off x="4709122" y="2644170"/>
            <a:ext cx="2199641" cy="1569660"/>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Potential</a:t>
            </a:r>
          </a:p>
          <a:p>
            <a:pPr algn="ctr"/>
            <a:r>
              <a:rPr lang="en-US" sz="2400" b="1" dirty="0">
                <a:latin typeface="Arial" panose="020B0604020202020204" pitchFamily="34" charset="0"/>
                <a:cs typeface="Arial" panose="020B0604020202020204" pitchFamily="34" charset="0"/>
              </a:rPr>
              <a:t>Opportunities</a:t>
            </a:r>
          </a:p>
          <a:p>
            <a:pPr algn="ctr"/>
            <a:r>
              <a:rPr lang="en-US" sz="2400" b="1" dirty="0">
                <a:latin typeface="Arial" panose="020B0604020202020204" pitchFamily="34" charset="0"/>
                <a:cs typeface="Arial" panose="020B0604020202020204" pitchFamily="34" charset="0"/>
              </a:rPr>
              <a:t>For</a:t>
            </a:r>
          </a:p>
          <a:p>
            <a:pPr algn="ctr"/>
            <a:r>
              <a:rPr lang="en-US" sz="2400" b="1" dirty="0">
                <a:latin typeface="Arial" panose="020B0604020202020204" pitchFamily="34" charset="0"/>
                <a:cs typeface="Arial" panose="020B0604020202020204" pitchFamily="34" charset="0"/>
              </a:rPr>
              <a:t>APS</a:t>
            </a:r>
          </a:p>
        </p:txBody>
      </p:sp>
      <p:sp>
        <p:nvSpPr>
          <p:cNvPr id="5" name="TextBox 4">
            <a:extLst>
              <a:ext uri="{FF2B5EF4-FFF2-40B4-BE49-F238E27FC236}">
                <a16:creationId xmlns:a16="http://schemas.microsoft.com/office/drawing/2014/main" id="{4451589A-C1A9-A542-AA79-68C6640AA4C9}"/>
              </a:ext>
            </a:extLst>
          </p:cNvPr>
          <p:cNvSpPr txBox="1"/>
          <p:nvPr/>
        </p:nvSpPr>
        <p:spPr>
          <a:xfrm>
            <a:off x="2712575" y="1104412"/>
            <a:ext cx="1508746"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Addressing</a:t>
            </a:r>
          </a:p>
          <a:p>
            <a:pPr algn="ctr"/>
            <a:r>
              <a:rPr lang="en-US" sz="1600" dirty="0">
                <a:latin typeface="Arial" panose="020B0604020202020204" pitchFamily="34" charset="0"/>
                <a:cs typeface="Arial" panose="020B0604020202020204" pitchFamily="34" charset="0"/>
              </a:rPr>
              <a:t>COVID Impact</a:t>
            </a:r>
          </a:p>
          <a:p>
            <a:pPr algn="ctr"/>
            <a:r>
              <a:rPr lang="en-US" sz="1600" dirty="0">
                <a:latin typeface="Arial" panose="020B0604020202020204" pitchFamily="34" charset="0"/>
                <a:cs typeface="Arial" panose="020B0604020202020204" pitchFamily="34" charset="0"/>
              </a:rPr>
              <a:t>on Members</a:t>
            </a:r>
          </a:p>
        </p:txBody>
      </p:sp>
      <p:sp>
        <p:nvSpPr>
          <p:cNvPr id="6" name="TextBox 5">
            <a:extLst>
              <a:ext uri="{FF2B5EF4-FFF2-40B4-BE49-F238E27FC236}">
                <a16:creationId xmlns:a16="http://schemas.microsoft.com/office/drawing/2014/main" id="{CDCBDAB6-F2FA-5C49-B05B-C4D6205E90EE}"/>
              </a:ext>
            </a:extLst>
          </p:cNvPr>
          <p:cNvSpPr txBox="1"/>
          <p:nvPr/>
        </p:nvSpPr>
        <p:spPr>
          <a:xfrm>
            <a:off x="7499435" y="1613337"/>
            <a:ext cx="2829622"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Additional income source</a:t>
            </a:r>
          </a:p>
          <a:p>
            <a:pPr algn="ctr"/>
            <a:r>
              <a:rPr lang="en-US" sz="1600" dirty="0">
                <a:latin typeface="Arial" panose="020B0604020202020204" pitchFamily="34" charset="0"/>
                <a:cs typeface="Arial" panose="020B0604020202020204" pitchFamily="34" charset="0"/>
              </a:rPr>
              <a:t>with minimal resource impact</a:t>
            </a:r>
          </a:p>
        </p:txBody>
      </p:sp>
      <p:sp>
        <p:nvSpPr>
          <p:cNvPr id="7" name="TextBox 6">
            <a:extLst>
              <a:ext uri="{FF2B5EF4-FFF2-40B4-BE49-F238E27FC236}">
                <a16:creationId xmlns:a16="http://schemas.microsoft.com/office/drawing/2014/main" id="{C2E6FE35-5A76-0E45-B5C6-D745FAC6C0D4}"/>
              </a:ext>
            </a:extLst>
          </p:cNvPr>
          <p:cNvSpPr txBox="1"/>
          <p:nvPr/>
        </p:nvSpPr>
        <p:spPr>
          <a:xfrm>
            <a:off x="8392689" y="3059668"/>
            <a:ext cx="2693238"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position APS</a:t>
            </a:r>
          </a:p>
          <a:p>
            <a:pPr algn="ctr"/>
            <a:r>
              <a:rPr lang="en-US" sz="1600" dirty="0">
                <a:latin typeface="Arial" panose="020B0604020202020204" pitchFamily="34" charset="0"/>
                <a:cs typeface="Arial" panose="020B0604020202020204" pitchFamily="34" charset="0"/>
              </a:rPr>
              <a:t>as supporting initiatives</a:t>
            </a:r>
          </a:p>
          <a:p>
            <a:pPr algn="ctr"/>
            <a:r>
              <a:rPr lang="en-US" sz="1600" dirty="0">
                <a:latin typeface="Arial" panose="020B0604020202020204" pitchFamily="34" charset="0"/>
                <a:cs typeface="Arial" panose="020B0604020202020204" pitchFamily="34" charset="0"/>
              </a:rPr>
              <a:t> for Members</a:t>
            </a:r>
          </a:p>
        </p:txBody>
      </p:sp>
      <p:sp>
        <p:nvSpPr>
          <p:cNvPr id="8" name="TextBox 7">
            <a:extLst>
              <a:ext uri="{FF2B5EF4-FFF2-40B4-BE49-F238E27FC236}">
                <a16:creationId xmlns:a16="http://schemas.microsoft.com/office/drawing/2014/main" id="{84F5226D-47D2-6C4E-8F72-6189209AA8D2}"/>
              </a:ext>
            </a:extLst>
          </p:cNvPr>
          <p:cNvSpPr txBox="1"/>
          <p:nvPr/>
        </p:nvSpPr>
        <p:spPr>
          <a:xfrm>
            <a:off x="7081888" y="4782998"/>
            <a:ext cx="2929007"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Public Relations Opportunities</a:t>
            </a:r>
          </a:p>
        </p:txBody>
      </p:sp>
      <p:sp>
        <p:nvSpPr>
          <p:cNvPr id="9" name="TextBox 8">
            <a:extLst>
              <a:ext uri="{FF2B5EF4-FFF2-40B4-BE49-F238E27FC236}">
                <a16:creationId xmlns:a16="http://schemas.microsoft.com/office/drawing/2014/main" id="{122C3852-AD0F-2540-A7B9-C23F715FE0C6}"/>
              </a:ext>
            </a:extLst>
          </p:cNvPr>
          <p:cNvSpPr txBox="1"/>
          <p:nvPr/>
        </p:nvSpPr>
        <p:spPr>
          <a:xfrm>
            <a:off x="974496" y="2598003"/>
            <a:ext cx="2385589"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align with</a:t>
            </a:r>
          </a:p>
          <a:p>
            <a:pPr algn="ctr"/>
            <a:r>
              <a:rPr lang="en-US" sz="1600" dirty="0">
                <a:latin typeface="Arial" panose="020B0604020202020204" pitchFamily="34" charset="0"/>
                <a:cs typeface="Arial" panose="020B0604020202020204" pitchFamily="34" charset="0"/>
              </a:rPr>
              <a:t>significant international</a:t>
            </a:r>
          </a:p>
          <a:p>
            <a:pPr algn="ctr"/>
            <a:r>
              <a:rPr lang="en-US" sz="1600" dirty="0" err="1">
                <a:latin typeface="Arial" panose="020B0604020202020204" pitchFamily="34" charset="0"/>
                <a:cs typeface="Arial" panose="020B0604020202020204" pitchFamily="34" charset="0"/>
              </a:rPr>
              <a:t>organisations</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7F4FF-8E42-C24A-A862-B74C92082AC5}"/>
              </a:ext>
            </a:extLst>
          </p:cNvPr>
          <p:cNvSpPr txBox="1"/>
          <p:nvPr/>
        </p:nvSpPr>
        <p:spPr>
          <a:xfrm>
            <a:off x="4954716" y="690007"/>
            <a:ext cx="2215670"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engage</a:t>
            </a:r>
          </a:p>
          <a:p>
            <a:pPr algn="ctr"/>
            <a:r>
              <a:rPr lang="en-US" sz="1600" dirty="0">
                <a:latin typeface="Arial" panose="020B0604020202020204" pitchFamily="34" charset="0"/>
                <a:cs typeface="Arial" panose="020B0604020202020204" pitchFamily="34" charset="0"/>
              </a:rPr>
              <a:t>other Colleges</a:t>
            </a:r>
          </a:p>
        </p:txBody>
      </p:sp>
      <p:sp>
        <p:nvSpPr>
          <p:cNvPr id="11" name="TextBox 10">
            <a:extLst>
              <a:ext uri="{FF2B5EF4-FFF2-40B4-BE49-F238E27FC236}">
                <a16:creationId xmlns:a16="http://schemas.microsoft.com/office/drawing/2014/main" id="{868DFA2E-33AF-C243-8392-C97F228ACD79}"/>
              </a:ext>
            </a:extLst>
          </p:cNvPr>
          <p:cNvSpPr txBox="1"/>
          <p:nvPr/>
        </p:nvSpPr>
        <p:spPr>
          <a:xfrm>
            <a:off x="3507332" y="5336996"/>
            <a:ext cx="3663054"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develop</a:t>
            </a:r>
          </a:p>
          <a:p>
            <a:pPr algn="ctr"/>
            <a:r>
              <a:rPr lang="en-US" sz="1600" dirty="0">
                <a:latin typeface="Arial" panose="020B0604020202020204" pitchFamily="34" charset="0"/>
                <a:cs typeface="Arial" panose="020B0604020202020204" pitchFamily="34" charset="0"/>
              </a:rPr>
              <a:t>Specific themes for APS Conferences,</a:t>
            </a:r>
          </a:p>
          <a:p>
            <a:pPr algn="ctr"/>
            <a:r>
              <a:rPr lang="en-US" sz="1600" dirty="0">
                <a:latin typeface="Arial" panose="020B0604020202020204" pitchFamily="34" charset="0"/>
                <a:cs typeface="Arial" panose="020B0604020202020204" pitchFamily="34" charset="0"/>
              </a:rPr>
              <a:t>certification projects</a:t>
            </a:r>
          </a:p>
        </p:txBody>
      </p:sp>
      <p:sp>
        <p:nvSpPr>
          <p:cNvPr id="12" name="TextBox 11">
            <a:extLst>
              <a:ext uri="{FF2B5EF4-FFF2-40B4-BE49-F238E27FC236}">
                <a16:creationId xmlns:a16="http://schemas.microsoft.com/office/drawing/2014/main" id="{7197A9EF-6F83-984A-B088-2904065B5FD8}"/>
              </a:ext>
            </a:extLst>
          </p:cNvPr>
          <p:cNvSpPr txBox="1"/>
          <p:nvPr/>
        </p:nvSpPr>
        <p:spPr>
          <a:xfrm>
            <a:off x="1305614" y="4091594"/>
            <a:ext cx="3129255"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demonstrate APS</a:t>
            </a:r>
          </a:p>
          <a:p>
            <a:pPr algn="ctr"/>
            <a:r>
              <a:rPr lang="en-US" sz="1600" dirty="0">
                <a:latin typeface="Arial" panose="020B0604020202020204" pitchFamily="34" charset="0"/>
                <a:cs typeface="Arial" panose="020B0604020202020204" pitchFamily="34" charset="0"/>
              </a:rPr>
              <a:t>active involvement / leadership</a:t>
            </a:r>
          </a:p>
          <a:p>
            <a:pPr algn="ctr"/>
            <a:r>
              <a:rPr lang="en-US" sz="1600" dirty="0">
                <a:latin typeface="Arial" panose="020B0604020202020204" pitchFamily="34" charset="0"/>
                <a:cs typeface="Arial" panose="020B0604020202020204" pitchFamily="34" charset="0"/>
              </a:rPr>
              <a:t>in COVID-19 recovery</a:t>
            </a:r>
          </a:p>
        </p:txBody>
      </p:sp>
    </p:spTree>
    <p:extLst>
      <p:ext uri="{BB962C8B-B14F-4D97-AF65-F5344CB8AC3E}">
        <p14:creationId xmlns:p14="http://schemas.microsoft.com/office/powerpoint/2010/main" val="361624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D3EC0-D67E-4C43-8E1F-D9814313D7AC}"/>
              </a:ext>
            </a:extLst>
          </p:cNvPr>
          <p:cNvSpPr txBox="1"/>
          <p:nvPr/>
        </p:nvSpPr>
        <p:spPr>
          <a:xfrm>
            <a:off x="4999665" y="2611205"/>
            <a:ext cx="2199641" cy="1569660"/>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Potential</a:t>
            </a:r>
          </a:p>
          <a:p>
            <a:pPr algn="ctr"/>
            <a:r>
              <a:rPr lang="en-US" sz="2400" b="1" dirty="0">
                <a:latin typeface="Arial" panose="020B0604020202020204" pitchFamily="34" charset="0"/>
                <a:cs typeface="Arial" panose="020B0604020202020204" pitchFamily="34" charset="0"/>
              </a:rPr>
              <a:t>Opportunities</a:t>
            </a:r>
          </a:p>
          <a:p>
            <a:pPr algn="ctr"/>
            <a:r>
              <a:rPr lang="en-US" sz="2400" b="1" dirty="0">
                <a:latin typeface="Arial" panose="020B0604020202020204" pitchFamily="34" charset="0"/>
                <a:cs typeface="Arial" panose="020B0604020202020204" pitchFamily="34" charset="0"/>
              </a:rPr>
              <a:t>for</a:t>
            </a:r>
          </a:p>
          <a:p>
            <a:pPr algn="ctr"/>
            <a:r>
              <a:rPr lang="en-US" sz="2400" b="1" dirty="0" err="1">
                <a:latin typeface="Arial" panose="020B0604020202020204" pitchFamily="34" charset="0"/>
                <a:cs typeface="Arial" panose="020B0604020202020204" pitchFamily="34" charset="0"/>
              </a:rPr>
              <a:t>CoSEP</a:t>
            </a:r>
            <a:endParaRPr 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51589A-C1A9-A542-AA79-68C6640AA4C9}"/>
              </a:ext>
            </a:extLst>
          </p:cNvPr>
          <p:cNvSpPr txBox="1"/>
          <p:nvPr/>
        </p:nvSpPr>
        <p:spPr>
          <a:xfrm>
            <a:off x="1411390" y="1290171"/>
            <a:ext cx="3102131"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Provide potential income source</a:t>
            </a:r>
          </a:p>
          <a:p>
            <a:pPr algn="ctr"/>
            <a:r>
              <a:rPr lang="en-US" sz="1600" dirty="0">
                <a:latin typeface="Arial" panose="020B0604020202020204" pitchFamily="34" charset="0"/>
                <a:cs typeface="Arial" panose="020B0604020202020204" pitchFamily="34" charset="0"/>
              </a:rPr>
              <a:t>For members impacted </a:t>
            </a:r>
          </a:p>
          <a:p>
            <a:pPr algn="ctr"/>
            <a:r>
              <a:rPr lang="en-US" sz="1600" dirty="0">
                <a:latin typeface="Arial" panose="020B0604020202020204" pitchFamily="34" charset="0"/>
                <a:cs typeface="Arial" panose="020B0604020202020204" pitchFamily="34" charset="0"/>
              </a:rPr>
              <a:t>By COVID disruptions</a:t>
            </a:r>
          </a:p>
        </p:txBody>
      </p:sp>
      <p:sp>
        <p:nvSpPr>
          <p:cNvPr id="6" name="TextBox 5">
            <a:extLst>
              <a:ext uri="{FF2B5EF4-FFF2-40B4-BE49-F238E27FC236}">
                <a16:creationId xmlns:a16="http://schemas.microsoft.com/office/drawing/2014/main" id="{CDCBDAB6-F2FA-5C49-B05B-C4D6205E90EE}"/>
              </a:ext>
            </a:extLst>
          </p:cNvPr>
          <p:cNvSpPr txBox="1"/>
          <p:nvPr/>
        </p:nvSpPr>
        <p:spPr>
          <a:xfrm>
            <a:off x="7686189" y="1613337"/>
            <a:ext cx="2456122"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Potential to rejuvenate</a:t>
            </a:r>
          </a:p>
          <a:p>
            <a:pPr algn="ctr"/>
            <a:r>
              <a:rPr lang="en-US" sz="1600" dirty="0">
                <a:latin typeface="Arial" panose="020B0604020202020204" pitchFamily="34" charset="0"/>
                <a:cs typeface="Arial" panose="020B0604020202020204" pitchFamily="34" charset="0"/>
              </a:rPr>
              <a:t>Industry &amp; perceptions of</a:t>
            </a:r>
          </a:p>
          <a:p>
            <a:pPr algn="ctr"/>
            <a:r>
              <a:rPr lang="en-US" sz="1600" dirty="0">
                <a:latin typeface="Arial" panose="020B0604020202020204" pitchFamily="34" charset="0"/>
                <a:cs typeface="Arial" panose="020B0604020202020204" pitchFamily="34" charset="0"/>
              </a:rPr>
              <a:t>Value of College, APS</a:t>
            </a:r>
          </a:p>
        </p:txBody>
      </p:sp>
      <p:sp>
        <p:nvSpPr>
          <p:cNvPr id="7" name="TextBox 6">
            <a:extLst>
              <a:ext uri="{FF2B5EF4-FFF2-40B4-BE49-F238E27FC236}">
                <a16:creationId xmlns:a16="http://schemas.microsoft.com/office/drawing/2014/main" id="{C2E6FE35-5A76-0E45-B5C6-D745FAC6C0D4}"/>
              </a:ext>
            </a:extLst>
          </p:cNvPr>
          <p:cNvSpPr txBox="1"/>
          <p:nvPr/>
        </p:nvSpPr>
        <p:spPr>
          <a:xfrm>
            <a:off x="8122776" y="3059668"/>
            <a:ext cx="3233065"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position APS</a:t>
            </a:r>
          </a:p>
          <a:p>
            <a:pPr algn="ctr"/>
            <a:r>
              <a:rPr lang="en-US" sz="1600" dirty="0">
                <a:latin typeface="Arial" panose="020B0604020202020204" pitchFamily="34" charset="0"/>
                <a:cs typeface="Arial" panose="020B0604020202020204" pitchFamily="34" charset="0"/>
              </a:rPr>
              <a:t>&amp; </a:t>
            </a: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 as supporting initiatives</a:t>
            </a:r>
          </a:p>
          <a:p>
            <a:pPr algn="ctr"/>
            <a:r>
              <a:rPr lang="en-US" sz="1600" dirty="0">
                <a:latin typeface="Arial" panose="020B0604020202020204" pitchFamily="34" charset="0"/>
                <a:cs typeface="Arial" panose="020B0604020202020204" pitchFamily="34" charset="0"/>
              </a:rPr>
              <a:t> for Members</a:t>
            </a:r>
          </a:p>
        </p:txBody>
      </p:sp>
      <p:sp>
        <p:nvSpPr>
          <p:cNvPr id="8" name="TextBox 7">
            <a:extLst>
              <a:ext uri="{FF2B5EF4-FFF2-40B4-BE49-F238E27FC236}">
                <a16:creationId xmlns:a16="http://schemas.microsoft.com/office/drawing/2014/main" id="{84F5226D-47D2-6C4E-8F72-6189209AA8D2}"/>
              </a:ext>
            </a:extLst>
          </p:cNvPr>
          <p:cNvSpPr txBox="1"/>
          <p:nvPr/>
        </p:nvSpPr>
        <p:spPr>
          <a:xfrm>
            <a:off x="6590701" y="4644498"/>
            <a:ext cx="3385863" cy="1077218"/>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Public Relations Opportunities</a:t>
            </a:r>
          </a:p>
          <a:p>
            <a:pPr algn="ctr"/>
            <a:r>
              <a:rPr lang="en-US" sz="1600" dirty="0">
                <a:latin typeface="Arial" panose="020B0604020202020204" pitchFamily="34" charset="0"/>
                <a:cs typeface="Arial" panose="020B0604020202020204" pitchFamily="34" charset="0"/>
              </a:rPr>
              <a:t>Including repositioning Sport Psych</a:t>
            </a:r>
          </a:p>
          <a:p>
            <a:pPr algn="ctr"/>
            <a:r>
              <a:rPr lang="en-US" sz="1600" dirty="0">
                <a:latin typeface="Arial" panose="020B0604020202020204" pitchFamily="34" charset="0"/>
                <a:cs typeface="Arial" panose="020B0604020202020204" pitchFamily="34" charset="0"/>
              </a:rPr>
              <a:t>In high perf sport industry</a:t>
            </a:r>
          </a:p>
          <a:p>
            <a:pPr algn="ctr"/>
            <a:r>
              <a:rPr lang="en-US" sz="1600" dirty="0">
                <a:latin typeface="Arial" panose="020B0604020202020204" pitchFamily="34" charset="0"/>
                <a:cs typeface="Arial" panose="020B0604020202020204" pitchFamily="34" charset="0"/>
              </a:rPr>
              <a:t>&amp; in public eyes</a:t>
            </a:r>
          </a:p>
        </p:txBody>
      </p:sp>
      <p:sp>
        <p:nvSpPr>
          <p:cNvPr id="9" name="TextBox 8">
            <a:extLst>
              <a:ext uri="{FF2B5EF4-FFF2-40B4-BE49-F238E27FC236}">
                <a16:creationId xmlns:a16="http://schemas.microsoft.com/office/drawing/2014/main" id="{122C3852-AD0F-2540-A7B9-C23F715FE0C6}"/>
              </a:ext>
            </a:extLst>
          </p:cNvPr>
          <p:cNvSpPr txBox="1"/>
          <p:nvPr/>
        </p:nvSpPr>
        <p:spPr>
          <a:xfrm>
            <a:off x="750606" y="2611205"/>
            <a:ext cx="2770310"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align with</a:t>
            </a:r>
          </a:p>
          <a:p>
            <a:pPr algn="ctr"/>
            <a:r>
              <a:rPr lang="en-US" sz="1600" dirty="0">
                <a:latin typeface="Arial" panose="020B0604020202020204" pitchFamily="34" charset="0"/>
                <a:cs typeface="Arial" panose="020B0604020202020204" pitchFamily="34" charset="0"/>
              </a:rPr>
              <a:t>significant national </a:t>
            </a:r>
          </a:p>
          <a:p>
            <a:pPr algn="ctr"/>
            <a:r>
              <a:rPr lang="en-US" sz="1600" dirty="0">
                <a:latin typeface="Arial" panose="020B0604020202020204" pitchFamily="34" charset="0"/>
                <a:cs typeface="Arial" panose="020B0604020202020204" pitchFamily="34" charset="0"/>
              </a:rPr>
              <a:t>&amp; international </a:t>
            </a:r>
            <a:r>
              <a:rPr lang="en-US" sz="1600" dirty="0" err="1">
                <a:latin typeface="Arial" panose="020B0604020202020204" pitchFamily="34" charset="0"/>
                <a:cs typeface="Arial" panose="020B0604020202020204" pitchFamily="34" charset="0"/>
              </a:rPr>
              <a:t>organisations</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7F4FF-8E42-C24A-A862-B74C92082AC5}"/>
              </a:ext>
            </a:extLst>
          </p:cNvPr>
          <p:cNvSpPr txBox="1"/>
          <p:nvPr/>
        </p:nvSpPr>
        <p:spPr>
          <a:xfrm>
            <a:off x="4755140" y="690007"/>
            <a:ext cx="2614819" cy="1077218"/>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engage and</a:t>
            </a:r>
          </a:p>
          <a:p>
            <a:pPr algn="ctr"/>
            <a:r>
              <a:rPr lang="en-US" sz="1600" dirty="0">
                <a:latin typeface="Arial" panose="020B0604020202020204" pitchFamily="34" charset="0"/>
                <a:cs typeface="Arial" panose="020B0604020202020204" pitchFamily="34" charset="0"/>
              </a:rPr>
              <a:t>Integrate </a:t>
            </a:r>
            <a:r>
              <a:rPr lang="en-US" sz="1600" dirty="0" err="1">
                <a:latin typeface="Arial" panose="020B0604020202020204" pitchFamily="34" charset="0"/>
                <a:cs typeface="Arial" panose="020B0604020202020204" pitchFamily="34" charset="0"/>
              </a:rPr>
              <a:t>CoSEP</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members, students</a:t>
            </a:r>
          </a:p>
          <a:p>
            <a:pPr algn="ctr"/>
            <a:r>
              <a:rPr lang="en-US" sz="1600" dirty="0">
                <a:latin typeface="Arial" panose="020B0604020202020204" pitchFamily="34" charset="0"/>
                <a:cs typeface="Arial" panose="020B0604020202020204" pitchFamily="34" charset="0"/>
              </a:rPr>
              <a:t>“Team </a:t>
            </a: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7511910E-AB60-6143-BED5-B6B81708757D}"/>
              </a:ext>
            </a:extLst>
          </p:cNvPr>
          <p:cNvSpPr txBox="1"/>
          <p:nvPr/>
        </p:nvSpPr>
        <p:spPr>
          <a:xfrm>
            <a:off x="1616865" y="3994227"/>
            <a:ext cx="2531463"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Position </a:t>
            </a: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 as</a:t>
            </a:r>
          </a:p>
          <a:p>
            <a:pPr algn="ctr"/>
            <a:r>
              <a:rPr lang="en-US" sz="1600" dirty="0">
                <a:latin typeface="Arial" panose="020B0604020202020204" pitchFamily="34" charset="0"/>
                <a:cs typeface="Arial" panose="020B0604020202020204" pitchFamily="34" charset="0"/>
              </a:rPr>
              <a:t>Significant industry leader</a:t>
            </a:r>
          </a:p>
        </p:txBody>
      </p:sp>
      <p:sp>
        <p:nvSpPr>
          <p:cNvPr id="12" name="TextBox 11">
            <a:extLst>
              <a:ext uri="{FF2B5EF4-FFF2-40B4-BE49-F238E27FC236}">
                <a16:creationId xmlns:a16="http://schemas.microsoft.com/office/drawing/2014/main" id="{ADD4249F-7941-1141-983C-DEF4CAEC160A}"/>
              </a:ext>
            </a:extLst>
          </p:cNvPr>
          <p:cNvSpPr txBox="1"/>
          <p:nvPr/>
        </p:nvSpPr>
        <p:spPr>
          <a:xfrm>
            <a:off x="9593121" y="5673838"/>
            <a:ext cx="1098379"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Not just a</a:t>
            </a:r>
          </a:p>
          <a:p>
            <a:pPr algn="ctr"/>
            <a:r>
              <a:rPr lang="en-US" sz="1200" dirty="0">
                <a:latin typeface="Arial" panose="020B0604020202020204" pitchFamily="34" charset="0"/>
                <a:cs typeface="Arial" panose="020B0604020202020204" pitchFamily="34" charset="0"/>
              </a:rPr>
              <a:t>“soft science”</a:t>
            </a:r>
          </a:p>
        </p:txBody>
      </p:sp>
      <p:sp>
        <p:nvSpPr>
          <p:cNvPr id="13" name="TextBox 12">
            <a:extLst>
              <a:ext uri="{FF2B5EF4-FFF2-40B4-BE49-F238E27FC236}">
                <a16:creationId xmlns:a16="http://schemas.microsoft.com/office/drawing/2014/main" id="{3BFB46E0-5AD2-8D41-9CEF-D0CD9D33E441}"/>
              </a:ext>
            </a:extLst>
          </p:cNvPr>
          <p:cNvSpPr txBox="1"/>
          <p:nvPr/>
        </p:nvSpPr>
        <p:spPr>
          <a:xfrm>
            <a:off x="7037494" y="6013884"/>
            <a:ext cx="1317990"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Program Review</a:t>
            </a:r>
          </a:p>
          <a:p>
            <a:pPr algn="ctr"/>
            <a:r>
              <a:rPr lang="en-US" sz="1200" dirty="0">
                <a:latin typeface="Arial" panose="020B0604020202020204" pitchFamily="34" charset="0"/>
                <a:cs typeface="Arial" panose="020B0604020202020204" pitchFamily="34" charset="0"/>
              </a:rPr>
              <a:t>System</a:t>
            </a:r>
          </a:p>
        </p:txBody>
      </p:sp>
      <p:sp>
        <p:nvSpPr>
          <p:cNvPr id="14" name="TextBox 13">
            <a:extLst>
              <a:ext uri="{FF2B5EF4-FFF2-40B4-BE49-F238E27FC236}">
                <a16:creationId xmlns:a16="http://schemas.microsoft.com/office/drawing/2014/main" id="{183BBFEE-6953-7B49-BE04-68A4879971C3}"/>
              </a:ext>
            </a:extLst>
          </p:cNvPr>
          <p:cNvSpPr txBox="1"/>
          <p:nvPr/>
        </p:nvSpPr>
        <p:spPr>
          <a:xfrm>
            <a:off x="2860155" y="5131027"/>
            <a:ext cx="2576346"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Focus for Continuing</a:t>
            </a:r>
          </a:p>
          <a:p>
            <a:pPr algn="ctr"/>
            <a:r>
              <a:rPr lang="en-US" sz="1600" dirty="0">
                <a:latin typeface="Arial" panose="020B0604020202020204" pitchFamily="34" charset="0"/>
                <a:cs typeface="Arial" panose="020B0604020202020204" pitchFamily="34" charset="0"/>
              </a:rPr>
              <a:t>Professional Development</a:t>
            </a:r>
          </a:p>
        </p:txBody>
      </p:sp>
    </p:spTree>
    <p:extLst>
      <p:ext uri="{BB962C8B-B14F-4D97-AF65-F5344CB8AC3E}">
        <p14:creationId xmlns:p14="http://schemas.microsoft.com/office/powerpoint/2010/main" val="223577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D3EC0-D67E-4C43-8E1F-D9814313D7AC}"/>
              </a:ext>
            </a:extLst>
          </p:cNvPr>
          <p:cNvSpPr txBox="1"/>
          <p:nvPr/>
        </p:nvSpPr>
        <p:spPr>
          <a:xfrm>
            <a:off x="5001912" y="2617866"/>
            <a:ext cx="1483098" cy="1569660"/>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Potential</a:t>
            </a:r>
          </a:p>
          <a:p>
            <a:pPr algn="ctr"/>
            <a:r>
              <a:rPr lang="en-US" sz="2400" b="1" dirty="0">
                <a:latin typeface="Arial" panose="020B0604020202020204" pitchFamily="34" charset="0"/>
                <a:cs typeface="Arial" panose="020B0604020202020204" pitchFamily="34" charset="0"/>
              </a:rPr>
              <a:t>Risks</a:t>
            </a:r>
          </a:p>
          <a:p>
            <a:pPr algn="ctr"/>
            <a:r>
              <a:rPr lang="en-US" sz="2400" b="1" dirty="0">
                <a:latin typeface="Arial" panose="020B0604020202020204" pitchFamily="34" charset="0"/>
                <a:cs typeface="Arial" panose="020B0604020202020204" pitchFamily="34" charset="0"/>
              </a:rPr>
              <a:t>for</a:t>
            </a:r>
          </a:p>
          <a:p>
            <a:pPr algn="ctr"/>
            <a:r>
              <a:rPr lang="en-US" sz="2400" b="1" dirty="0">
                <a:latin typeface="Arial" panose="020B0604020202020204" pitchFamily="34" charset="0"/>
                <a:cs typeface="Arial" panose="020B0604020202020204" pitchFamily="34" charset="0"/>
              </a:rPr>
              <a:t>APS</a:t>
            </a:r>
          </a:p>
        </p:txBody>
      </p:sp>
      <p:sp>
        <p:nvSpPr>
          <p:cNvPr id="5" name="TextBox 4">
            <a:extLst>
              <a:ext uri="{FF2B5EF4-FFF2-40B4-BE49-F238E27FC236}">
                <a16:creationId xmlns:a16="http://schemas.microsoft.com/office/drawing/2014/main" id="{4451589A-C1A9-A542-AA79-68C6640AA4C9}"/>
              </a:ext>
            </a:extLst>
          </p:cNvPr>
          <p:cNvSpPr txBox="1"/>
          <p:nvPr/>
        </p:nvSpPr>
        <p:spPr>
          <a:xfrm>
            <a:off x="2586709" y="1613338"/>
            <a:ext cx="1382109"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Project</a:t>
            </a:r>
          </a:p>
          <a:p>
            <a:pPr algn="ctr"/>
            <a:r>
              <a:rPr lang="en-US" sz="1600" dirty="0">
                <a:latin typeface="Arial" panose="020B0604020202020204" pitchFamily="34" charset="0"/>
                <a:cs typeface="Arial" panose="020B0604020202020204" pitchFamily="34" charset="0"/>
              </a:rPr>
              <a:t>Management</a:t>
            </a:r>
          </a:p>
        </p:txBody>
      </p:sp>
      <p:sp>
        <p:nvSpPr>
          <p:cNvPr id="6" name="TextBox 5">
            <a:extLst>
              <a:ext uri="{FF2B5EF4-FFF2-40B4-BE49-F238E27FC236}">
                <a16:creationId xmlns:a16="http://schemas.microsoft.com/office/drawing/2014/main" id="{CDCBDAB6-F2FA-5C49-B05B-C4D6205E90EE}"/>
              </a:ext>
            </a:extLst>
          </p:cNvPr>
          <p:cNvSpPr txBox="1"/>
          <p:nvPr/>
        </p:nvSpPr>
        <p:spPr>
          <a:xfrm>
            <a:off x="7551986" y="1751836"/>
            <a:ext cx="2829621"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Additional income source</a:t>
            </a:r>
          </a:p>
          <a:p>
            <a:pPr algn="ctr"/>
            <a:r>
              <a:rPr lang="en-US" sz="1600" dirty="0">
                <a:latin typeface="Arial" panose="020B0604020202020204" pitchFamily="34" charset="0"/>
                <a:cs typeface="Arial" panose="020B0604020202020204" pitchFamily="34" charset="0"/>
              </a:rPr>
              <a:t>with minimal resource impact</a:t>
            </a:r>
          </a:p>
        </p:txBody>
      </p:sp>
      <p:sp>
        <p:nvSpPr>
          <p:cNvPr id="7" name="TextBox 6">
            <a:extLst>
              <a:ext uri="{FF2B5EF4-FFF2-40B4-BE49-F238E27FC236}">
                <a16:creationId xmlns:a16="http://schemas.microsoft.com/office/drawing/2014/main" id="{C2E6FE35-5A76-0E45-B5C6-D745FAC6C0D4}"/>
              </a:ext>
            </a:extLst>
          </p:cNvPr>
          <p:cNvSpPr txBox="1"/>
          <p:nvPr/>
        </p:nvSpPr>
        <p:spPr>
          <a:xfrm>
            <a:off x="8236300" y="3059668"/>
            <a:ext cx="3006016" cy="92333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Opportunity to position APS</a:t>
            </a:r>
          </a:p>
          <a:p>
            <a:pPr algn="ctr"/>
            <a:r>
              <a:rPr lang="en-US" dirty="0">
                <a:latin typeface="Arial" panose="020B0604020202020204" pitchFamily="34" charset="0"/>
                <a:cs typeface="Arial" panose="020B0604020202020204" pitchFamily="34" charset="0"/>
              </a:rPr>
              <a:t>as supporting initiatives</a:t>
            </a:r>
          </a:p>
          <a:p>
            <a:pPr algn="ctr"/>
            <a:r>
              <a:rPr lang="en-US" dirty="0">
                <a:latin typeface="Arial" panose="020B0604020202020204" pitchFamily="34" charset="0"/>
                <a:cs typeface="Arial" panose="020B0604020202020204" pitchFamily="34" charset="0"/>
              </a:rPr>
              <a:t> for Members</a:t>
            </a:r>
          </a:p>
        </p:txBody>
      </p:sp>
      <p:sp>
        <p:nvSpPr>
          <p:cNvPr id="8" name="TextBox 7">
            <a:extLst>
              <a:ext uri="{FF2B5EF4-FFF2-40B4-BE49-F238E27FC236}">
                <a16:creationId xmlns:a16="http://schemas.microsoft.com/office/drawing/2014/main" id="{84F5226D-47D2-6C4E-8F72-6189209AA8D2}"/>
              </a:ext>
            </a:extLst>
          </p:cNvPr>
          <p:cNvSpPr txBox="1"/>
          <p:nvPr/>
        </p:nvSpPr>
        <p:spPr>
          <a:xfrm>
            <a:off x="6067499" y="4925012"/>
            <a:ext cx="3211136"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Opportunity to influence</a:t>
            </a:r>
          </a:p>
          <a:p>
            <a:pPr algn="ctr"/>
            <a:r>
              <a:rPr lang="en-US" dirty="0">
                <a:latin typeface="Arial" panose="020B0604020202020204" pitchFamily="34" charset="0"/>
                <a:cs typeface="Arial" panose="020B0604020202020204" pitchFamily="34" charset="0"/>
              </a:rPr>
              <a:t>future directions of profession</a:t>
            </a:r>
          </a:p>
        </p:txBody>
      </p:sp>
      <p:sp>
        <p:nvSpPr>
          <p:cNvPr id="9" name="TextBox 8">
            <a:extLst>
              <a:ext uri="{FF2B5EF4-FFF2-40B4-BE49-F238E27FC236}">
                <a16:creationId xmlns:a16="http://schemas.microsoft.com/office/drawing/2014/main" id="{122C3852-AD0F-2540-A7B9-C23F715FE0C6}"/>
              </a:ext>
            </a:extLst>
          </p:cNvPr>
          <p:cNvSpPr txBox="1"/>
          <p:nvPr/>
        </p:nvSpPr>
        <p:spPr>
          <a:xfrm>
            <a:off x="1323495" y="3834216"/>
            <a:ext cx="3262432" cy="1077218"/>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Alignment of objectives, operating</a:t>
            </a:r>
          </a:p>
          <a:p>
            <a:pPr algn="ctr"/>
            <a:r>
              <a:rPr lang="en-US" sz="1600" dirty="0">
                <a:latin typeface="Arial" panose="020B0604020202020204" pitchFamily="34" charset="0"/>
                <a:cs typeface="Arial" panose="020B0604020202020204" pitchFamily="34" charset="0"/>
              </a:rPr>
              <a:t>principles with ARMY and</a:t>
            </a:r>
          </a:p>
          <a:p>
            <a:pPr algn="ctr"/>
            <a:r>
              <a:rPr lang="en-US" sz="1600" dirty="0">
                <a:latin typeface="Arial" panose="020B0604020202020204" pitchFamily="34" charset="0"/>
                <a:cs typeface="Arial" panose="020B0604020202020204" pitchFamily="34" charset="0"/>
              </a:rPr>
              <a:t>associated international</a:t>
            </a:r>
          </a:p>
          <a:p>
            <a:pPr algn="ctr"/>
            <a:r>
              <a:rPr lang="en-US" sz="1600" dirty="0" err="1">
                <a:latin typeface="Arial" panose="020B0604020202020204" pitchFamily="34" charset="0"/>
                <a:cs typeface="Arial" panose="020B0604020202020204" pitchFamily="34" charset="0"/>
              </a:rPr>
              <a:t>organisations</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7F4FF-8E42-C24A-A862-B74C92082AC5}"/>
              </a:ext>
            </a:extLst>
          </p:cNvPr>
          <p:cNvSpPr txBox="1"/>
          <p:nvPr/>
        </p:nvSpPr>
        <p:spPr>
          <a:xfrm>
            <a:off x="5105305" y="1067643"/>
            <a:ext cx="1837362"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Budgetary Control</a:t>
            </a:r>
          </a:p>
        </p:txBody>
      </p:sp>
      <p:sp>
        <p:nvSpPr>
          <p:cNvPr id="11" name="TextBox 10">
            <a:extLst>
              <a:ext uri="{FF2B5EF4-FFF2-40B4-BE49-F238E27FC236}">
                <a16:creationId xmlns:a16="http://schemas.microsoft.com/office/drawing/2014/main" id="{B62E0F3B-0069-DF45-9174-B7181367B7DF}"/>
              </a:ext>
            </a:extLst>
          </p:cNvPr>
          <p:cNvSpPr txBox="1"/>
          <p:nvPr/>
        </p:nvSpPr>
        <p:spPr>
          <a:xfrm>
            <a:off x="1052320" y="1290171"/>
            <a:ext cx="950901" cy="646331"/>
          </a:xfrm>
          <a:prstGeom prst="rect">
            <a:avLst/>
          </a:prstGeom>
          <a:noFill/>
        </p:spPr>
        <p:txBody>
          <a:bodyPr wrap="none" rtlCol="0">
            <a:spAutoFit/>
          </a:bodyPr>
          <a:lstStyle/>
          <a:p>
            <a:pPr algn="ctr"/>
            <a:r>
              <a:rPr lang="en-US" sz="1200" dirty="0" err="1">
                <a:latin typeface="Arial" panose="020B0604020202020204" pitchFamily="34" charset="0"/>
                <a:cs typeface="Arial" panose="020B0604020202020204" pitchFamily="34" charset="0"/>
              </a:rPr>
              <a:t>CoSEP</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Members</a:t>
            </a:r>
          </a:p>
          <a:p>
            <a:pPr algn="ctr"/>
            <a:r>
              <a:rPr lang="en-US" sz="1200" dirty="0">
                <a:latin typeface="Arial" panose="020B0604020202020204" pitchFamily="34" charset="0"/>
                <a:cs typeface="Arial" panose="020B0604020202020204" pitchFamily="34" charset="0"/>
              </a:rPr>
              <a:t>Experience</a:t>
            </a:r>
          </a:p>
        </p:txBody>
      </p:sp>
      <p:sp>
        <p:nvSpPr>
          <p:cNvPr id="12" name="TextBox 11">
            <a:extLst>
              <a:ext uri="{FF2B5EF4-FFF2-40B4-BE49-F238E27FC236}">
                <a16:creationId xmlns:a16="http://schemas.microsoft.com/office/drawing/2014/main" id="{1C3F27DB-51AE-0C4D-92CB-1FC373D16E1C}"/>
              </a:ext>
            </a:extLst>
          </p:cNvPr>
          <p:cNvSpPr txBox="1"/>
          <p:nvPr/>
        </p:nvSpPr>
        <p:spPr>
          <a:xfrm>
            <a:off x="2049542" y="608810"/>
            <a:ext cx="1228221"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Contemporary</a:t>
            </a:r>
          </a:p>
          <a:p>
            <a:pPr algn="ctr"/>
            <a:r>
              <a:rPr lang="en-US" sz="1200" dirty="0">
                <a:latin typeface="Arial" panose="020B0604020202020204" pitchFamily="34" charset="0"/>
                <a:cs typeface="Arial" panose="020B0604020202020204" pitchFamily="34" charset="0"/>
              </a:rPr>
              <a:t>Requirements</a:t>
            </a:r>
          </a:p>
          <a:p>
            <a:pPr algn="ctr"/>
            <a:r>
              <a:rPr lang="en-US" sz="1200" dirty="0">
                <a:latin typeface="Arial" panose="020B0604020202020204" pitchFamily="34" charset="0"/>
                <a:cs typeface="Arial" panose="020B0604020202020204" pitchFamily="34" charset="0"/>
              </a:rPr>
              <a:t>Of Def Projects</a:t>
            </a:r>
          </a:p>
        </p:txBody>
      </p:sp>
      <p:sp>
        <p:nvSpPr>
          <p:cNvPr id="13" name="TextBox 12">
            <a:extLst>
              <a:ext uri="{FF2B5EF4-FFF2-40B4-BE49-F238E27FC236}">
                <a16:creationId xmlns:a16="http://schemas.microsoft.com/office/drawing/2014/main" id="{A38AADE5-63AC-3E48-88F5-50749FA74188}"/>
              </a:ext>
            </a:extLst>
          </p:cNvPr>
          <p:cNvSpPr txBox="1"/>
          <p:nvPr/>
        </p:nvSpPr>
        <p:spPr>
          <a:xfrm>
            <a:off x="8966796" y="1013172"/>
            <a:ext cx="2425665"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Possibility of project</a:t>
            </a:r>
          </a:p>
          <a:p>
            <a:pPr algn="ctr"/>
            <a:r>
              <a:rPr lang="en-US" sz="1200" dirty="0">
                <a:latin typeface="Arial" panose="020B0604020202020204" pitchFamily="34" charset="0"/>
                <a:cs typeface="Arial" panose="020B0604020202020204" pitchFamily="34" charset="0"/>
              </a:rPr>
              <a:t>continuing into subsequent years</a:t>
            </a:r>
          </a:p>
        </p:txBody>
      </p:sp>
      <p:sp>
        <p:nvSpPr>
          <p:cNvPr id="14" name="TextBox 13">
            <a:extLst>
              <a:ext uri="{FF2B5EF4-FFF2-40B4-BE49-F238E27FC236}">
                <a16:creationId xmlns:a16="http://schemas.microsoft.com/office/drawing/2014/main" id="{75CC4FB4-1FCE-0B44-A922-2ED71DACE0E7}"/>
              </a:ext>
            </a:extLst>
          </p:cNvPr>
          <p:cNvSpPr txBox="1"/>
          <p:nvPr/>
        </p:nvSpPr>
        <p:spPr>
          <a:xfrm>
            <a:off x="722304" y="5131131"/>
            <a:ext cx="2232407"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APS is </a:t>
            </a:r>
            <a:r>
              <a:rPr lang="en-US" sz="1200" dirty="0" err="1">
                <a:latin typeface="Arial" panose="020B0604020202020204" pitchFamily="34" charset="0"/>
                <a:cs typeface="Arial" panose="020B0604020202020204" pitchFamily="34" charset="0"/>
              </a:rPr>
              <a:t>recognised</a:t>
            </a:r>
            <a:r>
              <a:rPr lang="en-US" sz="1200" dirty="0">
                <a:latin typeface="Arial" panose="020B0604020202020204" pitchFamily="34" charset="0"/>
                <a:cs typeface="Arial" panose="020B0604020202020204" pitchFamily="34" charset="0"/>
              </a:rPr>
              <a:t> as</a:t>
            </a:r>
          </a:p>
          <a:p>
            <a:pPr algn="ctr"/>
            <a:r>
              <a:rPr lang="en-US" sz="1200" dirty="0">
                <a:latin typeface="Arial" panose="020B0604020202020204" pitchFamily="34" charset="0"/>
                <a:cs typeface="Arial" panose="020B0604020202020204" pitchFamily="34" charset="0"/>
              </a:rPr>
              <a:t>a provider to Australian ARMY</a:t>
            </a:r>
          </a:p>
        </p:txBody>
      </p:sp>
      <p:sp>
        <p:nvSpPr>
          <p:cNvPr id="15" name="TextBox 14">
            <a:extLst>
              <a:ext uri="{FF2B5EF4-FFF2-40B4-BE49-F238E27FC236}">
                <a16:creationId xmlns:a16="http://schemas.microsoft.com/office/drawing/2014/main" id="{A3DCEFEC-E3B5-094B-B341-79ED98E17C1D}"/>
              </a:ext>
            </a:extLst>
          </p:cNvPr>
          <p:cNvSpPr txBox="1"/>
          <p:nvPr/>
        </p:nvSpPr>
        <p:spPr>
          <a:xfrm>
            <a:off x="379166" y="3079530"/>
            <a:ext cx="1888659"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Associated </a:t>
            </a:r>
            <a:r>
              <a:rPr lang="en-US" sz="1200" dirty="0" err="1">
                <a:latin typeface="Arial" panose="020B0604020202020204" pitchFamily="34" charset="0"/>
                <a:cs typeface="Arial" panose="020B0604020202020204" pitchFamily="34" charset="0"/>
              </a:rPr>
              <a:t>organisations</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united in development</a:t>
            </a:r>
          </a:p>
          <a:p>
            <a:pPr algn="ctr"/>
            <a:r>
              <a:rPr lang="en-US" sz="1200" dirty="0">
                <a:latin typeface="Arial" panose="020B0604020202020204" pitchFamily="34" charset="0"/>
                <a:cs typeface="Arial" panose="020B0604020202020204" pitchFamily="34" charset="0"/>
              </a:rPr>
              <a:t>of CF2 objectives</a:t>
            </a:r>
          </a:p>
        </p:txBody>
      </p:sp>
      <p:sp>
        <p:nvSpPr>
          <p:cNvPr id="16" name="TextBox 15">
            <a:extLst>
              <a:ext uri="{FF2B5EF4-FFF2-40B4-BE49-F238E27FC236}">
                <a16:creationId xmlns:a16="http://schemas.microsoft.com/office/drawing/2014/main" id="{097F0844-66DE-D349-BF9F-E59658E5DF6D}"/>
              </a:ext>
            </a:extLst>
          </p:cNvPr>
          <p:cNvSpPr txBox="1"/>
          <p:nvPr/>
        </p:nvSpPr>
        <p:spPr>
          <a:xfrm>
            <a:off x="10163426" y="4021361"/>
            <a:ext cx="1657826"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View of other</a:t>
            </a:r>
          </a:p>
          <a:p>
            <a:pPr algn="ctr"/>
            <a:r>
              <a:rPr lang="en-US" sz="1200" dirty="0">
                <a:latin typeface="Arial" panose="020B0604020202020204" pitchFamily="34" charset="0"/>
                <a:cs typeface="Arial" panose="020B0604020202020204" pitchFamily="34" charset="0"/>
              </a:rPr>
              <a:t>Sub-groups, Colleges</a:t>
            </a:r>
          </a:p>
        </p:txBody>
      </p:sp>
      <p:sp>
        <p:nvSpPr>
          <p:cNvPr id="17" name="TextBox 16">
            <a:extLst>
              <a:ext uri="{FF2B5EF4-FFF2-40B4-BE49-F238E27FC236}">
                <a16:creationId xmlns:a16="http://schemas.microsoft.com/office/drawing/2014/main" id="{280E304D-AB44-7249-8208-A0C3136FAD31}"/>
              </a:ext>
            </a:extLst>
          </p:cNvPr>
          <p:cNvSpPr txBox="1"/>
          <p:nvPr/>
        </p:nvSpPr>
        <p:spPr>
          <a:xfrm>
            <a:off x="5001912" y="377977"/>
            <a:ext cx="1975221"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APS Protocols</a:t>
            </a:r>
          </a:p>
          <a:p>
            <a:pPr algn="ctr"/>
            <a:r>
              <a:rPr lang="en-US" sz="1200" dirty="0">
                <a:latin typeface="Arial" panose="020B0604020202020204" pitchFamily="34" charset="0"/>
                <a:cs typeface="Arial" panose="020B0604020202020204" pitchFamily="34" charset="0"/>
              </a:rPr>
              <a:t>&amp; Management  Principles</a:t>
            </a:r>
          </a:p>
        </p:txBody>
      </p:sp>
      <p:sp>
        <p:nvSpPr>
          <p:cNvPr id="18" name="TextBox 17">
            <a:extLst>
              <a:ext uri="{FF2B5EF4-FFF2-40B4-BE49-F238E27FC236}">
                <a16:creationId xmlns:a16="http://schemas.microsoft.com/office/drawing/2014/main" id="{3327FEA1-B873-5A46-8AFD-71DADEAFE7ED}"/>
              </a:ext>
            </a:extLst>
          </p:cNvPr>
          <p:cNvSpPr txBox="1"/>
          <p:nvPr/>
        </p:nvSpPr>
        <p:spPr>
          <a:xfrm>
            <a:off x="6918849" y="5735854"/>
            <a:ext cx="1705467"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Empowering Colleges</a:t>
            </a:r>
          </a:p>
          <a:p>
            <a:pPr algn="ctr"/>
            <a:r>
              <a:rPr lang="en-US" sz="1200" dirty="0">
                <a:latin typeface="Arial" panose="020B0604020202020204" pitchFamily="34" charset="0"/>
                <a:cs typeface="Arial" panose="020B0604020202020204" pitchFamily="34" charset="0"/>
              </a:rPr>
              <a:t>In AOPE Review Input</a:t>
            </a:r>
          </a:p>
          <a:p>
            <a:pPr algn="ctr"/>
            <a:r>
              <a:rPr lang="en-US" sz="1200" dirty="0">
                <a:latin typeface="Arial" panose="020B0604020202020204" pitchFamily="34" charset="0"/>
                <a:cs typeface="Arial" panose="020B0604020202020204" pitchFamily="34" charset="0"/>
              </a:rPr>
              <a:t>“Point of Difference”</a:t>
            </a:r>
          </a:p>
        </p:txBody>
      </p:sp>
    </p:spTree>
    <p:extLst>
      <p:ext uri="{BB962C8B-B14F-4D97-AF65-F5344CB8AC3E}">
        <p14:creationId xmlns:p14="http://schemas.microsoft.com/office/powerpoint/2010/main" val="299165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7688888-A873-D74B-9A8E-4DBDE285C26D}"/>
              </a:ext>
            </a:extLst>
          </p:cNvPr>
          <p:cNvGrpSpPr/>
          <p:nvPr/>
        </p:nvGrpSpPr>
        <p:grpSpPr>
          <a:xfrm>
            <a:off x="6685098" y="1251853"/>
            <a:ext cx="1942232" cy="3072279"/>
            <a:chOff x="3086100" y="522260"/>
            <a:chExt cx="800100" cy="1193227"/>
          </a:xfrm>
        </p:grpSpPr>
        <p:sp>
          <p:nvSpPr>
            <p:cNvPr id="11" name="5-point Star 10">
              <a:extLst>
                <a:ext uri="{FF2B5EF4-FFF2-40B4-BE49-F238E27FC236}">
                  <a16:creationId xmlns:a16="http://schemas.microsoft.com/office/drawing/2014/main" id="{828F91FE-94DC-934B-BBF2-33798B89B7C4}"/>
                </a:ext>
              </a:extLst>
            </p:cNvPr>
            <p:cNvSpPr/>
            <p:nvPr/>
          </p:nvSpPr>
          <p:spPr>
            <a:xfrm>
              <a:off x="3231573" y="800100"/>
              <a:ext cx="129886" cy="124691"/>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0B667ED6-CC30-F34F-89ED-CF497A2678F0}"/>
                </a:ext>
              </a:extLst>
            </p:cNvPr>
            <p:cNvSpPr/>
            <p:nvPr/>
          </p:nvSpPr>
          <p:spPr>
            <a:xfrm>
              <a:off x="3662795" y="716973"/>
              <a:ext cx="176646" cy="145472"/>
            </a:xfrm>
            <a:prstGeom prst="hexagon">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360B230D-C6F7-4A42-AEEE-5F125C2CBDB7}"/>
                </a:ext>
              </a:extLst>
            </p:cNvPr>
            <p:cNvSpPr/>
            <p:nvPr/>
          </p:nvSpPr>
          <p:spPr>
            <a:xfrm>
              <a:off x="3441236" y="1257300"/>
              <a:ext cx="138432" cy="913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a:extLst>
                <a:ext uri="{FF2B5EF4-FFF2-40B4-BE49-F238E27FC236}">
                  <a16:creationId xmlns:a16="http://schemas.microsoft.com/office/drawing/2014/main" id="{0CBC5997-5238-7A49-AA5B-4AF40FF92D0E}"/>
                </a:ext>
              </a:extLst>
            </p:cNvPr>
            <p:cNvSpPr/>
            <p:nvPr/>
          </p:nvSpPr>
          <p:spPr>
            <a:xfrm>
              <a:off x="3396324" y="540326"/>
              <a:ext cx="133235" cy="200173"/>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8E76D1EC-1D90-EC44-B2AC-2DD2E51325BC}"/>
                </a:ext>
              </a:extLst>
            </p:cNvPr>
            <p:cNvSpPr/>
            <p:nvPr/>
          </p:nvSpPr>
          <p:spPr>
            <a:xfrm>
              <a:off x="3529559" y="976745"/>
              <a:ext cx="221559" cy="1293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a:extLst>
                <a:ext uri="{FF2B5EF4-FFF2-40B4-BE49-F238E27FC236}">
                  <a16:creationId xmlns:a16="http://schemas.microsoft.com/office/drawing/2014/main" id="{42BB4B7C-BF5E-0F4D-AAE1-82316D370F6C}"/>
                </a:ext>
              </a:extLst>
            </p:cNvPr>
            <p:cNvSpPr/>
            <p:nvPr/>
          </p:nvSpPr>
          <p:spPr>
            <a:xfrm>
              <a:off x="3086100" y="540327"/>
              <a:ext cx="199094" cy="155677"/>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a:extLst>
                <a:ext uri="{FF2B5EF4-FFF2-40B4-BE49-F238E27FC236}">
                  <a16:creationId xmlns:a16="http://schemas.microsoft.com/office/drawing/2014/main" id="{7EFD8D2D-AAFF-0440-BA06-13B51BC9FD67}"/>
                </a:ext>
              </a:extLst>
            </p:cNvPr>
            <p:cNvSpPr/>
            <p:nvPr/>
          </p:nvSpPr>
          <p:spPr>
            <a:xfrm>
              <a:off x="3296516" y="1106134"/>
              <a:ext cx="144720" cy="88821"/>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a:extLst>
                <a:ext uri="{FF2B5EF4-FFF2-40B4-BE49-F238E27FC236}">
                  <a16:creationId xmlns:a16="http://schemas.microsoft.com/office/drawing/2014/main" id="{F784906D-4B72-814E-8395-4F1F89F6EA52}"/>
                </a:ext>
              </a:extLst>
            </p:cNvPr>
            <p:cNvSpPr/>
            <p:nvPr/>
          </p:nvSpPr>
          <p:spPr>
            <a:xfrm>
              <a:off x="3579668" y="1454727"/>
              <a:ext cx="119496" cy="145473"/>
            </a:xfrm>
            <a:prstGeom prst="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6AF37DC2-BB6E-D744-86BF-3202D3E3566A}"/>
                </a:ext>
              </a:extLst>
            </p:cNvPr>
            <p:cNvSpPr/>
            <p:nvPr/>
          </p:nvSpPr>
          <p:spPr>
            <a:xfrm>
              <a:off x="3347628" y="1560589"/>
              <a:ext cx="122183" cy="1548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turn Arrow 19">
              <a:extLst>
                <a:ext uri="{FF2B5EF4-FFF2-40B4-BE49-F238E27FC236}">
                  <a16:creationId xmlns:a16="http://schemas.microsoft.com/office/drawing/2014/main" id="{B0B13AFB-01C8-2B45-9EF6-B561BF94FDB2}"/>
                </a:ext>
              </a:extLst>
            </p:cNvPr>
            <p:cNvSpPr/>
            <p:nvPr/>
          </p:nvSpPr>
          <p:spPr>
            <a:xfrm>
              <a:off x="3675453" y="1214862"/>
              <a:ext cx="98472" cy="129082"/>
            </a:xfrm>
            <a:prstGeom prst="uturnArrow">
              <a:avLst/>
            </a:prstGeom>
            <a:solidFill>
              <a:srgbClr val="00B050"/>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a:extLst>
                <a:ext uri="{FF2B5EF4-FFF2-40B4-BE49-F238E27FC236}">
                  <a16:creationId xmlns:a16="http://schemas.microsoft.com/office/drawing/2014/main" id="{3DB2AF29-96AA-8343-BBD5-DC8D26C5515D}"/>
                </a:ext>
              </a:extLst>
            </p:cNvPr>
            <p:cNvSpPr/>
            <p:nvPr/>
          </p:nvSpPr>
          <p:spPr>
            <a:xfrm>
              <a:off x="3662795" y="522260"/>
              <a:ext cx="223405" cy="10320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FC6AB80C-1606-6341-BC6E-CDF6BDC32DD2}"/>
              </a:ext>
            </a:extLst>
          </p:cNvPr>
          <p:cNvSpPr txBox="1"/>
          <p:nvPr/>
        </p:nvSpPr>
        <p:spPr>
          <a:xfrm>
            <a:off x="326622" y="436957"/>
            <a:ext cx="4497198"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Project is result of 10+ years of</a:t>
            </a:r>
          </a:p>
          <a:p>
            <a:pPr algn="ctr"/>
            <a:r>
              <a:rPr lang="en-US" dirty="0">
                <a:latin typeface="Arial" panose="020B0604020202020204" pitchFamily="34" charset="0"/>
                <a:cs typeface="Arial" panose="020B0604020202020204" pitchFamily="34" charset="0"/>
              </a:rPr>
              <a:t>research initiatives looking at</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performance under pressure</a:t>
            </a:r>
            <a:r>
              <a:rPr lang="en-US" dirty="0">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conducted by a range of</a:t>
            </a:r>
          </a:p>
          <a:p>
            <a:pPr algn="ct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funded by grants</a:t>
            </a:r>
          </a:p>
          <a:p>
            <a:pPr algn="ctr"/>
            <a:r>
              <a:rPr lang="en-US" dirty="0">
                <a:latin typeface="Arial" panose="020B0604020202020204" pitchFamily="34" charset="0"/>
                <a:cs typeface="Arial" panose="020B0604020202020204" pitchFamily="34" charset="0"/>
              </a:rPr>
              <a:t>driven / directed by </a:t>
            </a: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needs</a:t>
            </a:r>
          </a:p>
        </p:txBody>
      </p:sp>
      <p:sp>
        <p:nvSpPr>
          <p:cNvPr id="99" name="TextBox 98">
            <a:extLst>
              <a:ext uri="{FF2B5EF4-FFF2-40B4-BE49-F238E27FC236}">
                <a16:creationId xmlns:a16="http://schemas.microsoft.com/office/drawing/2014/main" id="{AA0B2879-5D2E-F548-AE4A-117894611754}"/>
              </a:ext>
            </a:extLst>
          </p:cNvPr>
          <p:cNvSpPr txBox="1"/>
          <p:nvPr/>
        </p:nvSpPr>
        <p:spPr>
          <a:xfrm>
            <a:off x="9430444" y="1175621"/>
            <a:ext cx="1087157" cy="646331"/>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International</a:t>
            </a:r>
          </a:p>
          <a:p>
            <a:pPr algn="ctr"/>
            <a:r>
              <a:rPr lang="en-US" sz="1200" dirty="0">
                <a:latin typeface="Arial" panose="020B0604020202020204" pitchFamily="34" charset="0"/>
                <a:cs typeface="Arial" panose="020B0604020202020204" pitchFamily="34" charset="0"/>
              </a:rPr>
              <a:t>Development</a:t>
            </a:r>
          </a:p>
          <a:p>
            <a:pPr algn="ctr"/>
            <a:r>
              <a:rPr lang="en-US" sz="1200" dirty="0">
                <a:latin typeface="Arial" panose="020B0604020202020204" pitchFamily="34" charset="0"/>
                <a:cs typeface="Arial" panose="020B0604020202020204" pitchFamily="34" charset="0"/>
              </a:rPr>
              <a:t>Group</a:t>
            </a:r>
          </a:p>
        </p:txBody>
      </p:sp>
      <p:cxnSp>
        <p:nvCxnSpPr>
          <p:cNvPr id="109" name="Straight Arrow Connector 108">
            <a:extLst>
              <a:ext uri="{FF2B5EF4-FFF2-40B4-BE49-F238E27FC236}">
                <a16:creationId xmlns:a16="http://schemas.microsoft.com/office/drawing/2014/main" id="{D8604209-3C67-1447-9CCA-4819EBA2C201}"/>
              </a:ext>
            </a:extLst>
          </p:cNvPr>
          <p:cNvCxnSpPr>
            <a:cxnSpLocks/>
          </p:cNvCxnSpPr>
          <p:nvPr/>
        </p:nvCxnSpPr>
        <p:spPr>
          <a:xfrm flipH="1" flipV="1">
            <a:off x="8897142" y="2370766"/>
            <a:ext cx="711325" cy="10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757D41-D629-914B-B8C0-AD899CF88683}"/>
              </a:ext>
            </a:extLst>
          </p:cNvPr>
          <p:cNvSpPr txBox="1"/>
          <p:nvPr/>
        </p:nvSpPr>
        <p:spPr>
          <a:xfrm>
            <a:off x="4729015" y="3425856"/>
            <a:ext cx="1404552" cy="646331"/>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Biometrics Centre</a:t>
            </a:r>
          </a:p>
          <a:p>
            <a:pPr algn="ctr"/>
            <a:r>
              <a:rPr lang="en-US" sz="1200" dirty="0">
                <a:latin typeface="Arial" panose="020B0604020202020204" pitchFamily="34" charset="0"/>
                <a:cs typeface="Arial" panose="020B0604020202020204" pitchFamily="34" charset="0"/>
              </a:rPr>
              <a:t>University of</a:t>
            </a:r>
          </a:p>
          <a:p>
            <a:pPr algn="ctr"/>
            <a:r>
              <a:rPr lang="en-US" sz="1200" dirty="0">
                <a:latin typeface="Arial" panose="020B0604020202020204" pitchFamily="34" charset="0"/>
                <a:cs typeface="Arial" panose="020B0604020202020204" pitchFamily="34" charset="0"/>
              </a:rPr>
              <a:t>Newcastle</a:t>
            </a:r>
          </a:p>
        </p:txBody>
      </p:sp>
      <p:sp>
        <p:nvSpPr>
          <p:cNvPr id="25" name="TextBox 24">
            <a:extLst>
              <a:ext uri="{FF2B5EF4-FFF2-40B4-BE49-F238E27FC236}">
                <a16:creationId xmlns:a16="http://schemas.microsoft.com/office/drawing/2014/main" id="{84705FD9-AA9E-8E4A-8EFD-5FC58426C043}"/>
              </a:ext>
            </a:extLst>
          </p:cNvPr>
          <p:cNvSpPr txBox="1"/>
          <p:nvPr/>
        </p:nvSpPr>
        <p:spPr>
          <a:xfrm>
            <a:off x="5314206" y="2002321"/>
            <a:ext cx="857927" cy="646331"/>
          </a:xfrm>
          <a:prstGeom prst="rect">
            <a:avLst/>
          </a:prstGeom>
          <a:solidFill>
            <a:srgbClr val="00B0F0">
              <a:alpha val="14000"/>
            </a:srgbClr>
          </a:solidFill>
        </p:spPr>
        <p:txBody>
          <a:bodyPr wrap="none" rtlCol="0">
            <a:spAutoFit/>
          </a:bodyPr>
          <a:lstStyle/>
          <a:p>
            <a:pPr algn="ctr"/>
            <a:r>
              <a:rPr lang="en-US" sz="1200" dirty="0" err="1">
                <a:latin typeface="Arial" panose="020B0604020202020204" pitchFamily="34" charset="0"/>
                <a:cs typeface="Arial" panose="020B0604020202020204" pitchFamily="34" charset="0"/>
              </a:rPr>
              <a:t>Brainpark</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Monash</a:t>
            </a:r>
          </a:p>
          <a:p>
            <a:pPr algn="ctr"/>
            <a:r>
              <a:rPr lang="en-US" sz="1200" dirty="0">
                <a:latin typeface="Arial" panose="020B0604020202020204" pitchFamily="34" charset="0"/>
                <a:cs typeface="Arial" panose="020B0604020202020204" pitchFamily="34" charset="0"/>
              </a:rPr>
              <a:t>University</a:t>
            </a:r>
          </a:p>
        </p:txBody>
      </p:sp>
      <p:sp>
        <p:nvSpPr>
          <p:cNvPr id="26" name="TextBox 25">
            <a:extLst>
              <a:ext uri="{FF2B5EF4-FFF2-40B4-BE49-F238E27FC236}">
                <a16:creationId xmlns:a16="http://schemas.microsoft.com/office/drawing/2014/main" id="{EA61089B-13FC-4346-851B-680CA0910179}"/>
              </a:ext>
            </a:extLst>
          </p:cNvPr>
          <p:cNvSpPr txBox="1"/>
          <p:nvPr/>
        </p:nvSpPr>
        <p:spPr>
          <a:xfrm>
            <a:off x="8110997" y="4658710"/>
            <a:ext cx="1572290" cy="461665"/>
          </a:xfrm>
          <a:prstGeom prst="rect">
            <a:avLst/>
          </a:prstGeom>
          <a:solidFill>
            <a:srgbClr val="00B0F0">
              <a:alpha val="14000"/>
            </a:srgbClr>
          </a:solidFill>
        </p:spPr>
        <p:txBody>
          <a:bodyPr wrap="none" rtlCol="0">
            <a:spAutoFit/>
          </a:bodyPr>
          <a:lstStyle/>
          <a:p>
            <a:pPr algn="ctr"/>
            <a:r>
              <a:rPr lang="en-US" sz="1200" dirty="0" err="1">
                <a:latin typeface="Arial" panose="020B0604020202020204" pitchFamily="34" charset="0"/>
                <a:cs typeface="Arial" panose="020B0604020202020204" pitchFamily="34" charset="0"/>
              </a:rPr>
              <a:t>Defence</a:t>
            </a:r>
            <a:r>
              <a:rPr lang="en-US" sz="1200" dirty="0">
                <a:latin typeface="Arial" panose="020B0604020202020204" pitchFamily="34" charset="0"/>
                <a:cs typeface="Arial" panose="020B0604020202020204" pitchFamily="34" charset="0"/>
              </a:rPr>
              <a:t> Science</a:t>
            </a:r>
          </a:p>
          <a:p>
            <a:pPr algn="ctr"/>
            <a:r>
              <a:rPr lang="en-US" sz="1200" dirty="0">
                <a:latin typeface="Arial" panose="020B0604020202020204" pitchFamily="34" charset="0"/>
                <a:cs typeface="Arial" panose="020B0604020202020204" pitchFamily="34" charset="0"/>
              </a:rPr>
              <a:t>&amp; Technology Group</a:t>
            </a:r>
          </a:p>
        </p:txBody>
      </p:sp>
      <p:sp>
        <p:nvSpPr>
          <p:cNvPr id="27" name="TextBox 26">
            <a:extLst>
              <a:ext uri="{FF2B5EF4-FFF2-40B4-BE49-F238E27FC236}">
                <a16:creationId xmlns:a16="http://schemas.microsoft.com/office/drawing/2014/main" id="{5486B25D-A462-674C-915E-8CBA40C809CC}"/>
              </a:ext>
            </a:extLst>
          </p:cNvPr>
          <p:cNvSpPr txBox="1"/>
          <p:nvPr/>
        </p:nvSpPr>
        <p:spPr>
          <a:xfrm>
            <a:off x="5492221" y="4415359"/>
            <a:ext cx="1598515" cy="646331"/>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Cognitive &amp; Decision</a:t>
            </a:r>
          </a:p>
          <a:p>
            <a:pPr algn="ctr"/>
            <a:r>
              <a:rPr lang="en-US" sz="1200" dirty="0">
                <a:latin typeface="Arial" panose="020B0604020202020204" pitchFamily="34" charset="0"/>
                <a:cs typeface="Arial" panose="020B0604020202020204" pitchFamily="34" charset="0"/>
              </a:rPr>
              <a:t>Sciences</a:t>
            </a:r>
          </a:p>
          <a:p>
            <a:pPr algn="ctr"/>
            <a:r>
              <a:rPr lang="en-US" sz="1200" dirty="0">
                <a:latin typeface="Arial" panose="020B0604020202020204" pitchFamily="34" charset="0"/>
                <a:cs typeface="Arial" panose="020B0604020202020204" pitchFamily="34" charset="0"/>
              </a:rPr>
              <a:t>Sydney University</a:t>
            </a:r>
          </a:p>
        </p:txBody>
      </p:sp>
      <p:sp>
        <p:nvSpPr>
          <p:cNvPr id="28" name="TextBox 27">
            <a:extLst>
              <a:ext uri="{FF2B5EF4-FFF2-40B4-BE49-F238E27FC236}">
                <a16:creationId xmlns:a16="http://schemas.microsoft.com/office/drawing/2014/main" id="{F40D1114-0FA1-6348-B8B3-2D892541D7E1}"/>
              </a:ext>
            </a:extLst>
          </p:cNvPr>
          <p:cNvSpPr txBox="1"/>
          <p:nvPr/>
        </p:nvSpPr>
        <p:spPr>
          <a:xfrm>
            <a:off x="9128243" y="3666652"/>
            <a:ext cx="1309974" cy="646331"/>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Mind Body Brain</a:t>
            </a:r>
          </a:p>
          <a:p>
            <a:pPr algn="ctr"/>
            <a:r>
              <a:rPr lang="en-US" sz="1200" dirty="0">
                <a:latin typeface="Arial" panose="020B0604020202020204" pitchFamily="34" charset="0"/>
                <a:cs typeface="Arial" panose="020B0604020202020204" pitchFamily="34" charset="0"/>
              </a:rPr>
              <a:t>Performance</a:t>
            </a:r>
          </a:p>
          <a:p>
            <a:pPr algn="ctr"/>
            <a:r>
              <a:rPr lang="en-US" sz="1200" dirty="0">
                <a:latin typeface="Arial" panose="020B0604020202020204" pitchFamily="34" charset="0"/>
                <a:cs typeface="Arial" panose="020B0604020202020204" pitchFamily="34" charset="0"/>
              </a:rPr>
              <a:t>Institute</a:t>
            </a:r>
          </a:p>
        </p:txBody>
      </p:sp>
      <p:sp>
        <p:nvSpPr>
          <p:cNvPr id="29" name="TextBox 28">
            <a:extLst>
              <a:ext uri="{FF2B5EF4-FFF2-40B4-BE49-F238E27FC236}">
                <a16:creationId xmlns:a16="http://schemas.microsoft.com/office/drawing/2014/main" id="{34C78B88-1C95-F541-908D-F675F4ABAA2D}"/>
              </a:ext>
            </a:extLst>
          </p:cNvPr>
          <p:cNvSpPr txBox="1"/>
          <p:nvPr/>
        </p:nvSpPr>
        <p:spPr>
          <a:xfrm>
            <a:off x="9799907" y="2042048"/>
            <a:ext cx="1130438" cy="646331"/>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Performance</a:t>
            </a:r>
          </a:p>
          <a:p>
            <a:pPr algn="ctr"/>
            <a:r>
              <a:rPr lang="en-US" sz="1200" dirty="0">
                <a:latin typeface="Arial" panose="020B0604020202020204" pitchFamily="34" charset="0"/>
                <a:cs typeface="Arial" panose="020B0604020202020204" pitchFamily="34" charset="0"/>
              </a:rPr>
              <a:t>Enhancement</a:t>
            </a:r>
          </a:p>
          <a:p>
            <a:pPr algn="ctr"/>
            <a:r>
              <a:rPr lang="en-US" sz="1200" dirty="0">
                <a:latin typeface="Arial" panose="020B0604020202020204" pitchFamily="34" charset="0"/>
                <a:cs typeface="Arial" panose="020B0604020202020204" pitchFamily="34" charset="0"/>
              </a:rPr>
              <a:t>Systems</a:t>
            </a:r>
          </a:p>
        </p:txBody>
      </p:sp>
      <p:sp>
        <p:nvSpPr>
          <p:cNvPr id="30" name="TextBox 29">
            <a:extLst>
              <a:ext uri="{FF2B5EF4-FFF2-40B4-BE49-F238E27FC236}">
                <a16:creationId xmlns:a16="http://schemas.microsoft.com/office/drawing/2014/main" id="{99E59720-BC9B-984E-AEE8-236117386C50}"/>
              </a:ext>
            </a:extLst>
          </p:cNvPr>
          <p:cNvSpPr txBox="1"/>
          <p:nvPr/>
        </p:nvSpPr>
        <p:spPr>
          <a:xfrm>
            <a:off x="3548540" y="2726164"/>
            <a:ext cx="1410964" cy="461665"/>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80 percent</a:t>
            </a:r>
          </a:p>
          <a:p>
            <a:pPr algn="ctr"/>
            <a:r>
              <a:rPr lang="en-US" sz="1200" dirty="0">
                <a:latin typeface="Arial" panose="020B0604020202020204" pitchFamily="34" charset="0"/>
                <a:cs typeface="Arial" panose="020B0604020202020204" pitchFamily="34" charset="0"/>
              </a:rPr>
              <a:t>Mental Consulting</a:t>
            </a:r>
          </a:p>
        </p:txBody>
      </p:sp>
      <p:sp>
        <p:nvSpPr>
          <p:cNvPr id="31" name="TextBox 30">
            <a:extLst>
              <a:ext uri="{FF2B5EF4-FFF2-40B4-BE49-F238E27FC236}">
                <a16:creationId xmlns:a16="http://schemas.microsoft.com/office/drawing/2014/main" id="{C8D2F194-E0CB-E14B-9EA5-A3CF21B6C43B}"/>
              </a:ext>
            </a:extLst>
          </p:cNvPr>
          <p:cNvSpPr txBox="1"/>
          <p:nvPr/>
        </p:nvSpPr>
        <p:spPr>
          <a:xfrm>
            <a:off x="9925688" y="2854350"/>
            <a:ext cx="1063112" cy="646331"/>
          </a:xfrm>
          <a:prstGeom prst="rect">
            <a:avLst/>
          </a:prstGeom>
          <a:solidFill>
            <a:srgbClr val="00B0F0">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Bond</a:t>
            </a:r>
          </a:p>
          <a:p>
            <a:pPr algn="ctr"/>
            <a:r>
              <a:rPr lang="en-US" sz="1200" dirty="0">
                <a:latin typeface="Arial" panose="020B0604020202020204" pitchFamily="34" charset="0"/>
                <a:cs typeface="Arial" panose="020B0604020202020204" pitchFamily="34" charset="0"/>
              </a:rPr>
              <a:t>Performance</a:t>
            </a:r>
          </a:p>
          <a:p>
            <a:pPr algn="ctr"/>
            <a:r>
              <a:rPr lang="en-US" sz="1200" dirty="0">
                <a:latin typeface="Arial" panose="020B0604020202020204" pitchFamily="34" charset="0"/>
                <a:cs typeface="Arial" panose="020B0604020202020204" pitchFamily="34" charset="0"/>
              </a:rPr>
              <a:t>Consulting</a:t>
            </a:r>
          </a:p>
        </p:txBody>
      </p:sp>
      <p:cxnSp>
        <p:nvCxnSpPr>
          <p:cNvPr id="32" name="Straight Arrow Connector 31">
            <a:extLst>
              <a:ext uri="{FF2B5EF4-FFF2-40B4-BE49-F238E27FC236}">
                <a16:creationId xmlns:a16="http://schemas.microsoft.com/office/drawing/2014/main" id="{CC70226C-E02D-8F41-987A-A17E5ACA61BE}"/>
              </a:ext>
            </a:extLst>
          </p:cNvPr>
          <p:cNvCxnSpPr>
            <a:cxnSpLocks/>
          </p:cNvCxnSpPr>
          <p:nvPr/>
        </p:nvCxnSpPr>
        <p:spPr>
          <a:xfrm flipH="1">
            <a:off x="8788139" y="1566384"/>
            <a:ext cx="596412" cy="24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4A4F2FD-7E7B-2D4C-8010-7633214ECEC7}"/>
              </a:ext>
            </a:extLst>
          </p:cNvPr>
          <p:cNvCxnSpPr>
            <a:cxnSpLocks/>
          </p:cNvCxnSpPr>
          <p:nvPr/>
        </p:nvCxnSpPr>
        <p:spPr>
          <a:xfrm>
            <a:off x="5238946" y="2983884"/>
            <a:ext cx="1283345" cy="27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5A6C381-5992-F441-BA3D-E2059D207875}"/>
              </a:ext>
            </a:extLst>
          </p:cNvPr>
          <p:cNvCxnSpPr>
            <a:cxnSpLocks/>
          </p:cNvCxnSpPr>
          <p:nvPr/>
        </p:nvCxnSpPr>
        <p:spPr>
          <a:xfrm flipH="1" flipV="1">
            <a:off x="8644645" y="3286549"/>
            <a:ext cx="483599" cy="21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7BC8C72-32A2-7B4E-826E-6E4B1CCE3A15}"/>
              </a:ext>
            </a:extLst>
          </p:cNvPr>
          <p:cNvCxnSpPr>
            <a:cxnSpLocks/>
          </p:cNvCxnSpPr>
          <p:nvPr/>
        </p:nvCxnSpPr>
        <p:spPr>
          <a:xfrm flipH="1" flipV="1">
            <a:off x="8461001" y="3968956"/>
            <a:ext cx="367288" cy="485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93EAF9C-3DBE-8447-AADB-4E88F1A74453}"/>
              </a:ext>
            </a:extLst>
          </p:cNvPr>
          <p:cNvCxnSpPr>
            <a:cxnSpLocks/>
          </p:cNvCxnSpPr>
          <p:nvPr/>
        </p:nvCxnSpPr>
        <p:spPr>
          <a:xfrm flipH="1" flipV="1">
            <a:off x="8785612" y="2965003"/>
            <a:ext cx="953397" cy="117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C84142D-C074-D745-B875-C6C6F0B42571}"/>
              </a:ext>
            </a:extLst>
          </p:cNvPr>
          <p:cNvCxnSpPr>
            <a:cxnSpLocks/>
          </p:cNvCxnSpPr>
          <p:nvPr/>
        </p:nvCxnSpPr>
        <p:spPr>
          <a:xfrm flipV="1">
            <a:off x="6172133" y="3179137"/>
            <a:ext cx="700317" cy="440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9C264D9-6E1D-6042-900A-65A845C2EDA5}"/>
              </a:ext>
            </a:extLst>
          </p:cNvPr>
          <p:cNvCxnSpPr>
            <a:cxnSpLocks/>
          </p:cNvCxnSpPr>
          <p:nvPr/>
        </p:nvCxnSpPr>
        <p:spPr>
          <a:xfrm>
            <a:off x="6291479" y="2319642"/>
            <a:ext cx="635268" cy="294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988DC9C-C797-7E42-8A3D-B19D4F8F6534}"/>
              </a:ext>
            </a:extLst>
          </p:cNvPr>
          <p:cNvCxnSpPr>
            <a:cxnSpLocks/>
          </p:cNvCxnSpPr>
          <p:nvPr/>
        </p:nvCxnSpPr>
        <p:spPr>
          <a:xfrm flipV="1">
            <a:off x="7039575" y="3652736"/>
            <a:ext cx="280379" cy="64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1A77FAA-A416-184E-9578-6A5BFFA33E98}"/>
              </a:ext>
            </a:extLst>
          </p:cNvPr>
          <p:cNvSpPr txBox="1"/>
          <p:nvPr/>
        </p:nvSpPr>
        <p:spPr>
          <a:xfrm>
            <a:off x="6550818" y="5689095"/>
            <a:ext cx="2180405" cy="646331"/>
          </a:xfrm>
          <a:prstGeom prst="rect">
            <a:avLst/>
          </a:prstGeom>
          <a:solidFill>
            <a:srgbClr val="FF40FF">
              <a:alpha val="14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Decision Making</a:t>
            </a:r>
          </a:p>
          <a:p>
            <a:pPr algn="ctr"/>
            <a:r>
              <a:rPr lang="en-US" sz="1200" dirty="0">
                <a:latin typeface="Arial" panose="020B0604020202020204" pitchFamily="34" charset="0"/>
                <a:cs typeface="Arial" panose="020B0604020202020204" pitchFamily="34" charset="0"/>
              </a:rPr>
              <a:t>Performance Under Pressure</a:t>
            </a:r>
          </a:p>
          <a:p>
            <a:pPr algn="ctr"/>
            <a:r>
              <a:rPr lang="en-US" sz="1200" dirty="0">
                <a:latin typeface="Arial" panose="020B0604020202020204" pitchFamily="34" charset="0"/>
                <a:cs typeface="Arial" panose="020B0604020202020204" pitchFamily="34" charset="0"/>
              </a:rPr>
              <a:t>Cognitive Readiness</a:t>
            </a:r>
          </a:p>
        </p:txBody>
      </p:sp>
    </p:spTree>
    <p:extLst>
      <p:ext uri="{BB962C8B-B14F-4D97-AF65-F5344CB8AC3E}">
        <p14:creationId xmlns:p14="http://schemas.microsoft.com/office/powerpoint/2010/main" val="10447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7A4678E-994A-4C45-93FB-DE450BF3FB4C}"/>
              </a:ext>
            </a:extLst>
          </p:cNvPr>
          <p:cNvGrpSpPr/>
          <p:nvPr/>
        </p:nvGrpSpPr>
        <p:grpSpPr>
          <a:xfrm>
            <a:off x="5881250" y="563863"/>
            <a:ext cx="2296511" cy="2540097"/>
            <a:chOff x="1145628" y="672661"/>
            <a:chExt cx="2296511" cy="2540097"/>
          </a:xfrm>
        </p:grpSpPr>
        <p:sp>
          <p:nvSpPr>
            <p:cNvPr id="4" name="Arc 3">
              <a:extLst>
                <a:ext uri="{FF2B5EF4-FFF2-40B4-BE49-F238E27FC236}">
                  <a16:creationId xmlns:a16="http://schemas.microsoft.com/office/drawing/2014/main" id="{A642C72B-B38E-484F-820F-88F92459F485}"/>
                </a:ext>
              </a:extLst>
            </p:cNvPr>
            <p:cNvSpPr/>
            <p:nvPr/>
          </p:nvSpPr>
          <p:spPr>
            <a:xfrm>
              <a:off x="1145628" y="672662"/>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Arc 4">
              <a:extLst>
                <a:ext uri="{FF2B5EF4-FFF2-40B4-BE49-F238E27FC236}">
                  <a16:creationId xmlns:a16="http://schemas.microsoft.com/office/drawing/2014/main" id="{3D6B5A8B-D22A-3E4C-BE06-ECC8BA896CC0}"/>
                </a:ext>
              </a:extLst>
            </p:cNvPr>
            <p:cNvSpPr/>
            <p:nvPr/>
          </p:nvSpPr>
          <p:spPr>
            <a:xfrm flipH="1">
              <a:off x="2538249" y="672661"/>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 name="Triangle 5">
            <a:extLst>
              <a:ext uri="{FF2B5EF4-FFF2-40B4-BE49-F238E27FC236}">
                <a16:creationId xmlns:a16="http://schemas.microsoft.com/office/drawing/2014/main" id="{CA7A9C1A-574C-2A49-9DAC-03BF7F20F279}"/>
              </a:ext>
            </a:extLst>
          </p:cNvPr>
          <p:cNvSpPr/>
          <p:nvPr/>
        </p:nvSpPr>
        <p:spPr>
          <a:xfrm flipV="1">
            <a:off x="6430203" y="1833911"/>
            <a:ext cx="1198605" cy="4819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C5F5D86-AFD6-B945-A719-5F2BFCAB5770}"/>
              </a:ext>
            </a:extLst>
          </p:cNvPr>
          <p:cNvSpPr txBox="1"/>
          <p:nvPr/>
        </p:nvSpPr>
        <p:spPr>
          <a:xfrm>
            <a:off x="6784035" y="1880599"/>
            <a:ext cx="492443"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DST</a:t>
            </a:r>
          </a:p>
        </p:txBody>
      </p:sp>
      <p:pic>
        <p:nvPicPr>
          <p:cNvPr id="9" name="Picture 8">
            <a:extLst>
              <a:ext uri="{FF2B5EF4-FFF2-40B4-BE49-F238E27FC236}">
                <a16:creationId xmlns:a16="http://schemas.microsoft.com/office/drawing/2014/main" id="{4C2833E3-1C51-0E4D-9316-CFA0F3E8CE9E}"/>
              </a:ext>
            </a:extLst>
          </p:cNvPr>
          <p:cNvPicPr>
            <a:picLocks noChangeAspect="1"/>
          </p:cNvPicPr>
          <p:nvPr/>
        </p:nvPicPr>
        <p:blipFill>
          <a:blip r:embed="rId2"/>
          <a:stretch>
            <a:fillRect/>
          </a:stretch>
        </p:blipFill>
        <p:spPr>
          <a:xfrm>
            <a:off x="4240572" y="2354443"/>
            <a:ext cx="6066597" cy="4292063"/>
          </a:xfrm>
          <a:prstGeom prst="rect">
            <a:avLst/>
          </a:prstGeom>
        </p:spPr>
      </p:pic>
      <p:grpSp>
        <p:nvGrpSpPr>
          <p:cNvPr id="125" name="Group 124">
            <a:extLst>
              <a:ext uri="{FF2B5EF4-FFF2-40B4-BE49-F238E27FC236}">
                <a16:creationId xmlns:a16="http://schemas.microsoft.com/office/drawing/2014/main" id="{F06DD5EE-8EC7-904C-94AE-B6FC81587759}"/>
              </a:ext>
            </a:extLst>
          </p:cNvPr>
          <p:cNvGrpSpPr/>
          <p:nvPr/>
        </p:nvGrpSpPr>
        <p:grpSpPr>
          <a:xfrm>
            <a:off x="5458000" y="438176"/>
            <a:ext cx="1928146" cy="1193227"/>
            <a:chOff x="1958054" y="522260"/>
            <a:chExt cx="1928146" cy="1193227"/>
          </a:xfrm>
        </p:grpSpPr>
        <p:grpSp>
          <p:nvGrpSpPr>
            <p:cNvPr id="22" name="Group 21">
              <a:extLst>
                <a:ext uri="{FF2B5EF4-FFF2-40B4-BE49-F238E27FC236}">
                  <a16:creationId xmlns:a16="http://schemas.microsoft.com/office/drawing/2014/main" id="{37688888-A873-D74B-9A8E-4DBDE285C26D}"/>
                </a:ext>
              </a:extLst>
            </p:cNvPr>
            <p:cNvGrpSpPr/>
            <p:nvPr/>
          </p:nvGrpSpPr>
          <p:grpSpPr>
            <a:xfrm>
              <a:off x="3086100" y="522260"/>
              <a:ext cx="800100" cy="1193227"/>
              <a:chOff x="3086100" y="522260"/>
              <a:chExt cx="800100" cy="1193227"/>
            </a:xfrm>
          </p:grpSpPr>
          <p:sp>
            <p:nvSpPr>
              <p:cNvPr id="11" name="5-point Star 10">
                <a:extLst>
                  <a:ext uri="{FF2B5EF4-FFF2-40B4-BE49-F238E27FC236}">
                    <a16:creationId xmlns:a16="http://schemas.microsoft.com/office/drawing/2014/main" id="{828F91FE-94DC-934B-BBF2-33798B89B7C4}"/>
                  </a:ext>
                </a:extLst>
              </p:cNvPr>
              <p:cNvSpPr/>
              <p:nvPr/>
            </p:nvSpPr>
            <p:spPr>
              <a:xfrm>
                <a:off x="3231573" y="800100"/>
                <a:ext cx="129886" cy="124691"/>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0B667ED6-CC30-F34F-89ED-CF497A2678F0}"/>
                  </a:ext>
                </a:extLst>
              </p:cNvPr>
              <p:cNvSpPr/>
              <p:nvPr/>
            </p:nvSpPr>
            <p:spPr>
              <a:xfrm>
                <a:off x="3662795" y="716973"/>
                <a:ext cx="176646" cy="145472"/>
              </a:xfrm>
              <a:prstGeom prst="hexagon">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360B230D-C6F7-4A42-AEEE-5F125C2CBDB7}"/>
                  </a:ext>
                </a:extLst>
              </p:cNvPr>
              <p:cNvSpPr/>
              <p:nvPr/>
            </p:nvSpPr>
            <p:spPr>
              <a:xfrm>
                <a:off x="3441236" y="1257300"/>
                <a:ext cx="138432" cy="913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a:extLst>
                  <a:ext uri="{FF2B5EF4-FFF2-40B4-BE49-F238E27FC236}">
                    <a16:creationId xmlns:a16="http://schemas.microsoft.com/office/drawing/2014/main" id="{0CBC5997-5238-7A49-AA5B-4AF40FF92D0E}"/>
                  </a:ext>
                </a:extLst>
              </p:cNvPr>
              <p:cNvSpPr/>
              <p:nvPr/>
            </p:nvSpPr>
            <p:spPr>
              <a:xfrm>
                <a:off x="3396324" y="540326"/>
                <a:ext cx="133235" cy="200173"/>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8E76D1EC-1D90-EC44-B2AC-2DD2E51325BC}"/>
                  </a:ext>
                </a:extLst>
              </p:cNvPr>
              <p:cNvSpPr/>
              <p:nvPr/>
            </p:nvSpPr>
            <p:spPr>
              <a:xfrm>
                <a:off x="3529559" y="976745"/>
                <a:ext cx="221559" cy="1293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a:extLst>
                  <a:ext uri="{FF2B5EF4-FFF2-40B4-BE49-F238E27FC236}">
                    <a16:creationId xmlns:a16="http://schemas.microsoft.com/office/drawing/2014/main" id="{42BB4B7C-BF5E-0F4D-AAE1-82316D370F6C}"/>
                  </a:ext>
                </a:extLst>
              </p:cNvPr>
              <p:cNvSpPr/>
              <p:nvPr/>
            </p:nvSpPr>
            <p:spPr>
              <a:xfrm>
                <a:off x="3086100" y="540327"/>
                <a:ext cx="199094" cy="155677"/>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a:extLst>
                  <a:ext uri="{FF2B5EF4-FFF2-40B4-BE49-F238E27FC236}">
                    <a16:creationId xmlns:a16="http://schemas.microsoft.com/office/drawing/2014/main" id="{7EFD8D2D-AAFF-0440-BA06-13B51BC9FD67}"/>
                  </a:ext>
                </a:extLst>
              </p:cNvPr>
              <p:cNvSpPr/>
              <p:nvPr/>
            </p:nvSpPr>
            <p:spPr>
              <a:xfrm>
                <a:off x="3296516" y="1106134"/>
                <a:ext cx="144720" cy="88821"/>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a:extLst>
                  <a:ext uri="{FF2B5EF4-FFF2-40B4-BE49-F238E27FC236}">
                    <a16:creationId xmlns:a16="http://schemas.microsoft.com/office/drawing/2014/main" id="{F784906D-4B72-814E-8395-4F1F89F6EA52}"/>
                  </a:ext>
                </a:extLst>
              </p:cNvPr>
              <p:cNvSpPr/>
              <p:nvPr/>
            </p:nvSpPr>
            <p:spPr>
              <a:xfrm>
                <a:off x="3579668" y="1454727"/>
                <a:ext cx="119496" cy="145473"/>
              </a:xfrm>
              <a:prstGeom prst="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6AF37DC2-BB6E-D744-86BF-3202D3E3566A}"/>
                  </a:ext>
                </a:extLst>
              </p:cNvPr>
              <p:cNvSpPr/>
              <p:nvPr/>
            </p:nvSpPr>
            <p:spPr>
              <a:xfrm>
                <a:off x="3347628" y="1560589"/>
                <a:ext cx="122183" cy="1548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turn Arrow 19">
                <a:extLst>
                  <a:ext uri="{FF2B5EF4-FFF2-40B4-BE49-F238E27FC236}">
                    <a16:creationId xmlns:a16="http://schemas.microsoft.com/office/drawing/2014/main" id="{B0B13AFB-01C8-2B45-9EF6-B561BF94FDB2}"/>
                  </a:ext>
                </a:extLst>
              </p:cNvPr>
              <p:cNvSpPr/>
              <p:nvPr/>
            </p:nvSpPr>
            <p:spPr>
              <a:xfrm>
                <a:off x="3675453" y="1214862"/>
                <a:ext cx="98472" cy="129082"/>
              </a:xfrm>
              <a:prstGeom prst="uturnArrow">
                <a:avLst/>
              </a:prstGeom>
              <a:solidFill>
                <a:srgbClr val="00B050"/>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a:extLst>
                  <a:ext uri="{FF2B5EF4-FFF2-40B4-BE49-F238E27FC236}">
                    <a16:creationId xmlns:a16="http://schemas.microsoft.com/office/drawing/2014/main" id="{3DB2AF29-96AA-8343-BBD5-DC8D26C5515D}"/>
                  </a:ext>
                </a:extLst>
              </p:cNvPr>
              <p:cNvSpPr/>
              <p:nvPr/>
            </p:nvSpPr>
            <p:spPr>
              <a:xfrm>
                <a:off x="3662795" y="522260"/>
                <a:ext cx="223405" cy="10320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Box 22">
              <a:extLst>
                <a:ext uri="{FF2B5EF4-FFF2-40B4-BE49-F238E27FC236}">
                  <a16:creationId xmlns:a16="http://schemas.microsoft.com/office/drawing/2014/main" id="{FC6AB80C-1606-6341-BC6E-CDF6BDC32DD2}"/>
                </a:ext>
              </a:extLst>
            </p:cNvPr>
            <p:cNvSpPr txBox="1"/>
            <p:nvPr/>
          </p:nvSpPr>
          <p:spPr>
            <a:xfrm>
              <a:off x="1958054" y="875301"/>
              <a:ext cx="840294"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Research</a:t>
              </a:r>
            </a:p>
            <a:p>
              <a:pPr algn="ctr"/>
              <a:r>
                <a:rPr lang="en-US" sz="1200" dirty="0">
                  <a:latin typeface="Arial" panose="020B0604020202020204" pitchFamily="34" charset="0"/>
                  <a:cs typeface="Arial" panose="020B0604020202020204" pitchFamily="34" charset="0"/>
                </a:rPr>
                <a:t>Initiatives</a:t>
              </a:r>
            </a:p>
          </p:txBody>
        </p:sp>
      </p:grpSp>
      <p:sp>
        <p:nvSpPr>
          <p:cNvPr id="25" name="TextBox 24">
            <a:extLst>
              <a:ext uri="{FF2B5EF4-FFF2-40B4-BE49-F238E27FC236}">
                <a16:creationId xmlns:a16="http://schemas.microsoft.com/office/drawing/2014/main" id="{6EFDB461-909B-3046-9987-896C8B87D7C0}"/>
              </a:ext>
            </a:extLst>
          </p:cNvPr>
          <p:cNvSpPr txBox="1"/>
          <p:nvPr/>
        </p:nvSpPr>
        <p:spPr>
          <a:xfrm>
            <a:off x="326622" y="436957"/>
            <a:ext cx="4497198" cy="1477328"/>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Science &amp; Technology Group (DST) has filtered these initiatives into the “Cognitive Fitness Framework” (CF2)</a:t>
            </a:r>
          </a:p>
          <a:p>
            <a:pPr algn="ctr"/>
            <a:r>
              <a:rPr lang="en-US" dirty="0">
                <a:latin typeface="Arial" panose="020B0604020202020204" pitchFamily="34" charset="0"/>
                <a:cs typeface="Arial" panose="020B0604020202020204" pitchFamily="34" charset="0"/>
              </a:rPr>
              <a:t>to guide the development of training programs, resources and facilities  </a:t>
            </a:r>
          </a:p>
        </p:txBody>
      </p:sp>
      <p:sp>
        <p:nvSpPr>
          <p:cNvPr id="26" name="TextBox 25">
            <a:extLst>
              <a:ext uri="{FF2B5EF4-FFF2-40B4-BE49-F238E27FC236}">
                <a16:creationId xmlns:a16="http://schemas.microsoft.com/office/drawing/2014/main" id="{54216DDF-8AC1-634A-A099-92D2E1318BFD}"/>
              </a:ext>
            </a:extLst>
          </p:cNvPr>
          <p:cNvSpPr txBox="1"/>
          <p:nvPr/>
        </p:nvSpPr>
        <p:spPr>
          <a:xfrm>
            <a:off x="326622" y="3298223"/>
            <a:ext cx="3799061"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The CF2 model is based around</a:t>
            </a:r>
          </a:p>
          <a:p>
            <a:pPr algn="ctr"/>
            <a:r>
              <a:rPr lang="en-US" sz="1200" dirty="0">
                <a:latin typeface="Arial" panose="020B0604020202020204" pitchFamily="34" charset="0"/>
                <a:cs typeface="Arial" panose="020B0604020202020204" pitchFamily="34" charset="0"/>
              </a:rPr>
              <a:t>the military “Deployment Cycle”</a:t>
            </a:r>
          </a:p>
          <a:p>
            <a:pPr algn="ctr"/>
            <a:r>
              <a:rPr lang="en-US" sz="1200" dirty="0">
                <a:latin typeface="Arial" panose="020B0604020202020204" pitchFamily="34" charset="0"/>
                <a:cs typeface="Arial" panose="020B0604020202020204" pitchFamily="34" charset="0"/>
              </a:rPr>
              <a:t>which mirrors a typical 4 year Olympic Cycle</a:t>
            </a:r>
          </a:p>
          <a:p>
            <a:pPr algn="ctr"/>
            <a:r>
              <a:rPr lang="en-US" sz="1200" dirty="0">
                <a:latin typeface="Arial" panose="020B0604020202020204" pitchFamily="34" charset="0"/>
                <a:cs typeface="Arial" panose="020B0604020202020204" pitchFamily="34" charset="0"/>
              </a:rPr>
              <a:t>in athlete development terms</a:t>
            </a:r>
          </a:p>
        </p:txBody>
      </p:sp>
    </p:spTree>
    <p:extLst>
      <p:ext uri="{BB962C8B-B14F-4D97-AF65-F5344CB8AC3E}">
        <p14:creationId xmlns:p14="http://schemas.microsoft.com/office/powerpoint/2010/main" val="361112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C443287-A0E4-7B4D-A66D-AB49331E2C0E}"/>
              </a:ext>
            </a:extLst>
          </p:cNvPr>
          <p:cNvGrpSpPr/>
          <p:nvPr/>
        </p:nvGrpSpPr>
        <p:grpSpPr>
          <a:xfrm>
            <a:off x="6291154" y="910705"/>
            <a:ext cx="2296511" cy="2540097"/>
            <a:chOff x="1145628" y="672661"/>
            <a:chExt cx="2296511" cy="2540097"/>
          </a:xfrm>
        </p:grpSpPr>
        <p:sp>
          <p:nvSpPr>
            <p:cNvPr id="34" name="Arc 33">
              <a:extLst>
                <a:ext uri="{FF2B5EF4-FFF2-40B4-BE49-F238E27FC236}">
                  <a16:creationId xmlns:a16="http://schemas.microsoft.com/office/drawing/2014/main" id="{F4A6650D-7919-E841-8FF1-4A05E29D3C8A}"/>
                </a:ext>
              </a:extLst>
            </p:cNvPr>
            <p:cNvSpPr/>
            <p:nvPr/>
          </p:nvSpPr>
          <p:spPr>
            <a:xfrm>
              <a:off x="1145628" y="672662"/>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a:extLst>
                <a:ext uri="{FF2B5EF4-FFF2-40B4-BE49-F238E27FC236}">
                  <a16:creationId xmlns:a16="http://schemas.microsoft.com/office/drawing/2014/main" id="{B376D914-A86E-D246-A088-224D3093F9C5}"/>
                </a:ext>
              </a:extLst>
            </p:cNvPr>
            <p:cNvSpPr/>
            <p:nvPr/>
          </p:nvSpPr>
          <p:spPr>
            <a:xfrm flipH="1">
              <a:off x="2538249" y="672661"/>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riangle 35">
            <a:extLst>
              <a:ext uri="{FF2B5EF4-FFF2-40B4-BE49-F238E27FC236}">
                <a16:creationId xmlns:a16="http://schemas.microsoft.com/office/drawing/2014/main" id="{2CC8E632-96FB-D441-87AB-6F6FC6879409}"/>
              </a:ext>
            </a:extLst>
          </p:cNvPr>
          <p:cNvSpPr/>
          <p:nvPr/>
        </p:nvSpPr>
        <p:spPr>
          <a:xfrm flipV="1">
            <a:off x="6840107" y="2180753"/>
            <a:ext cx="1198605" cy="4819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3708B48-D37A-774B-BC9A-518023B1998E}"/>
              </a:ext>
            </a:extLst>
          </p:cNvPr>
          <p:cNvSpPr txBox="1"/>
          <p:nvPr/>
        </p:nvSpPr>
        <p:spPr>
          <a:xfrm>
            <a:off x="7193939" y="2227441"/>
            <a:ext cx="492443"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DST</a:t>
            </a:r>
          </a:p>
        </p:txBody>
      </p:sp>
      <p:pic>
        <p:nvPicPr>
          <p:cNvPr id="38" name="Picture 37">
            <a:extLst>
              <a:ext uri="{FF2B5EF4-FFF2-40B4-BE49-F238E27FC236}">
                <a16:creationId xmlns:a16="http://schemas.microsoft.com/office/drawing/2014/main" id="{56F56B1B-16AF-634F-B0ED-4A1539A7CAA2}"/>
              </a:ext>
            </a:extLst>
          </p:cNvPr>
          <p:cNvPicPr>
            <a:picLocks noChangeAspect="1"/>
          </p:cNvPicPr>
          <p:nvPr/>
        </p:nvPicPr>
        <p:blipFill>
          <a:blip r:embed="rId2"/>
          <a:stretch>
            <a:fillRect/>
          </a:stretch>
        </p:blipFill>
        <p:spPr>
          <a:xfrm>
            <a:off x="5276558" y="2753182"/>
            <a:ext cx="4425919" cy="3131298"/>
          </a:xfrm>
          <a:prstGeom prst="rect">
            <a:avLst/>
          </a:prstGeom>
        </p:spPr>
      </p:pic>
      <p:grpSp>
        <p:nvGrpSpPr>
          <p:cNvPr id="39" name="Group 38">
            <a:extLst>
              <a:ext uri="{FF2B5EF4-FFF2-40B4-BE49-F238E27FC236}">
                <a16:creationId xmlns:a16="http://schemas.microsoft.com/office/drawing/2014/main" id="{803F3714-66F5-414A-B29D-4F47C433263E}"/>
              </a:ext>
            </a:extLst>
          </p:cNvPr>
          <p:cNvGrpSpPr/>
          <p:nvPr/>
        </p:nvGrpSpPr>
        <p:grpSpPr>
          <a:xfrm>
            <a:off x="5867904" y="785018"/>
            <a:ext cx="1928146" cy="1193227"/>
            <a:chOff x="1958054" y="522260"/>
            <a:chExt cx="1928146" cy="1193227"/>
          </a:xfrm>
        </p:grpSpPr>
        <p:grpSp>
          <p:nvGrpSpPr>
            <p:cNvPr id="40" name="Group 39">
              <a:extLst>
                <a:ext uri="{FF2B5EF4-FFF2-40B4-BE49-F238E27FC236}">
                  <a16:creationId xmlns:a16="http://schemas.microsoft.com/office/drawing/2014/main" id="{E4316C3D-315A-1D44-B54F-681F6BF3EC03}"/>
                </a:ext>
              </a:extLst>
            </p:cNvPr>
            <p:cNvGrpSpPr/>
            <p:nvPr/>
          </p:nvGrpSpPr>
          <p:grpSpPr>
            <a:xfrm>
              <a:off x="3086100" y="522260"/>
              <a:ext cx="800100" cy="1193227"/>
              <a:chOff x="3086100" y="522260"/>
              <a:chExt cx="800100" cy="1193227"/>
            </a:xfrm>
          </p:grpSpPr>
          <p:sp>
            <p:nvSpPr>
              <p:cNvPr id="42" name="5-point Star 41">
                <a:extLst>
                  <a:ext uri="{FF2B5EF4-FFF2-40B4-BE49-F238E27FC236}">
                    <a16:creationId xmlns:a16="http://schemas.microsoft.com/office/drawing/2014/main" id="{59DA5CA5-B388-3F4B-9D4E-BBB3A47B1572}"/>
                  </a:ext>
                </a:extLst>
              </p:cNvPr>
              <p:cNvSpPr/>
              <p:nvPr/>
            </p:nvSpPr>
            <p:spPr>
              <a:xfrm>
                <a:off x="3231573" y="800100"/>
                <a:ext cx="129886" cy="124691"/>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a:extLst>
                  <a:ext uri="{FF2B5EF4-FFF2-40B4-BE49-F238E27FC236}">
                    <a16:creationId xmlns:a16="http://schemas.microsoft.com/office/drawing/2014/main" id="{2D838524-92AD-E743-9909-795025DBA082}"/>
                  </a:ext>
                </a:extLst>
              </p:cNvPr>
              <p:cNvSpPr/>
              <p:nvPr/>
            </p:nvSpPr>
            <p:spPr>
              <a:xfrm>
                <a:off x="3662795" y="716973"/>
                <a:ext cx="176646" cy="145472"/>
              </a:xfrm>
              <a:prstGeom prst="hexagon">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a:extLst>
                  <a:ext uri="{FF2B5EF4-FFF2-40B4-BE49-F238E27FC236}">
                    <a16:creationId xmlns:a16="http://schemas.microsoft.com/office/drawing/2014/main" id="{ED23F17C-4E24-DC40-8352-5BC1FDEE6379}"/>
                  </a:ext>
                </a:extLst>
              </p:cNvPr>
              <p:cNvSpPr/>
              <p:nvPr/>
            </p:nvSpPr>
            <p:spPr>
              <a:xfrm>
                <a:off x="3441236" y="1257300"/>
                <a:ext cx="138432" cy="913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a:extLst>
                  <a:ext uri="{FF2B5EF4-FFF2-40B4-BE49-F238E27FC236}">
                    <a16:creationId xmlns:a16="http://schemas.microsoft.com/office/drawing/2014/main" id="{F7CFDECE-3C56-534E-AA7B-F7B7DC0179C2}"/>
                  </a:ext>
                </a:extLst>
              </p:cNvPr>
              <p:cNvSpPr/>
              <p:nvPr/>
            </p:nvSpPr>
            <p:spPr>
              <a:xfrm>
                <a:off x="3396324" y="540326"/>
                <a:ext cx="133235" cy="200173"/>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D1A9B200-77DE-7C4E-972B-B8E6F304F6D1}"/>
                  </a:ext>
                </a:extLst>
              </p:cNvPr>
              <p:cNvSpPr/>
              <p:nvPr/>
            </p:nvSpPr>
            <p:spPr>
              <a:xfrm>
                <a:off x="3529559" y="976745"/>
                <a:ext cx="221559" cy="1293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olded Corner 46">
                <a:extLst>
                  <a:ext uri="{FF2B5EF4-FFF2-40B4-BE49-F238E27FC236}">
                    <a16:creationId xmlns:a16="http://schemas.microsoft.com/office/drawing/2014/main" id="{A6A97E3C-C51F-3340-A757-C201D34DA646}"/>
                  </a:ext>
                </a:extLst>
              </p:cNvPr>
              <p:cNvSpPr/>
              <p:nvPr/>
            </p:nvSpPr>
            <p:spPr>
              <a:xfrm>
                <a:off x="3086100" y="540327"/>
                <a:ext cx="199094" cy="155677"/>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B9CBAC83-64E5-C144-848D-78875832F205}"/>
                  </a:ext>
                </a:extLst>
              </p:cNvPr>
              <p:cNvSpPr/>
              <p:nvPr/>
            </p:nvSpPr>
            <p:spPr>
              <a:xfrm>
                <a:off x="3296516" y="1106134"/>
                <a:ext cx="144720" cy="88821"/>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shape 48">
                <a:extLst>
                  <a:ext uri="{FF2B5EF4-FFF2-40B4-BE49-F238E27FC236}">
                    <a16:creationId xmlns:a16="http://schemas.microsoft.com/office/drawing/2014/main" id="{428ADD1A-A844-6F4A-99C6-9D3728AAF503}"/>
                  </a:ext>
                </a:extLst>
              </p:cNvPr>
              <p:cNvSpPr/>
              <p:nvPr/>
            </p:nvSpPr>
            <p:spPr>
              <a:xfrm>
                <a:off x="3579668" y="1454727"/>
                <a:ext cx="119496" cy="145473"/>
              </a:xfrm>
              <a:prstGeom prst="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ghtning Bolt 49">
                <a:extLst>
                  <a:ext uri="{FF2B5EF4-FFF2-40B4-BE49-F238E27FC236}">
                    <a16:creationId xmlns:a16="http://schemas.microsoft.com/office/drawing/2014/main" id="{7B66FE10-64C1-1B4E-ABB5-545C4527EC78}"/>
                  </a:ext>
                </a:extLst>
              </p:cNvPr>
              <p:cNvSpPr/>
              <p:nvPr/>
            </p:nvSpPr>
            <p:spPr>
              <a:xfrm>
                <a:off x="3347628" y="1560589"/>
                <a:ext cx="122183" cy="1548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turn Arrow 50">
                <a:extLst>
                  <a:ext uri="{FF2B5EF4-FFF2-40B4-BE49-F238E27FC236}">
                    <a16:creationId xmlns:a16="http://schemas.microsoft.com/office/drawing/2014/main" id="{909EAC26-2A70-9547-BF84-92388B365B3B}"/>
                  </a:ext>
                </a:extLst>
              </p:cNvPr>
              <p:cNvSpPr/>
              <p:nvPr/>
            </p:nvSpPr>
            <p:spPr>
              <a:xfrm>
                <a:off x="3675453" y="1214862"/>
                <a:ext cx="98472" cy="129082"/>
              </a:xfrm>
              <a:prstGeom prst="uturnArrow">
                <a:avLst/>
              </a:prstGeom>
              <a:solidFill>
                <a:srgbClr val="00B050"/>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ie 51">
                <a:extLst>
                  <a:ext uri="{FF2B5EF4-FFF2-40B4-BE49-F238E27FC236}">
                    <a16:creationId xmlns:a16="http://schemas.microsoft.com/office/drawing/2014/main" id="{8148F62C-D51A-CE47-9B1B-B2D859ADEB72}"/>
                  </a:ext>
                </a:extLst>
              </p:cNvPr>
              <p:cNvSpPr/>
              <p:nvPr/>
            </p:nvSpPr>
            <p:spPr>
              <a:xfrm>
                <a:off x="3662795" y="522260"/>
                <a:ext cx="223405" cy="10320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A52F921B-E833-7641-98BF-5C2B4D6E4F6B}"/>
                </a:ext>
              </a:extLst>
            </p:cNvPr>
            <p:cNvSpPr txBox="1"/>
            <p:nvPr/>
          </p:nvSpPr>
          <p:spPr>
            <a:xfrm>
              <a:off x="1958054" y="875301"/>
              <a:ext cx="840294"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Research</a:t>
              </a:r>
            </a:p>
            <a:p>
              <a:pPr algn="ctr"/>
              <a:r>
                <a:rPr lang="en-US" sz="1200" dirty="0">
                  <a:latin typeface="Arial" panose="020B0604020202020204" pitchFamily="34" charset="0"/>
                  <a:cs typeface="Arial" panose="020B0604020202020204" pitchFamily="34" charset="0"/>
                </a:rPr>
                <a:t>Initiatives</a:t>
              </a:r>
            </a:p>
          </p:txBody>
        </p:sp>
      </p:grpSp>
      <p:sp>
        <p:nvSpPr>
          <p:cNvPr id="54" name="TextBox 53">
            <a:extLst>
              <a:ext uri="{FF2B5EF4-FFF2-40B4-BE49-F238E27FC236}">
                <a16:creationId xmlns:a16="http://schemas.microsoft.com/office/drawing/2014/main" id="{5E0FE4B0-8199-C446-8EFB-C52256D440FB}"/>
              </a:ext>
            </a:extLst>
          </p:cNvPr>
          <p:cNvSpPr txBox="1"/>
          <p:nvPr/>
        </p:nvSpPr>
        <p:spPr>
          <a:xfrm>
            <a:off x="3872524" y="2620057"/>
            <a:ext cx="915636" cy="369332"/>
          </a:xfrm>
          <a:prstGeom prst="rect">
            <a:avLst/>
          </a:prstGeom>
          <a:noFill/>
        </p:spPr>
        <p:txBody>
          <a:bodyPr wrap="none" rtlCol="0">
            <a:spAutoFit/>
          </a:bodyPr>
          <a:lstStyle/>
          <a:p>
            <a:pPr algn="ctr"/>
            <a:r>
              <a:rPr lang="en-US" dirty="0">
                <a:solidFill>
                  <a:srgbClr val="FF0000"/>
                </a:solidFill>
                <a:latin typeface="Arial" panose="020B0604020202020204" pitchFamily="34" charset="0"/>
                <a:cs typeface="Arial" panose="020B0604020202020204" pitchFamily="34" charset="0"/>
              </a:rPr>
              <a:t>Military</a:t>
            </a:r>
          </a:p>
        </p:txBody>
      </p:sp>
      <p:sp>
        <p:nvSpPr>
          <p:cNvPr id="55" name="TextBox 54">
            <a:extLst>
              <a:ext uri="{FF2B5EF4-FFF2-40B4-BE49-F238E27FC236}">
                <a16:creationId xmlns:a16="http://schemas.microsoft.com/office/drawing/2014/main" id="{4BDB3010-F7A4-DA46-919D-17091FEE80EB}"/>
              </a:ext>
            </a:extLst>
          </p:cNvPr>
          <p:cNvSpPr txBox="1"/>
          <p:nvPr/>
        </p:nvSpPr>
        <p:spPr>
          <a:xfrm>
            <a:off x="8926037" y="5768711"/>
            <a:ext cx="1210589" cy="369332"/>
          </a:xfrm>
          <a:prstGeom prst="rect">
            <a:avLst/>
          </a:prstGeom>
          <a:noFill/>
        </p:spPr>
        <p:txBody>
          <a:bodyPr wrap="none" rtlCol="0">
            <a:spAutoFit/>
          </a:bodyPr>
          <a:lstStyle/>
          <a:p>
            <a:pPr algn="ctr"/>
            <a:r>
              <a:rPr lang="en-US" dirty="0">
                <a:solidFill>
                  <a:srgbClr val="C1C1C1"/>
                </a:solidFill>
                <a:latin typeface="Arial" panose="020B0604020202020204" pitchFamily="34" charset="0"/>
                <a:cs typeface="Arial" panose="020B0604020202020204" pitchFamily="34" charset="0"/>
              </a:rPr>
              <a:t>Education</a:t>
            </a:r>
          </a:p>
        </p:txBody>
      </p:sp>
      <p:sp>
        <p:nvSpPr>
          <p:cNvPr id="56" name="TextBox 55">
            <a:extLst>
              <a:ext uri="{FF2B5EF4-FFF2-40B4-BE49-F238E27FC236}">
                <a16:creationId xmlns:a16="http://schemas.microsoft.com/office/drawing/2014/main" id="{CC3ADBA9-11C6-1D4D-BA52-25DEB88BB524}"/>
              </a:ext>
            </a:extLst>
          </p:cNvPr>
          <p:cNvSpPr txBox="1"/>
          <p:nvPr/>
        </p:nvSpPr>
        <p:spPr>
          <a:xfrm>
            <a:off x="2769125" y="3397441"/>
            <a:ext cx="1351652" cy="646331"/>
          </a:xfrm>
          <a:prstGeom prst="rect">
            <a:avLst/>
          </a:prstGeom>
          <a:noFill/>
        </p:spPr>
        <p:txBody>
          <a:bodyPr wrap="none" rtlCol="0">
            <a:spAutoFit/>
          </a:bodyPr>
          <a:lstStyle/>
          <a:p>
            <a:pPr algn="ctr"/>
            <a:r>
              <a:rPr lang="en-US" dirty="0">
                <a:solidFill>
                  <a:srgbClr val="002060"/>
                </a:solidFill>
                <a:latin typeface="Arial" panose="020B0604020202020204" pitchFamily="34" charset="0"/>
                <a:cs typeface="Arial" panose="020B0604020202020204" pitchFamily="34" charset="0"/>
              </a:rPr>
              <a:t>Police &amp;</a:t>
            </a:r>
          </a:p>
          <a:p>
            <a:pPr algn="ctr"/>
            <a:r>
              <a:rPr lang="en-US" dirty="0">
                <a:solidFill>
                  <a:srgbClr val="002060"/>
                </a:solidFill>
                <a:latin typeface="Arial" panose="020B0604020202020204" pitchFamily="34" charset="0"/>
                <a:cs typeface="Arial" panose="020B0604020202020204" pitchFamily="34" charset="0"/>
              </a:rPr>
              <a:t>Emergency</a:t>
            </a:r>
          </a:p>
        </p:txBody>
      </p:sp>
      <p:sp>
        <p:nvSpPr>
          <p:cNvPr id="57" name="TextBox 56">
            <a:extLst>
              <a:ext uri="{FF2B5EF4-FFF2-40B4-BE49-F238E27FC236}">
                <a16:creationId xmlns:a16="http://schemas.microsoft.com/office/drawing/2014/main" id="{FA330E2C-7775-AE44-A49B-C0FA228D0AB1}"/>
              </a:ext>
            </a:extLst>
          </p:cNvPr>
          <p:cNvSpPr txBox="1"/>
          <p:nvPr/>
        </p:nvSpPr>
        <p:spPr>
          <a:xfrm>
            <a:off x="9897354" y="4999924"/>
            <a:ext cx="1120820" cy="369332"/>
          </a:xfrm>
          <a:prstGeom prst="rect">
            <a:avLst/>
          </a:prstGeom>
          <a:noFill/>
        </p:spPr>
        <p:txBody>
          <a:bodyPr wrap="none" rtlCol="0">
            <a:spAutoFit/>
          </a:bodyPr>
          <a:lstStyle/>
          <a:p>
            <a:pPr algn="ctr"/>
            <a:r>
              <a:rPr lang="en-US" dirty="0">
                <a:solidFill>
                  <a:schemeClr val="accent4">
                    <a:lumMod val="75000"/>
                  </a:schemeClr>
                </a:solidFill>
                <a:latin typeface="Arial" panose="020B0604020202020204" pitchFamily="34" charset="0"/>
                <a:cs typeface="Arial" panose="020B0604020202020204" pitchFamily="34" charset="0"/>
              </a:rPr>
              <a:t>Business</a:t>
            </a:r>
          </a:p>
        </p:txBody>
      </p:sp>
      <p:sp>
        <p:nvSpPr>
          <p:cNvPr id="58" name="TextBox 57">
            <a:extLst>
              <a:ext uri="{FF2B5EF4-FFF2-40B4-BE49-F238E27FC236}">
                <a16:creationId xmlns:a16="http://schemas.microsoft.com/office/drawing/2014/main" id="{6C5401BA-8B1D-AA4C-A214-50F201E134BF}"/>
              </a:ext>
            </a:extLst>
          </p:cNvPr>
          <p:cNvSpPr txBox="1"/>
          <p:nvPr/>
        </p:nvSpPr>
        <p:spPr>
          <a:xfrm>
            <a:off x="10155438" y="3702269"/>
            <a:ext cx="1505541" cy="646331"/>
          </a:xfrm>
          <a:prstGeom prst="rect">
            <a:avLst/>
          </a:prstGeom>
          <a:noFill/>
        </p:spPr>
        <p:txBody>
          <a:bodyPr wrap="none" rtlCol="0">
            <a:spAutoFit/>
          </a:bodyPr>
          <a:lstStyle/>
          <a:p>
            <a:pPr algn="ctr"/>
            <a:r>
              <a:rPr lang="en-US" dirty="0">
                <a:solidFill>
                  <a:schemeClr val="accent6"/>
                </a:solidFill>
                <a:latin typeface="Arial" panose="020B0604020202020204" pitchFamily="34" charset="0"/>
                <a:cs typeface="Arial" panose="020B0604020202020204" pitchFamily="34" charset="0"/>
              </a:rPr>
              <a:t>Performance</a:t>
            </a:r>
          </a:p>
          <a:p>
            <a:pPr algn="ctr"/>
            <a:r>
              <a:rPr lang="en-US" dirty="0">
                <a:solidFill>
                  <a:schemeClr val="accent6"/>
                </a:solidFill>
                <a:latin typeface="Arial" panose="020B0604020202020204" pitchFamily="34" charset="0"/>
                <a:cs typeface="Arial" panose="020B0604020202020204" pitchFamily="34" charset="0"/>
              </a:rPr>
              <a:t>Arts</a:t>
            </a:r>
          </a:p>
        </p:txBody>
      </p:sp>
      <p:sp>
        <p:nvSpPr>
          <p:cNvPr id="59" name="TextBox 58">
            <a:extLst>
              <a:ext uri="{FF2B5EF4-FFF2-40B4-BE49-F238E27FC236}">
                <a16:creationId xmlns:a16="http://schemas.microsoft.com/office/drawing/2014/main" id="{F54DCE10-2021-6242-ADB5-805901CB428F}"/>
              </a:ext>
            </a:extLst>
          </p:cNvPr>
          <p:cNvSpPr txBox="1"/>
          <p:nvPr/>
        </p:nvSpPr>
        <p:spPr>
          <a:xfrm>
            <a:off x="9935666" y="2620057"/>
            <a:ext cx="736100" cy="369332"/>
          </a:xfrm>
          <a:prstGeom prst="rect">
            <a:avLst/>
          </a:prstGeom>
          <a:noFill/>
        </p:spPr>
        <p:txBody>
          <a:bodyPr wrap="none" rtlCol="0">
            <a:spAutoFit/>
          </a:bodyPr>
          <a:lstStyle/>
          <a:p>
            <a:pPr algn="ctr"/>
            <a:r>
              <a:rPr lang="en-US" dirty="0">
                <a:solidFill>
                  <a:srgbClr val="00B0F0"/>
                </a:solidFill>
                <a:latin typeface="Arial" panose="020B0604020202020204" pitchFamily="34" charset="0"/>
                <a:cs typeface="Arial" panose="020B0604020202020204" pitchFamily="34" charset="0"/>
              </a:rPr>
              <a:t>Sport</a:t>
            </a:r>
          </a:p>
        </p:txBody>
      </p:sp>
      <p:sp>
        <p:nvSpPr>
          <p:cNvPr id="61" name="TextBox 60">
            <a:extLst>
              <a:ext uri="{FF2B5EF4-FFF2-40B4-BE49-F238E27FC236}">
                <a16:creationId xmlns:a16="http://schemas.microsoft.com/office/drawing/2014/main" id="{9323E34F-EC34-4249-998A-B853B92DF3BB}"/>
              </a:ext>
            </a:extLst>
          </p:cNvPr>
          <p:cNvSpPr txBox="1"/>
          <p:nvPr/>
        </p:nvSpPr>
        <p:spPr>
          <a:xfrm>
            <a:off x="3172012" y="4665113"/>
            <a:ext cx="1616148" cy="738664"/>
          </a:xfrm>
          <a:prstGeom prst="rect">
            <a:avLst/>
          </a:prstGeom>
          <a:noFill/>
        </p:spPr>
        <p:txBody>
          <a:bodyPr wrap="none" rtlCol="0">
            <a:spAutoFit/>
          </a:bodyPr>
          <a:lstStyle/>
          <a:p>
            <a:pPr algn="ctr"/>
            <a:r>
              <a:rPr lang="en-US" dirty="0">
                <a:solidFill>
                  <a:srgbClr val="FF40FF"/>
                </a:solidFill>
                <a:latin typeface="Arial" panose="020B0604020202020204" pitchFamily="34" charset="0"/>
                <a:cs typeface="Arial" panose="020B0604020202020204" pitchFamily="34" charset="0"/>
              </a:rPr>
              <a:t>Healthcare</a:t>
            </a:r>
          </a:p>
          <a:p>
            <a:pPr algn="ctr"/>
            <a:r>
              <a:rPr lang="en-US" sz="1200" dirty="0">
                <a:solidFill>
                  <a:srgbClr val="FF40FF"/>
                </a:solidFill>
                <a:latin typeface="Arial" panose="020B0604020202020204" pitchFamily="34" charset="0"/>
                <a:cs typeface="Arial" panose="020B0604020202020204" pitchFamily="34" charset="0"/>
              </a:rPr>
              <a:t>Emergency Medicine</a:t>
            </a:r>
          </a:p>
          <a:p>
            <a:pPr algn="ctr"/>
            <a:r>
              <a:rPr lang="en-US" sz="1200" dirty="0">
                <a:solidFill>
                  <a:srgbClr val="FF40FF"/>
                </a:solidFill>
                <a:latin typeface="Arial" panose="020B0604020202020204" pitchFamily="34" charset="0"/>
                <a:cs typeface="Arial" panose="020B0604020202020204" pitchFamily="34" charset="0"/>
              </a:rPr>
              <a:t>Nursing, Paramedics</a:t>
            </a:r>
          </a:p>
        </p:txBody>
      </p:sp>
      <p:sp>
        <p:nvSpPr>
          <p:cNvPr id="29" name="TextBox 28">
            <a:extLst>
              <a:ext uri="{FF2B5EF4-FFF2-40B4-BE49-F238E27FC236}">
                <a16:creationId xmlns:a16="http://schemas.microsoft.com/office/drawing/2014/main" id="{5CA1ECC5-02CE-4A47-86F9-C6431C781431}"/>
              </a:ext>
            </a:extLst>
          </p:cNvPr>
          <p:cNvSpPr txBox="1"/>
          <p:nvPr/>
        </p:nvSpPr>
        <p:spPr>
          <a:xfrm>
            <a:off x="326622" y="436957"/>
            <a:ext cx="4849720"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Cognitive Fitness Framework is applicable to a range of industries that depend on reliable high performance outcomes, and has gained a significant amount of interest from these industry groups</a:t>
            </a:r>
          </a:p>
        </p:txBody>
      </p:sp>
      <p:sp>
        <p:nvSpPr>
          <p:cNvPr id="30" name="TextBox 29">
            <a:extLst>
              <a:ext uri="{FF2B5EF4-FFF2-40B4-BE49-F238E27FC236}">
                <a16:creationId xmlns:a16="http://schemas.microsoft.com/office/drawing/2014/main" id="{2DBCDC86-AD93-9141-BC74-DA9E122197E5}"/>
              </a:ext>
            </a:extLst>
          </p:cNvPr>
          <p:cNvSpPr txBox="1"/>
          <p:nvPr/>
        </p:nvSpPr>
        <p:spPr>
          <a:xfrm>
            <a:off x="182639" y="3974770"/>
            <a:ext cx="2306884"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CF2 bridges the gap between performance psychology and mental heath support structures</a:t>
            </a:r>
          </a:p>
        </p:txBody>
      </p:sp>
    </p:spTree>
    <p:extLst>
      <p:ext uri="{BB962C8B-B14F-4D97-AF65-F5344CB8AC3E}">
        <p14:creationId xmlns:p14="http://schemas.microsoft.com/office/powerpoint/2010/main" val="383197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46745F3F-652D-814C-A121-64043F107FA6}"/>
              </a:ext>
            </a:extLst>
          </p:cNvPr>
          <p:cNvGrpSpPr/>
          <p:nvPr/>
        </p:nvGrpSpPr>
        <p:grpSpPr>
          <a:xfrm>
            <a:off x="6890243" y="500802"/>
            <a:ext cx="2296511" cy="2540097"/>
            <a:chOff x="1145628" y="672661"/>
            <a:chExt cx="2296511" cy="2540097"/>
          </a:xfrm>
        </p:grpSpPr>
        <p:sp>
          <p:nvSpPr>
            <p:cNvPr id="52" name="Arc 51">
              <a:extLst>
                <a:ext uri="{FF2B5EF4-FFF2-40B4-BE49-F238E27FC236}">
                  <a16:creationId xmlns:a16="http://schemas.microsoft.com/office/drawing/2014/main" id="{8CB37A06-4A68-1849-9D37-4C39E75A1CE8}"/>
                </a:ext>
              </a:extLst>
            </p:cNvPr>
            <p:cNvSpPr/>
            <p:nvPr/>
          </p:nvSpPr>
          <p:spPr>
            <a:xfrm>
              <a:off x="1145628" y="672662"/>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a:extLst>
                <a:ext uri="{FF2B5EF4-FFF2-40B4-BE49-F238E27FC236}">
                  <a16:creationId xmlns:a16="http://schemas.microsoft.com/office/drawing/2014/main" id="{8198CE2D-4CEA-C24D-98CE-7F192B7DAE5C}"/>
                </a:ext>
              </a:extLst>
            </p:cNvPr>
            <p:cNvSpPr/>
            <p:nvPr/>
          </p:nvSpPr>
          <p:spPr>
            <a:xfrm flipH="1">
              <a:off x="2538249" y="672661"/>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4" name="Triangle 53">
            <a:extLst>
              <a:ext uri="{FF2B5EF4-FFF2-40B4-BE49-F238E27FC236}">
                <a16:creationId xmlns:a16="http://schemas.microsoft.com/office/drawing/2014/main" id="{8E321900-E518-6542-A1F3-2D55EE3C080E}"/>
              </a:ext>
            </a:extLst>
          </p:cNvPr>
          <p:cNvSpPr/>
          <p:nvPr/>
        </p:nvSpPr>
        <p:spPr>
          <a:xfrm flipV="1">
            <a:off x="7439196" y="1770850"/>
            <a:ext cx="1198605" cy="4819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42771B5-2482-894B-9BA6-C25899F57920}"/>
              </a:ext>
            </a:extLst>
          </p:cNvPr>
          <p:cNvSpPr txBox="1"/>
          <p:nvPr/>
        </p:nvSpPr>
        <p:spPr>
          <a:xfrm>
            <a:off x="7793028" y="1817538"/>
            <a:ext cx="492443"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DST</a:t>
            </a:r>
          </a:p>
        </p:txBody>
      </p:sp>
      <p:pic>
        <p:nvPicPr>
          <p:cNvPr id="58" name="Picture 57">
            <a:extLst>
              <a:ext uri="{FF2B5EF4-FFF2-40B4-BE49-F238E27FC236}">
                <a16:creationId xmlns:a16="http://schemas.microsoft.com/office/drawing/2014/main" id="{D4B997D2-EA2F-6E4B-A2C3-F6E0D590F33E}"/>
              </a:ext>
            </a:extLst>
          </p:cNvPr>
          <p:cNvPicPr>
            <a:picLocks noChangeAspect="1"/>
          </p:cNvPicPr>
          <p:nvPr/>
        </p:nvPicPr>
        <p:blipFill>
          <a:blip r:embed="rId2"/>
          <a:stretch>
            <a:fillRect/>
          </a:stretch>
        </p:blipFill>
        <p:spPr>
          <a:xfrm>
            <a:off x="5875647" y="2343279"/>
            <a:ext cx="4425919" cy="3131298"/>
          </a:xfrm>
          <a:prstGeom prst="rect">
            <a:avLst/>
          </a:prstGeom>
        </p:spPr>
      </p:pic>
      <p:grpSp>
        <p:nvGrpSpPr>
          <p:cNvPr id="60" name="Group 59">
            <a:extLst>
              <a:ext uri="{FF2B5EF4-FFF2-40B4-BE49-F238E27FC236}">
                <a16:creationId xmlns:a16="http://schemas.microsoft.com/office/drawing/2014/main" id="{7E93725B-32B6-4543-909F-0ACF58693F5E}"/>
              </a:ext>
            </a:extLst>
          </p:cNvPr>
          <p:cNvGrpSpPr/>
          <p:nvPr/>
        </p:nvGrpSpPr>
        <p:grpSpPr>
          <a:xfrm>
            <a:off x="6466993" y="375115"/>
            <a:ext cx="1928146" cy="1193227"/>
            <a:chOff x="1958054" y="522260"/>
            <a:chExt cx="1928146" cy="1193227"/>
          </a:xfrm>
        </p:grpSpPr>
        <p:grpSp>
          <p:nvGrpSpPr>
            <p:cNvPr id="61" name="Group 60">
              <a:extLst>
                <a:ext uri="{FF2B5EF4-FFF2-40B4-BE49-F238E27FC236}">
                  <a16:creationId xmlns:a16="http://schemas.microsoft.com/office/drawing/2014/main" id="{87B70C0A-51B0-DE4B-B446-B26E8C4C0C27}"/>
                </a:ext>
              </a:extLst>
            </p:cNvPr>
            <p:cNvGrpSpPr/>
            <p:nvPr/>
          </p:nvGrpSpPr>
          <p:grpSpPr>
            <a:xfrm>
              <a:off x="3086100" y="522260"/>
              <a:ext cx="800100" cy="1193227"/>
              <a:chOff x="3086100" y="522260"/>
              <a:chExt cx="800100" cy="1193227"/>
            </a:xfrm>
          </p:grpSpPr>
          <p:sp>
            <p:nvSpPr>
              <p:cNvPr id="64" name="5-point Star 63">
                <a:extLst>
                  <a:ext uri="{FF2B5EF4-FFF2-40B4-BE49-F238E27FC236}">
                    <a16:creationId xmlns:a16="http://schemas.microsoft.com/office/drawing/2014/main" id="{4FA92A70-BECF-6E4C-B372-9DA097DF5FA4}"/>
                  </a:ext>
                </a:extLst>
              </p:cNvPr>
              <p:cNvSpPr/>
              <p:nvPr/>
            </p:nvSpPr>
            <p:spPr>
              <a:xfrm>
                <a:off x="3231573" y="800100"/>
                <a:ext cx="129886" cy="124691"/>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a:extLst>
                  <a:ext uri="{FF2B5EF4-FFF2-40B4-BE49-F238E27FC236}">
                    <a16:creationId xmlns:a16="http://schemas.microsoft.com/office/drawing/2014/main" id="{20AF65E1-2DCF-C446-8EDB-9A97FD203992}"/>
                  </a:ext>
                </a:extLst>
              </p:cNvPr>
              <p:cNvSpPr/>
              <p:nvPr/>
            </p:nvSpPr>
            <p:spPr>
              <a:xfrm>
                <a:off x="3662795" y="716973"/>
                <a:ext cx="176646" cy="145472"/>
              </a:xfrm>
              <a:prstGeom prst="hexagon">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be 66">
                <a:extLst>
                  <a:ext uri="{FF2B5EF4-FFF2-40B4-BE49-F238E27FC236}">
                    <a16:creationId xmlns:a16="http://schemas.microsoft.com/office/drawing/2014/main" id="{1C4A0D4A-E252-2541-8B18-171AEC0F929D}"/>
                  </a:ext>
                </a:extLst>
              </p:cNvPr>
              <p:cNvSpPr/>
              <p:nvPr/>
            </p:nvSpPr>
            <p:spPr>
              <a:xfrm>
                <a:off x="3441236" y="1257300"/>
                <a:ext cx="138432" cy="913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an 68">
                <a:extLst>
                  <a:ext uri="{FF2B5EF4-FFF2-40B4-BE49-F238E27FC236}">
                    <a16:creationId xmlns:a16="http://schemas.microsoft.com/office/drawing/2014/main" id="{BDF8AEE5-89BF-B343-A9A3-9FB3A8DAAE4F}"/>
                  </a:ext>
                </a:extLst>
              </p:cNvPr>
              <p:cNvSpPr/>
              <p:nvPr/>
            </p:nvSpPr>
            <p:spPr>
              <a:xfrm>
                <a:off x="3396324" y="540326"/>
                <a:ext cx="133235" cy="200173"/>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a:extLst>
                  <a:ext uri="{FF2B5EF4-FFF2-40B4-BE49-F238E27FC236}">
                    <a16:creationId xmlns:a16="http://schemas.microsoft.com/office/drawing/2014/main" id="{06445708-B702-2E4B-9151-40D912DAA916}"/>
                  </a:ext>
                </a:extLst>
              </p:cNvPr>
              <p:cNvSpPr/>
              <p:nvPr/>
            </p:nvSpPr>
            <p:spPr>
              <a:xfrm>
                <a:off x="3529559" y="976745"/>
                <a:ext cx="221559" cy="1293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olded Corner 71">
                <a:extLst>
                  <a:ext uri="{FF2B5EF4-FFF2-40B4-BE49-F238E27FC236}">
                    <a16:creationId xmlns:a16="http://schemas.microsoft.com/office/drawing/2014/main" id="{97767620-6829-474C-B40E-4F85DF90EC93}"/>
                  </a:ext>
                </a:extLst>
              </p:cNvPr>
              <p:cNvSpPr/>
              <p:nvPr/>
            </p:nvSpPr>
            <p:spPr>
              <a:xfrm>
                <a:off x="3086100" y="540327"/>
                <a:ext cx="199094" cy="155677"/>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ross 72">
                <a:extLst>
                  <a:ext uri="{FF2B5EF4-FFF2-40B4-BE49-F238E27FC236}">
                    <a16:creationId xmlns:a16="http://schemas.microsoft.com/office/drawing/2014/main" id="{48B58820-BD1A-5E4C-8293-DCBA4DF5C899}"/>
                  </a:ext>
                </a:extLst>
              </p:cNvPr>
              <p:cNvSpPr/>
              <p:nvPr/>
            </p:nvSpPr>
            <p:spPr>
              <a:xfrm>
                <a:off x="3296516" y="1106134"/>
                <a:ext cx="144720" cy="88821"/>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shape 74">
                <a:extLst>
                  <a:ext uri="{FF2B5EF4-FFF2-40B4-BE49-F238E27FC236}">
                    <a16:creationId xmlns:a16="http://schemas.microsoft.com/office/drawing/2014/main" id="{AE3D67FA-3174-D64F-A453-36A5C0A3B929}"/>
                  </a:ext>
                </a:extLst>
              </p:cNvPr>
              <p:cNvSpPr/>
              <p:nvPr/>
            </p:nvSpPr>
            <p:spPr>
              <a:xfrm>
                <a:off x="3579668" y="1454727"/>
                <a:ext cx="119496" cy="145473"/>
              </a:xfrm>
              <a:prstGeom prst="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ightning Bolt 75">
                <a:extLst>
                  <a:ext uri="{FF2B5EF4-FFF2-40B4-BE49-F238E27FC236}">
                    <a16:creationId xmlns:a16="http://schemas.microsoft.com/office/drawing/2014/main" id="{1F0D9A0E-0112-AA40-A9DD-6159A6182A6E}"/>
                  </a:ext>
                </a:extLst>
              </p:cNvPr>
              <p:cNvSpPr/>
              <p:nvPr/>
            </p:nvSpPr>
            <p:spPr>
              <a:xfrm>
                <a:off x="3347628" y="1560589"/>
                <a:ext cx="122183" cy="1548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U-turn Arrow 77">
                <a:extLst>
                  <a:ext uri="{FF2B5EF4-FFF2-40B4-BE49-F238E27FC236}">
                    <a16:creationId xmlns:a16="http://schemas.microsoft.com/office/drawing/2014/main" id="{34828CE0-42C0-9046-A2FD-CCDF921434D7}"/>
                  </a:ext>
                </a:extLst>
              </p:cNvPr>
              <p:cNvSpPr/>
              <p:nvPr/>
            </p:nvSpPr>
            <p:spPr>
              <a:xfrm>
                <a:off x="3675453" y="1214862"/>
                <a:ext cx="98472" cy="129082"/>
              </a:xfrm>
              <a:prstGeom prst="uturnArrow">
                <a:avLst/>
              </a:prstGeom>
              <a:solidFill>
                <a:srgbClr val="00B050"/>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Pie 78">
                <a:extLst>
                  <a:ext uri="{FF2B5EF4-FFF2-40B4-BE49-F238E27FC236}">
                    <a16:creationId xmlns:a16="http://schemas.microsoft.com/office/drawing/2014/main" id="{0B047A45-D29E-FD42-A6CB-64BE4BFEE8C0}"/>
                  </a:ext>
                </a:extLst>
              </p:cNvPr>
              <p:cNvSpPr/>
              <p:nvPr/>
            </p:nvSpPr>
            <p:spPr>
              <a:xfrm>
                <a:off x="3662795" y="522260"/>
                <a:ext cx="223405" cy="10320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TextBox 62">
              <a:extLst>
                <a:ext uri="{FF2B5EF4-FFF2-40B4-BE49-F238E27FC236}">
                  <a16:creationId xmlns:a16="http://schemas.microsoft.com/office/drawing/2014/main" id="{4C455F42-608B-CC43-A770-1548C32C01B0}"/>
                </a:ext>
              </a:extLst>
            </p:cNvPr>
            <p:cNvSpPr txBox="1"/>
            <p:nvPr/>
          </p:nvSpPr>
          <p:spPr>
            <a:xfrm>
              <a:off x="1958054" y="875301"/>
              <a:ext cx="840294"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Research</a:t>
              </a:r>
            </a:p>
            <a:p>
              <a:pPr algn="ctr"/>
              <a:r>
                <a:rPr lang="en-US" sz="1200" dirty="0">
                  <a:latin typeface="Arial" panose="020B0604020202020204" pitchFamily="34" charset="0"/>
                  <a:cs typeface="Arial" panose="020B0604020202020204" pitchFamily="34" charset="0"/>
                </a:rPr>
                <a:t>Initiatives</a:t>
              </a:r>
            </a:p>
          </p:txBody>
        </p:sp>
      </p:grpSp>
      <p:sp>
        <p:nvSpPr>
          <p:cNvPr id="80" name="TextBox 79">
            <a:extLst>
              <a:ext uri="{FF2B5EF4-FFF2-40B4-BE49-F238E27FC236}">
                <a16:creationId xmlns:a16="http://schemas.microsoft.com/office/drawing/2014/main" id="{FD508410-5B23-6C49-9CF3-6512454A9C9B}"/>
              </a:ext>
            </a:extLst>
          </p:cNvPr>
          <p:cNvSpPr txBox="1"/>
          <p:nvPr/>
        </p:nvSpPr>
        <p:spPr>
          <a:xfrm>
            <a:off x="4912599" y="2259475"/>
            <a:ext cx="670375" cy="276999"/>
          </a:xfrm>
          <a:prstGeom prst="rect">
            <a:avLst/>
          </a:prstGeom>
          <a:noFill/>
        </p:spPr>
        <p:txBody>
          <a:bodyPr wrap="none" rtlCol="0">
            <a:spAutoFit/>
          </a:bodyPr>
          <a:lstStyle/>
          <a:p>
            <a:pPr algn="ctr"/>
            <a:r>
              <a:rPr lang="en-US" sz="1200" dirty="0">
                <a:solidFill>
                  <a:srgbClr val="FF0000"/>
                </a:solidFill>
                <a:latin typeface="Arial" panose="020B0604020202020204" pitchFamily="34" charset="0"/>
                <a:cs typeface="Arial" panose="020B0604020202020204" pitchFamily="34" charset="0"/>
              </a:rPr>
              <a:t>Military</a:t>
            </a:r>
          </a:p>
        </p:txBody>
      </p:sp>
      <p:sp>
        <p:nvSpPr>
          <p:cNvPr id="81" name="TextBox 80">
            <a:extLst>
              <a:ext uri="{FF2B5EF4-FFF2-40B4-BE49-F238E27FC236}">
                <a16:creationId xmlns:a16="http://schemas.microsoft.com/office/drawing/2014/main" id="{4C1EC58D-6EB1-EB4C-A596-9D56450E668F}"/>
              </a:ext>
            </a:extLst>
          </p:cNvPr>
          <p:cNvSpPr txBox="1"/>
          <p:nvPr/>
        </p:nvSpPr>
        <p:spPr>
          <a:xfrm>
            <a:off x="10178536" y="4123020"/>
            <a:ext cx="865942" cy="276999"/>
          </a:xfrm>
          <a:prstGeom prst="rect">
            <a:avLst/>
          </a:prstGeom>
          <a:noFill/>
        </p:spPr>
        <p:txBody>
          <a:bodyPr wrap="none" rtlCol="0">
            <a:spAutoFit/>
          </a:bodyPr>
          <a:lstStyle/>
          <a:p>
            <a:pPr algn="ctr"/>
            <a:r>
              <a:rPr lang="en-US" sz="1200" dirty="0">
                <a:solidFill>
                  <a:srgbClr val="C1C1C1"/>
                </a:solidFill>
                <a:latin typeface="Arial" panose="020B0604020202020204" pitchFamily="34" charset="0"/>
                <a:cs typeface="Arial" panose="020B0604020202020204" pitchFamily="34" charset="0"/>
              </a:rPr>
              <a:t>Education</a:t>
            </a:r>
          </a:p>
        </p:txBody>
      </p:sp>
      <p:sp>
        <p:nvSpPr>
          <p:cNvPr id="82" name="TextBox 81">
            <a:extLst>
              <a:ext uri="{FF2B5EF4-FFF2-40B4-BE49-F238E27FC236}">
                <a16:creationId xmlns:a16="http://schemas.microsoft.com/office/drawing/2014/main" id="{B734EB38-1039-A346-9A0F-6AC22D322520}"/>
              </a:ext>
            </a:extLst>
          </p:cNvPr>
          <p:cNvSpPr txBox="1"/>
          <p:nvPr/>
        </p:nvSpPr>
        <p:spPr>
          <a:xfrm>
            <a:off x="4190503" y="2810065"/>
            <a:ext cx="960519" cy="461665"/>
          </a:xfrm>
          <a:prstGeom prst="rect">
            <a:avLst/>
          </a:prstGeom>
          <a:noFill/>
        </p:spPr>
        <p:txBody>
          <a:bodyPr wrap="none" rtlCol="0">
            <a:spAutoFit/>
          </a:bodyPr>
          <a:lstStyle/>
          <a:p>
            <a:pPr algn="ctr"/>
            <a:r>
              <a:rPr lang="en-US" sz="1200" dirty="0">
                <a:solidFill>
                  <a:srgbClr val="002060"/>
                </a:solidFill>
                <a:latin typeface="Arial" panose="020B0604020202020204" pitchFamily="34" charset="0"/>
                <a:cs typeface="Arial" panose="020B0604020202020204" pitchFamily="34" charset="0"/>
              </a:rPr>
              <a:t>Police &amp;</a:t>
            </a:r>
          </a:p>
          <a:p>
            <a:pPr algn="ctr"/>
            <a:r>
              <a:rPr lang="en-US" sz="1200" dirty="0">
                <a:solidFill>
                  <a:srgbClr val="002060"/>
                </a:solidFill>
                <a:latin typeface="Arial" panose="020B0604020202020204" pitchFamily="34" charset="0"/>
                <a:cs typeface="Arial" panose="020B0604020202020204" pitchFamily="34" charset="0"/>
              </a:rPr>
              <a:t>Emergency</a:t>
            </a:r>
          </a:p>
        </p:txBody>
      </p:sp>
      <p:sp>
        <p:nvSpPr>
          <p:cNvPr id="83" name="TextBox 82">
            <a:extLst>
              <a:ext uri="{FF2B5EF4-FFF2-40B4-BE49-F238E27FC236}">
                <a16:creationId xmlns:a16="http://schemas.microsoft.com/office/drawing/2014/main" id="{13682F2B-39DB-0442-BDD1-336AAC06D4CF}"/>
              </a:ext>
            </a:extLst>
          </p:cNvPr>
          <p:cNvSpPr txBox="1"/>
          <p:nvPr/>
        </p:nvSpPr>
        <p:spPr>
          <a:xfrm>
            <a:off x="10811751" y="3544184"/>
            <a:ext cx="806631" cy="276999"/>
          </a:xfrm>
          <a:prstGeom prst="rect">
            <a:avLst/>
          </a:prstGeom>
          <a:noFill/>
        </p:spPr>
        <p:txBody>
          <a:bodyPr wrap="none" rtlCol="0">
            <a:spAutoFit/>
          </a:bodyPr>
          <a:lstStyle/>
          <a:p>
            <a:pPr algn="ctr"/>
            <a:r>
              <a:rPr lang="en-US" sz="1200" dirty="0">
                <a:solidFill>
                  <a:schemeClr val="accent4">
                    <a:lumMod val="75000"/>
                  </a:schemeClr>
                </a:solidFill>
                <a:latin typeface="Arial" panose="020B0604020202020204" pitchFamily="34" charset="0"/>
                <a:cs typeface="Arial" panose="020B0604020202020204" pitchFamily="34" charset="0"/>
              </a:rPr>
              <a:t>Business</a:t>
            </a:r>
          </a:p>
        </p:txBody>
      </p:sp>
      <p:sp>
        <p:nvSpPr>
          <p:cNvPr id="84" name="TextBox 83">
            <a:extLst>
              <a:ext uri="{FF2B5EF4-FFF2-40B4-BE49-F238E27FC236}">
                <a16:creationId xmlns:a16="http://schemas.microsoft.com/office/drawing/2014/main" id="{F219EF88-8224-B843-970B-F4C4B93C8EAC}"/>
              </a:ext>
            </a:extLst>
          </p:cNvPr>
          <p:cNvSpPr txBox="1"/>
          <p:nvPr/>
        </p:nvSpPr>
        <p:spPr>
          <a:xfrm>
            <a:off x="10724816" y="2813743"/>
            <a:ext cx="1063112" cy="461665"/>
          </a:xfrm>
          <a:prstGeom prst="rect">
            <a:avLst/>
          </a:prstGeom>
          <a:noFill/>
        </p:spPr>
        <p:txBody>
          <a:bodyPr wrap="none" rtlCol="0">
            <a:spAutoFit/>
          </a:bodyPr>
          <a:lstStyle/>
          <a:p>
            <a:pPr algn="ctr"/>
            <a:r>
              <a:rPr lang="en-US" sz="1200" dirty="0">
                <a:solidFill>
                  <a:schemeClr val="accent6"/>
                </a:solidFill>
                <a:latin typeface="Arial" panose="020B0604020202020204" pitchFamily="34" charset="0"/>
                <a:cs typeface="Arial" panose="020B0604020202020204" pitchFamily="34" charset="0"/>
              </a:rPr>
              <a:t>Performance</a:t>
            </a:r>
          </a:p>
          <a:p>
            <a:pPr algn="ctr"/>
            <a:r>
              <a:rPr lang="en-US" sz="1200" dirty="0">
                <a:solidFill>
                  <a:schemeClr val="accent6"/>
                </a:solidFill>
                <a:latin typeface="Arial" panose="020B0604020202020204" pitchFamily="34" charset="0"/>
                <a:cs typeface="Arial" panose="020B0604020202020204" pitchFamily="34" charset="0"/>
              </a:rPr>
              <a:t>Arts</a:t>
            </a:r>
          </a:p>
        </p:txBody>
      </p:sp>
      <p:sp>
        <p:nvSpPr>
          <p:cNvPr id="85" name="TextBox 84">
            <a:extLst>
              <a:ext uri="{FF2B5EF4-FFF2-40B4-BE49-F238E27FC236}">
                <a16:creationId xmlns:a16="http://schemas.microsoft.com/office/drawing/2014/main" id="{4FACF98B-25A0-4846-8139-D076549C3174}"/>
              </a:ext>
            </a:extLst>
          </p:cNvPr>
          <p:cNvSpPr txBox="1"/>
          <p:nvPr/>
        </p:nvSpPr>
        <p:spPr>
          <a:xfrm>
            <a:off x="10535875" y="2343279"/>
            <a:ext cx="551753" cy="276999"/>
          </a:xfrm>
          <a:prstGeom prst="rect">
            <a:avLst/>
          </a:prstGeom>
          <a:noFill/>
        </p:spPr>
        <p:txBody>
          <a:bodyPr wrap="none" rtlCol="0">
            <a:spAutoFit/>
          </a:bodyPr>
          <a:lstStyle/>
          <a:p>
            <a:pPr algn="ctr"/>
            <a:r>
              <a:rPr lang="en-US" sz="1200" dirty="0">
                <a:solidFill>
                  <a:srgbClr val="00B0F0"/>
                </a:solidFill>
                <a:latin typeface="Arial" panose="020B0604020202020204" pitchFamily="34" charset="0"/>
                <a:cs typeface="Arial" panose="020B0604020202020204" pitchFamily="34" charset="0"/>
              </a:rPr>
              <a:t>Sport</a:t>
            </a:r>
          </a:p>
        </p:txBody>
      </p:sp>
      <p:grpSp>
        <p:nvGrpSpPr>
          <p:cNvPr id="42" name="Group 41">
            <a:extLst>
              <a:ext uri="{FF2B5EF4-FFF2-40B4-BE49-F238E27FC236}">
                <a16:creationId xmlns:a16="http://schemas.microsoft.com/office/drawing/2014/main" id="{242DBE29-C1FD-9C40-BCD2-E5DDB0135BD7}"/>
              </a:ext>
            </a:extLst>
          </p:cNvPr>
          <p:cNvGrpSpPr/>
          <p:nvPr/>
        </p:nvGrpSpPr>
        <p:grpSpPr>
          <a:xfrm>
            <a:off x="3948746" y="4832321"/>
            <a:ext cx="6882124" cy="1556711"/>
            <a:chOff x="1668001" y="4968955"/>
            <a:chExt cx="6882124" cy="1556711"/>
          </a:xfrm>
        </p:grpSpPr>
        <p:sp>
          <p:nvSpPr>
            <p:cNvPr id="32" name="Oval 31">
              <a:extLst>
                <a:ext uri="{FF2B5EF4-FFF2-40B4-BE49-F238E27FC236}">
                  <a16:creationId xmlns:a16="http://schemas.microsoft.com/office/drawing/2014/main" id="{C7724144-8E11-5E4A-BDD0-746F7BA24D25}"/>
                </a:ext>
              </a:extLst>
            </p:cNvPr>
            <p:cNvSpPr/>
            <p:nvPr/>
          </p:nvSpPr>
          <p:spPr>
            <a:xfrm>
              <a:off x="3790484" y="6060605"/>
              <a:ext cx="523445" cy="2159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C2EA1E3-362F-D242-80D5-987B103CD1BB}"/>
                </a:ext>
              </a:extLst>
            </p:cNvPr>
            <p:cNvSpPr/>
            <p:nvPr/>
          </p:nvSpPr>
          <p:spPr>
            <a:xfrm>
              <a:off x="4534958" y="6244755"/>
              <a:ext cx="523445"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760003-ECFA-394F-921E-14AAA95FEDC0}"/>
                </a:ext>
              </a:extLst>
            </p:cNvPr>
            <p:cNvSpPr/>
            <p:nvPr/>
          </p:nvSpPr>
          <p:spPr>
            <a:xfrm>
              <a:off x="5346172" y="6309766"/>
              <a:ext cx="523445"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BB09301-A41C-584A-8DD5-F19147FC4843}"/>
                </a:ext>
              </a:extLst>
            </p:cNvPr>
            <p:cNvSpPr/>
            <p:nvPr/>
          </p:nvSpPr>
          <p:spPr>
            <a:xfrm>
              <a:off x="6157386" y="6267722"/>
              <a:ext cx="523445"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F2DC6E9-8073-DC42-96C7-2BDBD1DC98D7}"/>
                </a:ext>
              </a:extLst>
            </p:cNvPr>
            <p:cNvSpPr/>
            <p:nvPr/>
          </p:nvSpPr>
          <p:spPr>
            <a:xfrm>
              <a:off x="6908016" y="6061604"/>
              <a:ext cx="523445" cy="2159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947C634-7362-164D-AC20-7A34C4088EC1}"/>
                </a:ext>
              </a:extLst>
            </p:cNvPr>
            <p:cNvSpPr/>
            <p:nvPr/>
          </p:nvSpPr>
          <p:spPr>
            <a:xfrm>
              <a:off x="7374346" y="5752031"/>
              <a:ext cx="523445" cy="2159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89AF2F5-394B-324C-88DF-AB1647EFF83B}"/>
                </a:ext>
              </a:extLst>
            </p:cNvPr>
            <p:cNvSpPr/>
            <p:nvPr/>
          </p:nvSpPr>
          <p:spPr>
            <a:xfrm>
              <a:off x="7731685" y="5360493"/>
              <a:ext cx="523445" cy="215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A512B36-B21A-B146-AF73-91A0B2DE28D6}"/>
                </a:ext>
              </a:extLst>
            </p:cNvPr>
            <p:cNvSpPr/>
            <p:nvPr/>
          </p:nvSpPr>
          <p:spPr>
            <a:xfrm>
              <a:off x="8026680" y="4968955"/>
              <a:ext cx="523445" cy="2159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10F2C9D4-5CC0-424C-8A3A-1A2B4FAA887E}"/>
                </a:ext>
              </a:extLst>
            </p:cNvPr>
            <p:cNvCxnSpPr/>
            <p:nvPr/>
          </p:nvCxnSpPr>
          <p:spPr>
            <a:xfrm flipH="1">
              <a:off x="4417346" y="5752031"/>
              <a:ext cx="1096944" cy="30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EBBE4A-8063-D544-B08B-D0696016B076}"/>
                </a:ext>
              </a:extLst>
            </p:cNvPr>
            <p:cNvCxnSpPr>
              <a:cxnSpLocks/>
            </p:cNvCxnSpPr>
            <p:nvPr/>
          </p:nvCxnSpPr>
          <p:spPr>
            <a:xfrm flipH="1">
              <a:off x="5160458" y="5816354"/>
              <a:ext cx="438619" cy="375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58A94DC-4C26-B242-8F29-915A1B5AEC58}"/>
                </a:ext>
              </a:extLst>
            </p:cNvPr>
            <p:cNvCxnSpPr>
              <a:cxnSpLocks/>
            </p:cNvCxnSpPr>
            <p:nvPr/>
          </p:nvCxnSpPr>
          <p:spPr>
            <a:xfrm flipH="1">
              <a:off x="5638920" y="5838168"/>
              <a:ext cx="61092" cy="33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D040D58-89EF-FB40-A44B-D375ED3F6717}"/>
                </a:ext>
              </a:extLst>
            </p:cNvPr>
            <p:cNvCxnSpPr>
              <a:cxnSpLocks/>
            </p:cNvCxnSpPr>
            <p:nvPr/>
          </p:nvCxnSpPr>
          <p:spPr>
            <a:xfrm>
              <a:off x="5848039" y="5859981"/>
              <a:ext cx="385806" cy="33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05A49E1-89C3-8647-829E-7E91971415A9}"/>
                </a:ext>
              </a:extLst>
            </p:cNvPr>
            <p:cNvCxnSpPr>
              <a:cxnSpLocks/>
            </p:cNvCxnSpPr>
            <p:nvPr/>
          </p:nvCxnSpPr>
          <p:spPr>
            <a:xfrm>
              <a:off x="6027681" y="5752031"/>
              <a:ext cx="750988" cy="302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2D5ADD1-BA49-7C4D-AB02-2D2702FD080F}"/>
                </a:ext>
              </a:extLst>
            </p:cNvPr>
            <p:cNvCxnSpPr>
              <a:cxnSpLocks/>
            </p:cNvCxnSpPr>
            <p:nvPr/>
          </p:nvCxnSpPr>
          <p:spPr>
            <a:xfrm>
              <a:off x="6312716" y="5604733"/>
              <a:ext cx="924002" cy="211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980EB89-3560-A445-B1E9-14BE41D70F1B}"/>
                </a:ext>
              </a:extLst>
            </p:cNvPr>
            <p:cNvCxnSpPr>
              <a:cxnSpLocks/>
            </p:cNvCxnSpPr>
            <p:nvPr/>
          </p:nvCxnSpPr>
          <p:spPr>
            <a:xfrm>
              <a:off x="6906009" y="5391705"/>
              <a:ext cx="746697" cy="12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931AC70-E5D0-5E45-9C67-A024172B0F26}"/>
                </a:ext>
              </a:extLst>
            </p:cNvPr>
            <p:cNvCxnSpPr>
              <a:cxnSpLocks/>
            </p:cNvCxnSpPr>
            <p:nvPr/>
          </p:nvCxnSpPr>
          <p:spPr>
            <a:xfrm>
              <a:off x="7169738" y="5076905"/>
              <a:ext cx="7154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09ABF1E-23BA-914B-87AF-3575B397C65B}"/>
                </a:ext>
              </a:extLst>
            </p:cNvPr>
            <p:cNvSpPr txBox="1"/>
            <p:nvPr/>
          </p:nvSpPr>
          <p:spPr>
            <a:xfrm>
              <a:off x="1668001" y="5536869"/>
              <a:ext cx="1440524" cy="830997"/>
            </a:xfrm>
            <a:prstGeom prst="rect">
              <a:avLst/>
            </a:prstGeom>
            <a:noFill/>
          </p:spPr>
          <p:txBody>
            <a:bodyPr wrap="none" rtlCol="0">
              <a:spAutoFit/>
            </a:bodyPr>
            <a:lstStyle/>
            <a:p>
              <a:pPr algn="ctr"/>
              <a:r>
                <a:rPr lang="en-US" sz="1200" dirty="0">
                  <a:solidFill>
                    <a:srgbClr val="FF0000"/>
                  </a:solidFill>
                  <a:latin typeface="Arial" panose="020B0604020202020204" pitchFamily="34" charset="0"/>
                  <a:cs typeface="Arial" panose="020B0604020202020204" pitchFamily="34" charset="0"/>
                </a:rPr>
                <a:t>Components</a:t>
              </a:r>
            </a:p>
            <a:p>
              <a:pPr algn="ctr"/>
              <a:r>
                <a:rPr lang="en-US" sz="1200" dirty="0">
                  <a:solidFill>
                    <a:srgbClr val="FF0000"/>
                  </a:solidFill>
                  <a:latin typeface="Arial" panose="020B0604020202020204" pitchFamily="34" charset="0"/>
                  <a:cs typeface="Arial" panose="020B0604020202020204" pitchFamily="34" charset="0"/>
                </a:rPr>
                <a:t>Protocols</a:t>
              </a:r>
            </a:p>
            <a:p>
              <a:pPr algn="ctr"/>
              <a:r>
                <a:rPr lang="en-US" sz="1200" dirty="0">
                  <a:solidFill>
                    <a:srgbClr val="FF0000"/>
                  </a:solidFill>
                  <a:latin typeface="Arial" panose="020B0604020202020204" pitchFamily="34" charset="0"/>
                  <a:cs typeface="Arial" panose="020B0604020202020204" pitchFamily="34" charset="0"/>
                </a:rPr>
                <a:t>Training Programs</a:t>
              </a:r>
            </a:p>
            <a:p>
              <a:pPr algn="ctr"/>
              <a:r>
                <a:rPr lang="en-US" sz="1200" dirty="0">
                  <a:solidFill>
                    <a:srgbClr val="FF0000"/>
                  </a:solidFill>
                  <a:latin typeface="Arial" panose="020B0604020202020204" pitchFamily="34" charset="0"/>
                  <a:cs typeface="Arial" panose="020B0604020202020204" pitchFamily="34" charset="0"/>
                </a:rPr>
                <a:t>Resources</a:t>
              </a:r>
            </a:p>
          </p:txBody>
        </p:sp>
        <p:sp>
          <p:nvSpPr>
            <p:cNvPr id="86" name="Oval 85">
              <a:extLst>
                <a:ext uri="{FF2B5EF4-FFF2-40B4-BE49-F238E27FC236}">
                  <a16:creationId xmlns:a16="http://schemas.microsoft.com/office/drawing/2014/main" id="{30AA25CC-22B7-274C-8710-6935397CD1C9}"/>
                </a:ext>
              </a:extLst>
            </p:cNvPr>
            <p:cNvSpPr/>
            <p:nvPr/>
          </p:nvSpPr>
          <p:spPr>
            <a:xfrm>
              <a:off x="3229405" y="5779191"/>
              <a:ext cx="523445" cy="2159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F638697F-AAC6-4E4B-A92D-C74FF903AD27}"/>
                </a:ext>
              </a:extLst>
            </p:cNvPr>
            <p:cNvCxnSpPr>
              <a:cxnSpLocks/>
            </p:cNvCxnSpPr>
            <p:nvPr/>
          </p:nvCxnSpPr>
          <p:spPr>
            <a:xfrm flipH="1">
              <a:off x="3989446" y="5608949"/>
              <a:ext cx="1232440" cy="190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B564B3B-A255-6241-96DC-1BE3E714FB27}"/>
              </a:ext>
            </a:extLst>
          </p:cNvPr>
          <p:cNvSpPr txBox="1"/>
          <p:nvPr/>
        </p:nvSpPr>
        <p:spPr>
          <a:xfrm>
            <a:off x="4144614" y="3624872"/>
            <a:ext cx="1377300" cy="584775"/>
          </a:xfrm>
          <a:prstGeom prst="rect">
            <a:avLst/>
          </a:prstGeom>
          <a:noFill/>
        </p:spPr>
        <p:txBody>
          <a:bodyPr wrap="none" rtlCol="0">
            <a:spAutoFit/>
          </a:bodyPr>
          <a:lstStyle/>
          <a:p>
            <a:pPr algn="ctr"/>
            <a:r>
              <a:rPr lang="en-US" sz="1200" dirty="0">
                <a:solidFill>
                  <a:srgbClr val="FF40FF"/>
                </a:solidFill>
                <a:latin typeface="Arial" panose="020B0604020202020204" pitchFamily="34" charset="0"/>
                <a:cs typeface="Arial" panose="020B0604020202020204" pitchFamily="34" charset="0"/>
              </a:rPr>
              <a:t>Healthcare</a:t>
            </a:r>
          </a:p>
          <a:p>
            <a:pPr algn="ctr"/>
            <a:r>
              <a:rPr lang="en-US" sz="1000" dirty="0">
                <a:solidFill>
                  <a:srgbClr val="FF40FF"/>
                </a:solidFill>
                <a:latin typeface="Arial" panose="020B0604020202020204" pitchFamily="34" charset="0"/>
                <a:cs typeface="Arial" panose="020B0604020202020204" pitchFamily="34" charset="0"/>
              </a:rPr>
              <a:t>Emergency Medicine</a:t>
            </a:r>
          </a:p>
          <a:p>
            <a:pPr algn="ctr"/>
            <a:r>
              <a:rPr lang="en-US" sz="1000" dirty="0">
                <a:solidFill>
                  <a:srgbClr val="FF40FF"/>
                </a:solidFill>
                <a:latin typeface="Arial" panose="020B0604020202020204" pitchFamily="34" charset="0"/>
                <a:cs typeface="Arial" panose="020B0604020202020204" pitchFamily="34" charset="0"/>
              </a:rPr>
              <a:t>Nursing, Paramedics</a:t>
            </a:r>
          </a:p>
        </p:txBody>
      </p:sp>
      <p:sp>
        <p:nvSpPr>
          <p:cNvPr id="49" name="TextBox 48">
            <a:extLst>
              <a:ext uri="{FF2B5EF4-FFF2-40B4-BE49-F238E27FC236}">
                <a16:creationId xmlns:a16="http://schemas.microsoft.com/office/drawing/2014/main" id="{191A13C6-DE6F-6F4F-8105-3A8D88C810B5}"/>
              </a:ext>
            </a:extLst>
          </p:cNvPr>
          <p:cNvSpPr txBox="1"/>
          <p:nvPr/>
        </p:nvSpPr>
        <p:spPr>
          <a:xfrm>
            <a:off x="326622" y="436957"/>
            <a:ext cx="4849720"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CF2 project is currently at the stage of seeking partners to complete the development of the protocols, training programs and associated resources for the various components to the standards required by </a:t>
            </a: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 directed by DST </a:t>
            </a:r>
          </a:p>
        </p:txBody>
      </p:sp>
    </p:spTree>
    <p:extLst>
      <p:ext uri="{BB962C8B-B14F-4D97-AF65-F5344CB8AC3E}">
        <p14:creationId xmlns:p14="http://schemas.microsoft.com/office/powerpoint/2010/main" val="3313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7B0E2977-7BC8-C149-9DDF-A146E1EEEF00}"/>
              </a:ext>
            </a:extLst>
          </p:cNvPr>
          <p:cNvGrpSpPr/>
          <p:nvPr/>
        </p:nvGrpSpPr>
        <p:grpSpPr>
          <a:xfrm>
            <a:off x="3429394" y="5526738"/>
            <a:ext cx="3383455" cy="1029673"/>
            <a:chOff x="502745" y="5577079"/>
            <a:chExt cx="3383455" cy="1029673"/>
          </a:xfrm>
        </p:grpSpPr>
        <p:sp>
          <p:nvSpPr>
            <p:cNvPr id="40" name="Cube 39">
              <a:extLst>
                <a:ext uri="{FF2B5EF4-FFF2-40B4-BE49-F238E27FC236}">
                  <a16:creationId xmlns:a16="http://schemas.microsoft.com/office/drawing/2014/main" id="{14E8FE10-AC16-9942-94B7-B9B2E03D17B7}"/>
                </a:ext>
              </a:extLst>
            </p:cNvPr>
            <p:cNvSpPr/>
            <p:nvPr/>
          </p:nvSpPr>
          <p:spPr>
            <a:xfrm>
              <a:off x="1434067" y="5876682"/>
              <a:ext cx="1354209" cy="3683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Cognitive Gym</a:t>
              </a:r>
            </a:p>
          </p:txBody>
        </p:sp>
        <p:pic>
          <p:nvPicPr>
            <p:cNvPr id="48" name="Picture 47" descr="A close up of a device&#10;&#10;Description automatically generated">
              <a:extLst>
                <a:ext uri="{FF2B5EF4-FFF2-40B4-BE49-F238E27FC236}">
                  <a16:creationId xmlns:a16="http://schemas.microsoft.com/office/drawing/2014/main" id="{AD447ED0-569A-2B4A-8857-1B47147A9D84}"/>
                </a:ext>
              </a:extLst>
            </p:cNvPr>
            <p:cNvPicPr>
              <a:picLocks noChangeAspect="1"/>
            </p:cNvPicPr>
            <p:nvPr/>
          </p:nvPicPr>
          <p:blipFill>
            <a:blip r:embed="rId2"/>
            <a:stretch>
              <a:fillRect/>
            </a:stretch>
          </p:blipFill>
          <p:spPr>
            <a:xfrm>
              <a:off x="502745" y="5577079"/>
              <a:ext cx="941394" cy="941394"/>
            </a:xfrm>
            <a:prstGeom prst="rect">
              <a:avLst/>
            </a:prstGeom>
          </p:spPr>
        </p:pic>
        <p:sp>
          <p:nvSpPr>
            <p:cNvPr id="49" name="TextBox 48">
              <a:extLst>
                <a:ext uri="{FF2B5EF4-FFF2-40B4-BE49-F238E27FC236}">
                  <a16:creationId xmlns:a16="http://schemas.microsoft.com/office/drawing/2014/main" id="{B259265C-39E9-2648-BBA7-BFC6EB4CE9A5}"/>
                </a:ext>
              </a:extLst>
            </p:cNvPr>
            <p:cNvSpPr txBox="1"/>
            <p:nvPr/>
          </p:nvSpPr>
          <p:spPr>
            <a:xfrm>
              <a:off x="2778204" y="5744978"/>
              <a:ext cx="1107996" cy="861774"/>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Facility Design</a:t>
              </a:r>
            </a:p>
            <a:p>
              <a:pPr algn="ctr"/>
              <a:r>
                <a:rPr lang="en-US" sz="1000" dirty="0">
                  <a:latin typeface="Arial" panose="020B0604020202020204" pitchFamily="34" charset="0"/>
                  <a:cs typeface="Arial" panose="020B0604020202020204" pitchFamily="34" charset="0"/>
                </a:rPr>
                <a:t>Equipment</a:t>
              </a:r>
            </a:p>
            <a:p>
              <a:pPr algn="ctr"/>
              <a:r>
                <a:rPr lang="en-US" sz="1000" dirty="0">
                  <a:latin typeface="Arial" panose="020B0604020202020204" pitchFamily="34" charset="0"/>
                  <a:cs typeface="Arial" panose="020B0604020202020204" pitchFamily="34" charset="0"/>
                </a:rPr>
                <a:t>Protocols</a:t>
              </a:r>
            </a:p>
            <a:p>
              <a:pPr algn="ctr"/>
              <a:r>
                <a:rPr lang="en-US" sz="1000" dirty="0">
                  <a:latin typeface="Arial" panose="020B0604020202020204" pitchFamily="34" charset="0"/>
                  <a:cs typeface="Arial" panose="020B0604020202020204" pitchFamily="34" charset="0"/>
                </a:rPr>
                <a:t>Program Design</a:t>
              </a:r>
            </a:p>
            <a:p>
              <a:pPr algn="ctr"/>
              <a:r>
                <a:rPr lang="en-US" sz="1000" dirty="0">
                  <a:latin typeface="Arial" panose="020B0604020202020204" pitchFamily="34" charset="0"/>
                  <a:cs typeface="Arial" panose="020B0604020202020204" pitchFamily="34" charset="0"/>
                </a:rPr>
                <a:t>Data Collection</a:t>
              </a:r>
            </a:p>
          </p:txBody>
        </p:sp>
      </p:grpSp>
      <p:grpSp>
        <p:nvGrpSpPr>
          <p:cNvPr id="120" name="Group 119">
            <a:extLst>
              <a:ext uri="{FF2B5EF4-FFF2-40B4-BE49-F238E27FC236}">
                <a16:creationId xmlns:a16="http://schemas.microsoft.com/office/drawing/2014/main" id="{2AA82508-7F79-5C46-BBCF-FF09F648AC8E}"/>
              </a:ext>
            </a:extLst>
          </p:cNvPr>
          <p:cNvGrpSpPr/>
          <p:nvPr/>
        </p:nvGrpSpPr>
        <p:grpSpPr>
          <a:xfrm>
            <a:off x="9148345" y="5305179"/>
            <a:ext cx="2583316" cy="1251232"/>
            <a:chOff x="4548468" y="5571420"/>
            <a:chExt cx="2583316" cy="1251232"/>
          </a:xfrm>
        </p:grpSpPr>
        <p:pic>
          <p:nvPicPr>
            <p:cNvPr id="51" name="Picture 50" descr="A black cell phone&#10;&#10;Description automatically generated">
              <a:extLst>
                <a:ext uri="{FF2B5EF4-FFF2-40B4-BE49-F238E27FC236}">
                  <a16:creationId xmlns:a16="http://schemas.microsoft.com/office/drawing/2014/main" id="{B7F5EBA6-E9E0-B94C-829E-C759FBB11C4F}"/>
                </a:ext>
              </a:extLst>
            </p:cNvPr>
            <p:cNvPicPr>
              <a:picLocks noChangeAspect="1"/>
            </p:cNvPicPr>
            <p:nvPr/>
          </p:nvPicPr>
          <p:blipFill>
            <a:blip r:embed="rId3"/>
            <a:stretch>
              <a:fillRect/>
            </a:stretch>
          </p:blipFill>
          <p:spPr>
            <a:xfrm>
              <a:off x="4939536" y="5571420"/>
              <a:ext cx="1138912" cy="1163918"/>
            </a:xfrm>
            <a:prstGeom prst="rect">
              <a:avLst/>
            </a:prstGeom>
          </p:spPr>
        </p:pic>
        <p:sp>
          <p:nvSpPr>
            <p:cNvPr id="52" name="TextBox 51">
              <a:extLst>
                <a:ext uri="{FF2B5EF4-FFF2-40B4-BE49-F238E27FC236}">
                  <a16:creationId xmlns:a16="http://schemas.microsoft.com/office/drawing/2014/main" id="{5471504F-4D92-1344-851D-FE535FAAA570}"/>
                </a:ext>
              </a:extLst>
            </p:cNvPr>
            <p:cNvSpPr txBox="1"/>
            <p:nvPr/>
          </p:nvSpPr>
          <p:spPr>
            <a:xfrm>
              <a:off x="4548468" y="5697841"/>
              <a:ext cx="78213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CF2 App</a:t>
              </a:r>
            </a:p>
          </p:txBody>
        </p:sp>
        <p:sp>
          <p:nvSpPr>
            <p:cNvPr id="53" name="TextBox 52">
              <a:extLst>
                <a:ext uri="{FF2B5EF4-FFF2-40B4-BE49-F238E27FC236}">
                  <a16:creationId xmlns:a16="http://schemas.microsoft.com/office/drawing/2014/main" id="{2E76F825-A7C4-4D44-BD61-3CE83BA13F72}"/>
                </a:ext>
              </a:extLst>
            </p:cNvPr>
            <p:cNvSpPr txBox="1"/>
            <p:nvPr/>
          </p:nvSpPr>
          <p:spPr>
            <a:xfrm>
              <a:off x="5834634" y="5806989"/>
              <a:ext cx="1297150" cy="1015663"/>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Story Board</a:t>
              </a:r>
            </a:p>
            <a:p>
              <a:pPr algn="ctr"/>
              <a:r>
                <a:rPr lang="en-US" sz="1000" dirty="0">
                  <a:latin typeface="Arial" panose="020B0604020202020204" pitchFamily="34" charset="0"/>
                  <a:cs typeface="Arial" panose="020B0604020202020204" pitchFamily="34" charset="0"/>
                </a:rPr>
                <a:t>Sequencing</a:t>
              </a:r>
            </a:p>
            <a:p>
              <a:pPr algn="ctr"/>
              <a:r>
                <a:rPr lang="en-US" sz="1000" dirty="0">
                  <a:latin typeface="Arial" panose="020B0604020202020204" pitchFamily="34" charset="0"/>
                  <a:cs typeface="Arial" panose="020B0604020202020204" pitchFamily="34" charset="0"/>
                </a:rPr>
                <a:t>Look &amp; Feel Design</a:t>
              </a:r>
            </a:p>
            <a:p>
              <a:pPr algn="ctr"/>
              <a:r>
                <a:rPr lang="en-US" sz="1000" dirty="0">
                  <a:latin typeface="Arial" panose="020B0604020202020204" pitchFamily="34" charset="0"/>
                  <a:cs typeface="Arial" panose="020B0604020202020204" pitchFamily="34" charset="0"/>
                </a:rPr>
                <a:t>Scale-ability</a:t>
              </a:r>
            </a:p>
            <a:p>
              <a:pPr algn="ctr"/>
              <a:r>
                <a:rPr lang="en-US" sz="1000" dirty="0">
                  <a:latin typeface="Arial" panose="020B0604020202020204" pitchFamily="34" charset="0"/>
                  <a:cs typeface="Arial" panose="020B0604020202020204" pitchFamily="34" charset="0"/>
                </a:rPr>
                <a:t>Module Links</a:t>
              </a:r>
            </a:p>
            <a:p>
              <a:pPr algn="ctr"/>
              <a:r>
                <a:rPr lang="en-US" sz="1000" dirty="0">
                  <a:latin typeface="Arial" panose="020B0604020202020204" pitchFamily="34" charset="0"/>
                  <a:cs typeface="Arial" panose="020B0604020202020204" pitchFamily="34" charset="0"/>
                </a:rPr>
                <a:t>Roll Out</a:t>
              </a:r>
            </a:p>
          </p:txBody>
        </p:sp>
      </p:grpSp>
      <p:grpSp>
        <p:nvGrpSpPr>
          <p:cNvPr id="60" name="Group 59">
            <a:extLst>
              <a:ext uri="{FF2B5EF4-FFF2-40B4-BE49-F238E27FC236}">
                <a16:creationId xmlns:a16="http://schemas.microsoft.com/office/drawing/2014/main" id="{25019BFE-65F3-1D48-BDE5-53BFC626EBE2}"/>
              </a:ext>
            </a:extLst>
          </p:cNvPr>
          <p:cNvGrpSpPr/>
          <p:nvPr/>
        </p:nvGrpSpPr>
        <p:grpSpPr>
          <a:xfrm>
            <a:off x="6785139" y="574374"/>
            <a:ext cx="2296511" cy="2540097"/>
            <a:chOff x="1145628" y="672661"/>
            <a:chExt cx="2296511" cy="2540097"/>
          </a:xfrm>
        </p:grpSpPr>
        <p:sp>
          <p:nvSpPr>
            <p:cNvPr id="61" name="Arc 60">
              <a:extLst>
                <a:ext uri="{FF2B5EF4-FFF2-40B4-BE49-F238E27FC236}">
                  <a16:creationId xmlns:a16="http://schemas.microsoft.com/office/drawing/2014/main" id="{F09E5749-CDA9-6344-A3A8-5D9370DD38B9}"/>
                </a:ext>
              </a:extLst>
            </p:cNvPr>
            <p:cNvSpPr/>
            <p:nvPr/>
          </p:nvSpPr>
          <p:spPr>
            <a:xfrm>
              <a:off x="1145628" y="672662"/>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Arc 62">
              <a:extLst>
                <a:ext uri="{FF2B5EF4-FFF2-40B4-BE49-F238E27FC236}">
                  <a16:creationId xmlns:a16="http://schemas.microsoft.com/office/drawing/2014/main" id="{B98A2CE6-A8FF-9A4C-9339-2939D26EE018}"/>
                </a:ext>
              </a:extLst>
            </p:cNvPr>
            <p:cNvSpPr/>
            <p:nvPr/>
          </p:nvSpPr>
          <p:spPr>
            <a:xfrm flipH="1">
              <a:off x="2538249" y="672661"/>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4" name="Triangle 63">
            <a:extLst>
              <a:ext uri="{FF2B5EF4-FFF2-40B4-BE49-F238E27FC236}">
                <a16:creationId xmlns:a16="http://schemas.microsoft.com/office/drawing/2014/main" id="{80C41639-9CBC-684C-A00B-A9A0E7B0D0AD}"/>
              </a:ext>
            </a:extLst>
          </p:cNvPr>
          <p:cNvSpPr/>
          <p:nvPr/>
        </p:nvSpPr>
        <p:spPr>
          <a:xfrm flipV="1">
            <a:off x="7334092" y="1844422"/>
            <a:ext cx="1198605" cy="4819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40BE365-63FE-F942-95B8-612DCC4AC623}"/>
              </a:ext>
            </a:extLst>
          </p:cNvPr>
          <p:cNvSpPr txBox="1"/>
          <p:nvPr/>
        </p:nvSpPr>
        <p:spPr>
          <a:xfrm>
            <a:off x="7687924" y="1891110"/>
            <a:ext cx="492443"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DST</a:t>
            </a:r>
          </a:p>
        </p:txBody>
      </p:sp>
      <p:pic>
        <p:nvPicPr>
          <p:cNvPr id="67" name="Picture 66">
            <a:extLst>
              <a:ext uri="{FF2B5EF4-FFF2-40B4-BE49-F238E27FC236}">
                <a16:creationId xmlns:a16="http://schemas.microsoft.com/office/drawing/2014/main" id="{92B80368-4567-5F4A-ACB3-16DCE678726E}"/>
              </a:ext>
            </a:extLst>
          </p:cNvPr>
          <p:cNvPicPr>
            <a:picLocks noChangeAspect="1"/>
          </p:cNvPicPr>
          <p:nvPr/>
        </p:nvPicPr>
        <p:blipFill>
          <a:blip r:embed="rId4"/>
          <a:stretch>
            <a:fillRect/>
          </a:stretch>
        </p:blipFill>
        <p:spPr>
          <a:xfrm>
            <a:off x="6323698" y="2364664"/>
            <a:ext cx="3485863" cy="2466217"/>
          </a:xfrm>
          <a:prstGeom prst="rect">
            <a:avLst/>
          </a:prstGeom>
        </p:spPr>
      </p:pic>
      <p:grpSp>
        <p:nvGrpSpPr>
          <p:cNvPr id="69" name="Group 68">
            <a:extLst>
              <a:ext uri="{FF2B5EF4-FFF2-40B4-BE49-F238E27FC236}">
                <a16:creationId xmlns:a16="http://schemas.microsoft.com/office/drawing/2014/main" id="{31CB3FEB-9971-774E-B983-DB0DDBC6F0A5}"/>
              </a:ext>
            </a:extLst>
          </p:cNvPr>
          <p:cNvGrpSpPr/>
          <p:nvPr/>
        </p:nvGrpSpPr>
        <p:grpSpPr>
          <a:xfrm>
            <a:off x="6416391" y="448687"/>
            <a:ext cx="1873644" cy="1193227"/>
            <a:chOff x="2012556" y="522260"/>
            <a:chExt cx="1873644" cy="1193227"/>
          </a:xfrm>
        </p:grpSpPr>
        <p:grpSp>
          <p:nvGrpSpPr>
            <p:cNvPr id="70" name="Group 69">
              <a:extLst>
                <a:ext uri="{FF2B5EF4-FFF2-40B4-BE49-F238E27FC236}">
                  <a16:creationId xmlns:a16="http://schemas.microsoft.com/office/drawing/2014/main" id="{503333F5-0599-3645-B54F-D3D1EA301F38}"/>
                </a:ext>
              </a:extLst>
            </p:cNvPr>
            <p:cNvGrpSpPr/>
            <p:nvPr/>
          </p:nvGrpSpPr>
          <p:grpSpPr>
            <a:xfrm>
              <a:off x="3086100" y="522260"/>
              <a:ext cx="800100" cy="1193227"/>
              <a:chOff x="3086100" y="522260"/>
              <a:chExt cx="800100" cy="1193227"/>
            </a:xfrm>
          </p:grpSpPr>
          <p:sp>
            <p:nvSpPr>
              <p:cNvPr id="73" name="5-point Star 72">
                <a:extLst>
                  <a:ext uri="{FF2B5EF4-FFF2-40B4-BE49-F238E27FC236}">
                    <a16:creationId xmlns:a16="http://schemas.microsoft.com/office/drawing/2014/main" id="{03909CD9-6DB3-7C47-B99A-0666295A7BFD}"/>
                  </a:ext>
                </a:extLst>
              </p:cNvPr>
              <p:cNvSpPr/>
              <p:nvPr/>
            </p:nvSpPr>
            <p:spPr>
              <a:xfrm>
                <a:off x="3231573" y="800100"/>
                <a:ext cx="129886" cy="124691"/>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a:extLst>
                  <a:ext uri="{FF2B5EF4-FFF2-40B4-BE49-F238E27FC236}">
                    <a16:creationId xmlns:a16="http://schemas.microsoft.com/office/drawing/2014/main" id="{BDF8DD12-C667-CD49-81FF-1752C86221DE}"/>
                  </a:ext>
                </a:extLst>
              </p:cNvPr>
              <p:cNvSpPr/>
              <p:nvPr/>
            </p:nvSpPr>
            <p:spPr>
              <a:xfrm>
                <a:off x="3662795" y="716973"/>
                <a:ext cx="176646" cy="145472"/>
              </a:xfrm>
              <a:prstGeom prst="hexagon">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ube 75">
                <a:extLst>
                  <a:ext uri="{FF2B5EF4-FFF2-40B4-BE49-F238E27FC236}">
                    <a16:creationId xmlns:a16="http://schemas.microsoft.com/office/drawing/2014/main" id="{B75C1AB3-6207-604F-A88D-E4263CF232A8}"/>
                  </a:ext>
                </a:extLst>
              </p:cNvPr>
              <p:cNvSpPr/>
              <p:nvPr/>
            </p:nvSpPr>
            <p:spPr>
              <a:xfrm>
                <a:off x="3441236" y="1257300"/>
                <a:ext cx="138432" cy="913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an 77">
                <a:extLst>
                  <a:ext uri="{FF2B5EF4-FFF2-40B4-BE49-F238E27FC236}">
                    <a16:creationId xmlns:a16="http://schemas.microsoft.com/office/drawing/2014/main" id="{9EB93D62-6405-504B-8B19-EA8F1C97B566}"/>
                  </a:ext>
                </a:extLst>
              </p:cNvPr>
              <p:cNvSpPr/>
              <p:nvPr/>
            </p:nvSpPr>
            <p:spPr>
              <a:xfrm>
                <a:off x="3396324" y="540326"/>
                <a:ext cx="133235" cy="200173"/>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a:extLst>
                  <a:ext uri="{FF2B5EF4-FFF2-40B4-BE49-F238E27FC236}">
                    <a16:creationId xmlns:a16="http://schemas.microsoft.com/office/drawing/2014/main" id="{6EA96945-A9F4-A241-85CB-F900E4D9A05E}"/>
                  </a:ext>
                </a:extLst>
              </p:cNvPr>
              <p:cNvSpPr/>
              <p:nvPr/>
            </p:nvSpPr>
            <p:spPr>
              <a:xfrm>
                <a:off x="3529559" y="976745"/>
                <a:ext cx="221559" cy="1293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olded Corner 79">
                <a:extLst>
                  <a:ext uri="{FF2B5EF4-FFF2-40B4-BE49-F238E27FC236}">
                    <a16:creationId xmlns:a16="http://schemas.microsoft.com/office/drawing/2014/main" id="{A7829748-4DF3-4147-8040-B4979E127478}"/>
                  </a:ext>
                </a:extLst>
              </p:cNvPr>
              <p:cNvSpPr/>
              <p:nvPr/>
            </p:nvSpPr>
            <p:spPr>
              <a:xfrm>
                <a:off x="3086100" y="540327"/>
                <a:ext cx="199094" cy="155677"/>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a:extLst>
                  <a:ext uri="{FF2B5EF4-FFF2-40B4-BE49-F238E27FC236}">
                    <a16:creationId xmlns:a16="http://schemas.microsoft.com/office/drawing/2014/main" id="{E8660DE3-A2AD-D946-8236-C26BD8D6BF8D}"/>
                  </a:ext>
                </a:extLst>
              </p:cNvPr>
              <p:cNvSpPr/>
              <p:nvPr/>
            </p:nvSpPr>
            <p:spPr>
              <a:xfrm>
                <a:off x="3296516" y="1106134"/>
                <a:ext cx="144720" cy="88821"/>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shape 81">
                <a:extLst>
                  <a:ext uri="{FF2B5EF4-FFF2-40B4-BE49-F238E27FC236}">
                    <a16:creationId xmlns:a16="http://schemas.microsoft.com/office/drawing/2014/main" id="{FF0FA314-4A5B-194D-9882-11ADE3BAA7F2}"/>
                  </a:ext>
                </a:extLst>
              </p:cNvPr>
              <p:cNvSpPr/>
              <p:nvPr/>
            </p:nvSpPr>
            <p:spPr>
              <a:xfrm>
                <a:off x="3579668" y="1454727"/>
                <a:ext cx="119496" cy="145473"/>
              </a:xfrm>
              <a:prstGeom prst="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a:extLst>
                  <a:ext uri="{FF2B5EF4-FFF2-40B4-BE49-F238E27FC236}">
                    <a16:creationId xmlns:a16="http://schemas.microsoft.com/office/drawing/2014/main" id="{ED80EC37-B207-8246-8FBA-878BCBEFFFE6}"/>
                  </a:ext>
                </a:extLst>
              </p:cNvPr>
              <p:cNvSpPr/>
              <p:nvPr/>
            </p:nvSpPr>
            <p:spPr>
              <a:xfrm>
                <a:off x="3347628" y="1560589"/>
                <a:ext cx="122183" cy="1548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U-turn Arrow 83">
                <a:extLst>
                  <a:ext uri="{FF2B5EF4-FFF2-40B4-BE49-F238E27FC236}">
                    <a16:creationId xmlns:a16="http://schemas.microsoft.com/office/drawing/2014/main" id="{C8798641-A829-9D44-9BA4-30E3FDCC9469}"/>
                  </a:ext>
                </a:extLst>
              </p:cNvPr>
              <p:cNvSpPr/>
              <p:nvPr/>
            </p:nvSpPr>
            <p:spPr>
              <a:xfrm>
                <a:off x="3675453" y="1214862"/>
                <a:ext cx="98472" cy="129082"/>
              </a:xfrm>
              <a:prstGeom prst="uturnArrow">
                <a:avLst/>
              </a:prstGeom>
              <a:solidFill>
                <a:srgbClr val="00B050"/>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Pie 84">
                <a:extLst>
                  <a:ext uri="{FF2B5EF4-FFF2-40B4-BE49-F238E27FC236}">
                    <a16:creationId xmlns:a16="http://schemas.microsoft.com/office/drawing/2014/main" id="{C800DE55-98E9-0144-BA91-7EFA167A364B}"/>
                  </a:ext>
                </a:extLst>
              </p:cNvPr>
              <p:cNvSpPr/>
              <p:nvPr/>
            </p:nvSpPr>
            <p:spPr>
              <a:xfrm>
                <a:off x="3662795" y="522260"/>
                <a:ext cx="223405" cy="10320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2" name="TextBox 71">
              <a:extLst>
                <a:ext uri="{FF2B5EF4-FFF2-40B4-BE49-F238E27FC236}">
                  <a16:creationId xmlns:a16="http://schemas.microsoft.com/office/drawing/2014/main" id="{A5DB411D-0849-8B48-A8FB-DBCF207D769D}"/>
                </a:ext>
              </a:extLst>
            </p:cNvPr>
            <p:cNvSpPr txBox="1"/>
            <p:nvPr/>
          </p:nvSpPr>
          <p:spPr>
            <a:xfrm>
              <a:off x="2012556" y="875301"/>
              <a:ext cx="731290"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Research</a:t>
              </a:r>
            </a:p>
            <a:p>
              <a:pPr algn="ctr"/>
              <a:r>
                <a:rPr lang="en-US" sz="1000" dirty="0">
                  <a:latin typeface="Arial" panose="020B0604020202020204" pitchFamily="34" charset="0"/>
                  <a:cs typeface="Arial" panose="020B0604020202020204" pitchFamily="34" charset="0"/>
                </a:rPr>
                <a:t>Initiatives</a:t>
              </a:r>
            </a:p>
          </p:txBody>
        </p:sp>
      </p:grpSp>
      <p:sp>
        <p:nvSpPr>
          <p:cNvPr id="86" name="TextBox 85">
            <a:extLst>
              <a:ext uri="{FF2B5EF4-FFF2-40B4-BE49-F238E27FC236}">
                <a16:creationId xmlns:a16="http://schemas.microsoft.com/office/drawing/2014/main" id="{09A376A4-2313-5B4A-8DC0-769845233F13}"/>
              </a:ext>
            </a:extLst>
          </p:cNvPr>
          <p:cNvSpPr txBox="1"/>
          <p:nvPr/>
        </p:nvSpPr>
        <p:spPr>
          <a:xfrm>
            <a:off x="5264541" y="3942784"/>
            <a:ext cx="670375" cy="276999"/>
          </a:xfrm>
          <a:prstGeom prst="rect">
            <a:avLst/>
          </a:prstGeom>
          <a:noFill/>
        </p:spPr>
        <p:txBody>
          <a:bodyPr wrap="none" rtlCol="0">
            <a:spAutoFit/>
          </a:bodyPr>
          <a:lstStyle/>
          <a:p>
            <a:pPr algn="ctr"/>
            <a:r>
              <a:rPr lang="en-US" sz="1200" dirty="0">
                <a:solidFill>
                  <a:srgbClr val="FF0000"/>
                </a:solidFill>
                <a:latin typeface="Arial" panose="020B0604020202020204" pitchFamily="34" charset="0"/>
                <a:cs typeface="Arial" panose="020B0604020202020204" pitchFamily="34" charset="0"/>
              </a:rPr>
              <a:t>Military</a:t>
            </a:r>
          </a:p>
        </p:txBody>
      </p:sp>
      <p:sp>
        <p:nvSpPr>
          <p:cNvPr id="87" name="TextBox 86">
            <a:extLst>
              <a:ext uri="{FF2B5EF4-FFF2-40B4-BE49-F238E27FC236}">
                <a16:creationId xmlns:a16="http://schemas.microsoft.com/office/drawing/2014/main" id="{F3100BE0-B60D-D74D-9366-3B857E9252DB}"/>
              </a:ext>
            </a:extLst>
          </p:cNvPr>
          <p:cNvSpPr txBox="1"/>
          <p:nvPr/>
        </p:nvSpPr>
        <p:spPr>
          <a:xfrm>
            <a:off x="5020542" y="2558979"/>
            <a:ext cx="750526" cy="246221"/>
          </a:xfrm>
          <a:prstGeom prst="rect">
            <a:avLst/>
          </a:prstGeom>
          <a:noFill/>
        </p:spPr>
        <p:txBody>
          <a:bodyPr wrap="none" rtlCol="0">
            <a:spAutoFit/>
          </a:bodyPr>
          <a:lstStyle/>
          <a:p>
            <a:pPr algn="ctr"/>
            <a:r>
              <a:rPr lang="en-US" sz="1000" dirty="0">
                <a:solidFill>
                  <a:srgbClr val="C1C1C1"/>
                </a:solidFill>
                <a:latin typeface="Arial" panose="020B0604020202020204" pitchFamily="34" charset="0"/>
                <a:cs typeface="Arial" panose="020B0604020202020204" pitchFamily="34" charset="0"/>
              </a:rPr>
              <a:t>Education</a:t>
            </a:r>
          </a:p>
        </p:txBody>
      </p:sp>
      <p:sp>
        <p:nvSpPr>
          <p:cNvPr id="88" name="TextBox 87">
            <a:extLst>
              <a:ext uri="{FF2B5EF4-FFF2-40B4-BE49-F238E27FC236}">
                <a16:creationId xmlns:a16="http://schemas.microsoft.com/office/drawing/2014/main" id="{CD1D43ED-2B1A-A047-9540-7EA7BBF3AFDD}"/>
              </a:ext>
            </a:extLst>
          </p:cNvPr>
          <p:cNvSpPr txBox="1"/>
          <p:nvPr/>
        </p:nvSpPr>
        <p:spPr>
          <a:xfrm>
            <a:off x="5599728" y="1982487"/>
            <a:ext cx="830676" cy="400110"/>
          </a:xfrm>
          <a:prstGeom prst="rect">
            <a:avLst/>
          </a:prstGeom>
          <a:noFill/>
        </p:spPr>
        <p:txBody>
          <a:bodyPr wrap="none" rtlCol="0">
            <a:spAutoFit/>
          </a:bodyPr>
          <a:lstStyle/>
          <a:p>
            <a:pPr algn="ctr"/>
            <a:r>
              <a:rPr lang="en-US" sz="1000" dirty="0">
                <a:solidFill>
                  <a:srgbClr val="002060"/>
                </a:solidFill>
                <a:latin typeface="Arial" panose="020B0604020202020204" pitchFamily="34" charset="0"/>
                <a:cs typeface="Arial" panose="020B0604020202020204" pitchFamily="34" charset="0"/>
              </a:rPr>
              <a:t>Police &amp;</a:t>
            </a:r>
          </a:p>
          <a:p>
            <a:pPr algn="ctr"/>
            <a:r>
              <a:rPr lang="en-US" sz="1000" dirty="0">
                <a:solidFill>
                  <a:srgbClr val="002060"/>
                </a:solidFill>
                <a:latin typeface="Arial" panose="020B0604020202020204" pitchFamily="34" charset="0"/>
                <a:cs typeface="Arial" panose="020B0604020202020204" pitchFamily="34" charset="0"/>
              </a:rPr>
              <a:t>Emergency</a:t>
            </a:r>
          </a:p>
        </p:txBody>
      </p:sp>
      <p:sp>
        <p:nvSpPr>
          <p:cNvPr id="89" name="TextBox 88">
            <a:extLst>
              <a:ext uri="{FF2B5EF4-FFF2-40B4-BE49-F238E27FC236}">
                <a16:creationId xmlns:a16="http://schemas.microsoft.com/office/drawing/2014/main" id="{EBD99BC9-BDD6-0545-9BCD-142BFFD913A7}"/>
              </a:ext>
            </a:extLst>
          </p:cNvPr>
          <p:cNvSpPr txBox="1"/>
          <p:nvPr/>
        </p:nvSpPr>
        <p:spPr>
          <a:xfrm>
            <a:off x="9160462" y="1854925"/>
            <a:ext cx="702436" cy="246221"/>
          </a:xfrm>
          <a:prstGeom prst="rect">
            <a:avLst/>
          </a:prstGeom>
          <a:noFill/>
        </p:spPr>
        <p:txBody>
          <a:bodyPr wrap="none" rtlCol="0">
            <a:spAutoFit/>
          </a:bodyPr>
          <a:lstStyle/>
          <a:p>
            <a:pPr algn="ctr"/>
            <a:r>
              <a:rPr lang="en-US" sz="1000" dirty="0">
                <a:solidFill>
                  <a:schemeClr val="accent4">
                    <a:lumMod val="75000"/>
                  </a:schemeClr>
                </a:solidFill>
                <a:latin typeface="Arial" panose="020B0604020202020204" pitchFamily="34" charset="0"/>
                <a:cs typeface="Arial" panose="020B0604020202020204" pitchFamily="34" charset="0"/>
              </a:rPr>
              <a:t>Business</a:t>
            </a:r>
          </a:p>
        </p:txBody>
      </p:sp>
      <p:sp>
        <p:nvSpPr>
          <p:cNvPr id="90" name="TextBox 89">
            <a:extLst>
              <a:ext uri="{FF2B5EF4-FFF2-40B4-BE49-F238E27FC236}">
                <a16:creationId xmlns:a16="http://schemas.microsoft.com/office/drawing/2014/main" id="{6ADD2681-64B4-9E46-A174-0E98EB32D20D}"/>
              </a:ext>
            </a:extLst>
          </p:cNvPr>
          <p:cNvSpPr txBox="1"/>
          <p:nvPr/>
        </p:nvSpPr>
        <p:spPr>
          <a:xfrm>
            <a:off x="9985295" y="2260752"/>
            <a:ext cx="915635" cy="400110"/>
          </a:xfrm>
          <a:prstGeom prst="rect">
            <a:avLst/>
          </a:prstGeom>
          <a:noFill/>
        </p:spPr>
        <p:txBody>
          <a:bodyPr wrap="none" rtlCol="0">
            <a:spAutoFit/>
          </a:bodyPr>
          <a:lstStyle/>
          <a:p>
            <a:pPr algn="ctr"/>
            <a:r>
              <a:rPr lang="en-US" sz="1000" dirty="0">
                <a:solidFill>
                  <a:schemeClr val="accent6"/>
                </a:solidFill>
                <a:latin typeface="Arial" panose="020B0604020202020204" pitchFamily="34" charset="0"/>
                <a:cs typeface="Arial" panose="020B0604020202020204" pitchFamily="34" charset="0"/>
              </a:rPr>
              <a:t>Performance</a:t>
            </a:r>
          </a:p>
          <a:p>
            <a:pPr algn="ctr"/>
            <a:r>
              <a:rPr lang="en-US" sz="1000" dirty="0">
                <a:solidFill>
                  <a:schemeClr val="accent6"/>
                </a:solidFill>
                <a:latin typeface="Arial" panose="020B0604020202020204" pitchFamily="34" charset="0"/>
                <a:cs typeface="Arial" panose="020B0604020202020204" pitchFamily="34" charset="0"/>
              </a:rPr>
              <a:t>Arts</a:t>
            </a:r>
          </a:p>
        </p:txBody>
      </p:sp>
      <p:sp>
        <p:nvSpPr>
          <p:cNvPr id="91" name="TextBox 90">
            <a:extLst>
              <a:ext uri="{FF2B5EF4-FFF2-40B4-BE49-F238E27FC236}">
                <a16:creationId xmlns:a16="http://schemas.microsoft.com/office/drawing/2014/main" id="{77F9F11F-280D-874A-9D46-9F41741DD8A6}"/>
              </a:ext>
            </a:extLst>
          </p:cNvPr>
          <p:cNvSpPr txBox="1"/>
          <p:nvPr/>
        </p:nvSpPr>
        <p:spPr>
          <a:xfrm>
            <a:off x="10342662" y="2938365"/>
            <a:ext cx="551753" cy="276999"/>
          </a:xfrm>
          <a:prstGeom prst="rect">
            <a:avLst/>
          </a:prstGeom>
          <a:noFill/>
        </p:spPr>
        <p:txBody>
          <a:bodyPr wrap="none" rtlCol="0">
            <a:spAutoFit/>
          </a:bodyPr>
          <a:lstStyle/>
          <a:p>
            <a:pPr algn="ctr"/>
            <a:r>
              <a:rPr lang="en-US" sz="1200" dirty="0">
                <a:solidFill>
                  <a:srgbClr val="00B0F0"/>
                </a:solidFill>
                <a:latin typeface="Arial" panose="020B0604020202020204" pitchFamily="34" charset="0"/>
                <a:cs typeface="Arial" panose="020B0604020202020204" pitchFamily="34" charset="0"/>
              </a:rPr>
              <a:t>Sport</a:t>
            </a:r>
          </a:p>
        </p:txBody>
      </p:sp>
      <p:grpSp>
        <p:nvGrpSpPr>
          <p:cNvPr id="92" name="Group 91">
            <a:extLst>
              <a:ext uri="{FF2B5EF4-FFF2-40B4-BE49-F238E27FC236}">
                <a16:creationId xmlns:a16="http://schemas.microsoft.com/office/drawing/2014/main" id="{63684BA6-543D-5743-89FE-97EF80AFE330}"/>
              </a:ext>
            </a:extLst>
          </p:cNvPr>
          <p:cNvGrpSpPr/>
          <p:nvPr/>
        </p:nvGrpSpPr>
        <p:grpSpPr>
          <a:xfrm>
            <a:off x="4105587" y="3951556"/>
            <a:ext cx="6779980" cy="1556711"/>
            <a:chOff x="1770145" y="4968955"/>
            <a:chExt cx="6779980" cy="1556711"/>
          </a:xfrm>
        </p:grpSpPr>
        <p:sp>
          <p:nvSpPr>
            <p:cNvPr id="93" name="Oval 92">
              <a:extLst>
                <a:ext uri="{FF2B5EF4-FFF2-40B4-BE49-F238E27FC236}">
                  <a16:creationId xmlns:a16="http://schemas.microsoft.com/office/drawing/2014/main" id="{F7E502CA-1658-134D-A637-364E34381539}"/>
                </a:ext>
              </a:extLst>
            </p:cNvPr>
            <p:cNvSpPr/>
            <p:nvPr/>
          </p:nvSpPr>
          <p:spPr>
            <a:xfrm>
              <a:off x="3790484" y="6060605"/>
              <a:ext cx="523445" cy="2159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E46ADAD-EDF7-D041-B5B5-ECB9F53C70FD}"/>
                </a:ext>
              </a:extLst>
            </p:cNvPr>
            <p:cNvSpPr/>
            <p:nvPr/>
          </p:nvSpPr>
          <p:spPr>
            <a:xfrm>
              <a:off x="4534958" y="6244755"/>
              <a:ext cx="523445"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C981D3E-3689-7C49-B54E-3698D06F6203}"/>
                </a:ext>
              </a:extLst>
            </p:cNvPr>
            <p:cNvSpPr/>
            <p:nvPr/>
          </p:nvSpPr>
          <p:spPr>
            <a:xfrm>
              <a:off x="5346172" y="6309766"/>
              <a:ext cx="523445"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0CAE6DA-EC88-4D43-A51D-20174F6D5493}"/>
                </a:ext>
              </a:extLst>
            </p:cNvPr>
            <p:cNvSpPr/>
            <p:nvPr/>
          </p:nvSpPr>
          <p:spPr>
            <a:xfrm>
              <a:off x="6157386" y="6267722"/>
              <a:ext cx="523445"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42EF133-6935-F445-9287-1EECC4416951}"/>
                </a:ext>
              </a:extLst>
            </p:cNvPr>
            <p:cNvSpPr/>
            <p:nvPr/>
          </p:nvSpPr>
          <p:spPr>
            <a:xfrm>
              <a:off x="6908016" y="6061604"/>
              <a:ext cx="523445" cy="2159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AACB011-180F-DD45-8567-2589803A29E7}"/>
                </a:ext>
              </a:extLst>
            </p:cNvPr>
            <p:cNvSpPr/>
            <p:nvPr/>
          </p:nvSpPr>
          <p:spPr>
            <a:xfrm>
              <a:off x="7374346" y="5752031"/>
              <a:ext cx="523445" cy="2159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4ABFDC0-8F83-7B42-B7D9-07F1C5A70AD2}"/>
                </a:ext>
              </a:extLst>
            </p:cNvPr>
            <p:cNvSpPr/>
            <p:nvPr/>
          </p:nvSpPr>
          <p:spPr>
            <a:xfrm>
              <a:off x="7731685" y="5360493"/>
              <a:ext cx="523445" cy="215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DDBC22E-90F8-764B-B021-ADC21A98BD1B}"/>
                </a:ext>
              </a:extLst>
            </p:cNvPr>
            <p:cNvSpPr/>
            <p:nvPr/>
          </p:nvSpPr>
          <p:spPr>
            <a:xfrm>
              <a:off x="8026680" y="4968955"/>
              <a:ext cx="523445" cy="2159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FC926A6A-7808-524F-8EFA-0C1B1608DACF}"/>
                </a:ext>
              </a:extLst>
            </p:cNvPr>
            <p:cNvCxnSpPr/>
            <p:nvPr/>
          </p:nvCxnSpPr>
          <p:spPr>
            <a:xfrm flipH="1">
              <a:off x="4417346" y="5752031"/>
              <a:ext cx="1096944" cy="30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D81C090-367E-294E-B3F2-9E57956CD2C1}"/>
                </a:ext>
              </a:extLst>
            </p:cNvPr>
            <p:cNvCxnSpPr>
              <a:cxnSpLocks/>
            </p:cNvCxnSpPr>
            <p:nvPr/>
          </p:nvCxnSpPr>
          <p:spPr>
            <a:xfrm flipH="1">
              <a:off x="5160458" y="5816354"/>
              <a:ext cx="438619" cy="375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EFCE3FD9-2390-DA46-B02E-0C91A2234E92}"/>
                </a:ext>
              </a:extLst>
            </p:cNvPr>
            <p:cNvCxnSpPr>
              <a:cxnSpLocks/>
            </p:cNvCxnSpPr>
            <p:nvPr/>
          </p:nvCxnSpPr>
          <p:spPr>
            <a:xfrm flipH="1">
              <a:off x="5638920" y="5838168"/>
              <a:ext cx="61092" cy="33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D673B0B-ED70-E247-94E4-81F4DB10EDE0}"/>
                </a:ext>
              </a:extLst>
            </p:cNvPr>
            <p:cNvCxnSpPr>
              <a:cxnSpLocks/>
            </p:cNvCxnSpPr>
            <p:nvPr/>
          </p:nvCxnSpPr>
          <p:spPr>
            <a:xfrm>
              <a:off x="5848039" y="5859981"/>
              <a:ext cx="385806" cy="33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0FDCBC72-F2BD-4C4C-96DC-162B0F2F7CCF}"/>
                </a:ext>
              </a:extLst>
            </p:cNvPr>
            <p:cNvCxnSpPr>
              <a:cxnSpLocks/>
            </p:cNvCxnSpPr>
            <p:nvPr/>
          </p:nvCxnSpPr>
          <p:spPr>
            <a:xfrm>
              <a:off x="6027681" y="5752031"/>
              <a:ext cx="750988" cy="302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B22DA298-13E5-6A48-AE90-E351A1C2A3B3}"/>
                </a:ext>
              </a:extLst>
            </p:cNvPr>
            <p:cNvCxnSpPr>
              <a:cxnSpLocks/>
            </p:cNvCxnSpPr>
            <p:nvPr/>
          </p:nvCxnSpPr>
          <p:spPr>
            <a:xfrm>
              <a:off x="6312716" y="5604733"/>
              <a:ext cx="924002" cy="211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CADF43B-ADE3-BD40-BBF0-C56C8F638319}"/>
                </a:ext>
              </a:extLst>
            </p:cNvPr>
            <p:cNvCxnSpPr>
              <a:cxnSpLocks/>
            </p:cNvCxnSpPr>
            <p:nvPr/>
          </p:nvCxnSpPr>
          <p:spPr>
            <a:xfrm>
              <a:off x="6906009" y="5391705"/>
              <a:ext cx="746697" cy="12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A842161-B1B3-1E48-BDB2-DA73DEC97B37}"/>
                </a:ext>
              </a:extLst>
            </p:cNvPr>
            <p:cNvCxnSpPr>
              <a:cxnSpLocks/>
            </p:cNvCxnSpPr>
            <p:nvPr/>
          </p:nvCxnSpPr>
          <p:spPr>
            <a:xfrm>
              <a:off x="7169738" y="5076905"/>
              <a:ext cx="7154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F4F23D6-AF37-444D-AD92-2FF4DD473C48}"/>
                </a:ext>
              </a:extLst>
            </p:cNvPr>
            <p:cNvSpPr txBox="1"/>
            <p:nvPr/>
          </p:nvSpPr>
          <p:spPr>
            <a:xfrm>
              <a:off x="1770145" y="5536869"/>
              <a:ext cx="1236236" cy="707886"/>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Components</a:t>
              </a:r>
            </a:p>
            <a:p>
              <a:pPr algn="ctr"/>
              <a:r>
                <a:rPr lang="en-US" sz="1000" dirty="0">
                  <a:latin typeface="Arial" panose="020B0604020202020204" pitchFamily="34" charset="0"/>
                  <a:cs typeface="Arial" panose="020B0604020202020204" pitchFamily="34" charset="0"/>
                </a:rPr>
                <a:t>Protocols</a:t>
              </a:r>
            </a:p>
            <a:p>
              <a:pPr algn="ctr"/>
              <a:r>
                <a:rPr lang="en-US" sz="1000" dirty="0">
                  <a:latin typeface="Arial" panose="020B0604020202020204" pitchFamily="34" charset="0"/>
                  <a:cs typeface="Arial" panose="020B0604020202020204" pitchFamily="34" charset="0"/>
                </a:rPr>
                <a:t>Training Programs</a:t>
              </a:r>
            </a:p>
            <a:p>
              <a:pPr algn="ctr"/>
              <a:r>
                <a:rPr lang="en-US" sz="1000" dirty="0">
                  <a:latin typeface="Arial" panose="020B0604020202020204" pitchFamily="34" charset="0"/>
                  <a:cs typeface="Arial" panose="020B0604020202020204" pitchFamily="34" charset="0"/>
                </a:rPr>
                <a:t>Resources</a:t>
              </a:r>
            </a:p>
          </p:txBody>
        </p:sp>
        <p:sp>
          <p:nvSpPr>
            <p:cNvPr id="110" name="Oval 109">
              <a:extLst>
                <a:ext uri="{FF2B5EF4-FFF2-40B4-BE49-F238E27FC236}">
                  <a16:creationId xmlns:a16="http://schemas.microsoft.com/office/drawing/2014/main" id="{26D0504C-79AC-9240-A390-B369C795FA5A}"/>
                </a:ext>
              </a:extLst>
            </p:cNvPr>
            <p:cNvSpPr/>
            <p:nvPr/>
          </p:nvSpPr>
          <p:spPr>
            <a:xfrm>
              <a:off x="3229405" y="5779191"/>
              <a:ext cx="523445" cy="2159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0FBC7AE2-1478-2D4B-8694-48674C7FAAF2}"/>
                </a:ext>
              </a:extLst>
            </p:cNvPr>
            <p:cNvCxnSpPr>
              <a:cxnSpLocks/>
            </p:cNvCxnSpPr>
            <p:nvPr/>
          </p:nvCxnSpPr>
          <p:spPr>
            <a:xfrm flipH="1">
              <a:off x="3989446" y="5608949"/>
              <a:ext cx="1232440" cy="190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C1A783DF-3FC8-3844-848D-24D44C396141}"/>
              </a:ext>
            </a:extLst>
          </p:cNvPr>
          <p:cNvSpPr txBox="1"/>
          <p:nvPr/>
        </p:nvSpPr>
        <p:spPr>
          <a:xfrm>
            <a:off x="4513235" y="3058322"/>
            <a:ext cx="1146468" cy="492443"/>
          </a:xfrm>
          <a:prstGeom prst="rect">
            <a:avLst/>
          </a:prstGeom>
          <a:noFill/>
        </p:spPr>
        <p:txBody>
          <a:bodyPr wrap="none" rtlCol="0">
            <a:spAutoFit/>
          </a:bodyPr>
          <a:lstStyle/>
          <a:p>
            <a:pPr algn="ctr"/>
            <a:r>
              <a:rPr lang="en-US" sz="1000" dirty="0">
                <a:solidFill>
                  <a:srgbClr val="FF40FF"/>
                </a:solidFill>
                <a:latin typeface="Arial" panose="020B0604020202020204" pitchFamily="34" charset="0"/>
                <a:cs typeface="Arial" panose="020B0604020202020204" pitchFamily="34" charset="0"/>
              </a:rPr>
              <a:t>Healthcare</a:t>
            </a:r>
          </a:p>
          <a:p>
            <a:pPr algn="ctr"/>
            <a:r>
              <a:rPr lang="en-US" sz="800" dirty="0">
                <a:solidFill>
                  <a:srgbClr val="FF40FF"/>
                </a:solidFill>
                <a:latin typeface="Arial" panose="020B0604020202020204" pitchFamily="34" charset="0"/>
                <a:cs typeface="Arial" panose="020B0604020202020204" pitchFamily="34" charset="0"/>
              </a:rPr>
              <a:t>Emergency Medicine</a:t>
            </a:r>
          </a:p>
          <a:p>
            <a:pPr algn="ctr"/>
            <a:r>
              <a:rPr lang="en-US" sz="800" dirty="0">
                <a:solidFill>
                  <a:srgbClr val="FF40FF"/>
                </a:solidFill>
                <a:latin typeface="Arial" panose="020B0604020202020204" pitchFamily="34" charset="0"/>
                <a:cs typeface="Arial" panose="020B0604020202020204" pitchFamily="34" charset="0"/>
              </a:rPr>
              <a:t>Nursing, Paramedics</a:t>
            </a:r>
          </a:p>
        </p:txBody>
      </p:sp>
      <p:sp>
        <p:nvSpPr>
          <p:cNvPr id="57" name="TextBox 56">
            <a:extLst>
              <a:ext uri="{FF2B5EF4-FFF2-40B4-BE49-F238E27FC236}">
                <a16:creationId xmlns:a16="http://schemas.microsoft.com/office/drawing/2014/main" id="{5E080F51-96CC-7E46-BECA-397CF318D2E6}"/>
              </a:ext>
            </a:extLst>
          </p:cNvPr>
          <p:cNvSpPr txBox="1"/>
          <p:nvPr/>
        </p:nvSpPr>
        <p:spPr>
          <a:xfrm>
            <a:off x="326622" y="436957"/>
            <a:ext cx="4849720" cy="2308324"/>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CF2 modules complete the “Cognitive Gym” concept – a series of facilities to be built around the country that combines programs for the physical and cognitive preparation of </a:t>
            </a: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Personnel</a:t>
            </a:r>
          </a:p>
          <a:p>
            <a:pPr algn="ctr"/>
            <a:r>
              <a:rPr lang="en-US" dirty="0">
                <a:latin typeface="Arial" panose="020B0604020202020204" pitchFamily="34" charset="0"/>
                <a:cs typeface="Arial" panose="020B0604020202020204" pitchFamily="34" charset="0"/>
              </a:rPr>
              <a:t>Central to this project is the development of a CF2 App for additional training &amp; support away from the Cognitive Gym</a:t>
            </a:r>
          </a:p>
        </p:txBody>
      </p:sp>
    </p:spTree>
    <p:extLst>
      <p:ext uri="{BB962C8B-B14F-4D97-AF65-F5344CB8AC3E}">
        <p14:creationId xmlns:p14="http://schemas.microsoft.com/office/powerpoint/2010/main" val="167197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2889F5-52D0-1640-AB5D-2857BCDD99A7}"/>
              </a:ext>
            </a:extLst>
          </p:cNvPr>
          <p:cNvGrpSpPr/>
          <p:nvPr/>
        </p:nvGrpSpPr>
        <p:grpSpPr>
          <a:xfrm>
            <a:off x="8502684" y="218429"/>
            <a:ext cx="3470496" cy="1339220"/>
            <a:chOff x="7933228" y="614952"/>
            <a:chExt cx="3470496" cy="1339220"/>
          </a:xfrm>
        </p:grpSpPr>
        <p:sp>
          <p:nvSpPr>
            <p:cNvPr id="2" name="Oval 1">
              <a:extLst>
                <a:ext uri="{FF2B5EF4-FFF2-40B4-BE49-F238E27FC236}">
                  <a16:creationId xmlns:a16="http://schemas.microsoft.com/office/drawing/2014/main" id="{6D1A34AF-5316-784A-A2F7-5C1D81D9425E}"/>
                </a:ext>
              </a:extLst>
            </p:cNvPr>
            <p:cNvSpPr/>
            <p:nvPr/>
          </p:nvSpPr>
          <p:spPr>
            <a:xfrm>
              <a:off x="7933228" y="614952"/>
              <a:ext cx="3470496" cy="133922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F199AC6B-09C6-7547-8A89-114F1C60FFC8}"/>
                </a:ext>
              </a:extLst>
            </p:cNvPr>
            <p:cNvSpPr txBox="1"/>
            <p:nvPr/>
          </p:nvSpPr>
          <p:spPr>
            <a:xfrm>
              <a:off x="8937563" y="1184861"/>
              <a:ext cx="1261243" cy="307777"/>
            </a:xfrm>
            <a:prstGeom prst="rect">
              <a:avLst/>
            </a:prstGeom>
            <a:noFill/>
          </p:spPr>
          <p:txBody>
            <a:bodyPr wrap="none" rtlCol="0">
              <a:spAutoFit/>
            </a:bodyPr>
            <a:lstStyle/>
            <a:p>
              <a:pPr algn="ctr"/>
              <a:r>
                <a:rPr lang="en-US" sz="1400" dirty="0">
                  <a:solidFill>
                    <a:srgbClr val="0070C0"/>
                  </a:solidFill>
                  <a:latin typeface="Arial" panose="020B0604020202020204" pitchFamily="34" charset="0"/>
                  <a:cs typeface="Arial" panose="020B0604020202020204" pitchFamily="34" charset="0"/>
                </a:rPr>
                <a:t>Team </a:t>
              </a:r>
              <a:r>
                <a:rPr lang="en-US" sz="1400" dirty="0" err="1">
                  <a:solidFill>
                    <a:srgbClr val="0070C0"/>
                  </a:solidFill>
                  <a:latin typeface="Arial" panose="020B0604020202020204" pitchFamily="34" charset="0"/>
                  <a:cs typeface="Arial" panose="020B0604020202020204" pitchFamily="34" charset="0"/>
                </a:rPr>
                <a:t>CoSEP</a:t>
              </a:r>
              <a:endParaRPr lang="en-US" sz="1400" dirty="0">
                <a:solidFill>
                  <a:srgbClr val="0070C0"/>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0B54EFFC-B620-FC49-9E83-2415CCC5968A}"/>
                </a:ext>
              </a:extLst>
            </p:cNvPr>
            <p:cNvSpPr txBox="1"/>
            <p:nvPr/>
          </p:nvSpPr>
          <p:spPr>
            <a:xfrm>
              <a:off x="8329912" y="903116"/>
              <a:ext cx="875561" cy="215444"/>
            </a:xfrm>
            <a:prstGeom prst="rect">
              <a:avLst/>
            </a:prstGeom>
            <a:noFill/>
          </p:spPr>
          <p:txBody>
            <a:bodyPr wrap="none" rtlCol="0">
              <a:spAutoFit/>
            </a:bodyPr>
            <a:lstStyle/>
            <a:p>
              <a:pPr algn="ctr"/>
              <a:r>
                <a:rPr lang="en-US" sz="800" dirty="0">
                  <a:latin typeface="Arial" panose="020B0604020202020204" pitchFamily="34" charset="0"/>
                  <a:cs typeface="Arial" panose="020B0604020202020204" pitchFamily="34" charset="0"/>
                </a:rPr>
                <a:t>Nat </a:t>
              </a:r>
              <a:r>
                <a:rPr lang="en-US" sz="800" dirty="0" err="1">
                  <a:latin typeface="Arial" panose="020B0604020202020204" pitchFamily="34" charset="0"/>
                  <a:cs typeface="Arial" panose="020B0604020202020204" pitchFamily="34" charset="0"/>
                </a:rPr>
                <a:t>HiPerfCom</a:t>
              </a:r>
              <a:endParaRPr lang="en-US" sz="800" dirty="0">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5E3C9F99-B29E-7846-AA90-73710B4D6210}"/>
                </a:ext>
              </a:extLst>
            </p:cNvPr>
            <p:cNvSpPr txBox="1"/>
            <p:nvPr/>
          </p:nvSpPr>
          <p:spPr>
            <a:xfrm>
              <a:off x="9357131" y="814310"/>
              <a:ext cx="1031051" cy="215444"/>
            </a:xfrm>
            <a:prstGeom prst="rect">
              <a:avLst/>
            </a:prstGeom>
            <a:noFill/>
          </p:spPr>
          <p:txBody>
            <a:bodyPr wrap="none" rtlCol="0">
              <a:spAutoFit/>
            </a:bodyPr>
            <a:lstStyle/>
            <a:p>
              <a:pPr algn="ctr"/>
              <a:r>
                <a:rPr lang="en-US" sz="800" dirty="0">
                  <a:latin typeface="Arial" panose="020B0604020202020204" pitchFamily="34" charset="0"/>
                  <a:cs typeface="Arial" panose="020B0604020202020204" pitchFamily="34" charset="0"/>
                </a:rPr>
                <a:t>Nat </a:t>
              </a:r>
              <a:r>
                <a:rPr lang="en-US" sz="800" dirty="0" err="1">
                  <a:latin typeface="Arial" panose="020B0604020202020204" pitchFamily="34" charset="0"/>
                  <a:cs typeface="Arial" panose="020B0604020202020204" pitchFamily="34" charset="0"/>
                </a:rPr>
                <a:t>ResearchCom</a:t>
              </a:r>
              <a:endParaRPr lang="en-US" sz="800" dirty="0">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53D23427-AA92-2447-A312-D4D151343935}"/>
                </a:ext>
              </a:extLst>
            </p:cNvPr>
            <p:cNvSpPr txBox="1"/>
            <p:nvPr/>
          </p:nvSpPr>
          <p:spPr>
            <a:xfrm>
              <a:off x="8092253" y="1182294"/>
              <a:ext cx="795410" cy="338554"/>
            </a:xfrm>
            <a:prstGeom prst="rect">
              <a:avLst/>
            </a:prstGeom>
            <a:noFill/>
          </p:spPr>
          <p:txBody>
            <a:bodyPr wrap="none" rtlCol="0">
              <a:spAutoFit/>
            </a:bodyPr>
            <a:lstStyle/>
            <a:p>
              <a:pPr algn="ctr"/>
              <a:r>
                <a:rPr lang="en-US" sz="800" dirty="0">
                  <a:latin typeface="Arial" panose="020B0604020202020204" pitchFamily="34" charset="0"/>
                  <a:cs typeface="Arial" panose="020B0604020202020204" pitchFamily="34" charset="0"/>
                </a:rPr>
                <a:t>Fellows</a:t>
              </a:r>
            </a:p>
            <a:p>
              <a:pPr algn="ctr"/>
              <a:r>
                <a:rPr lang="en-US" sz="800" dirty="0" err="1">
                  <a:latin typeface="Arial" panose="020B0604020202020204" pitchFamily="34" charset="0"/>
                  <a:cs typeface="Arial" panose="020B0604020202020204" pitchFamily="34" charset="0"/>
                </a:rPr>
                <a:t>AdvisoryCom</a:t>
              </a:r>
              <a:endParaRPr lang="en-US" sz="800"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19E63C77-B88A-2340-B386-C0EAFA021BA9}"/>
                </a:ext>
              </a:extLst>
            </p:cNvPr>
            <p:cNvSpPr txBox="1"/>
            <p:nvPr/>
          </p:nvSpPr>
          <p:spPr>
            <a:xfrm>
              <a:off x="10320504" y="1152945"/>
              <a:ext cx="593431" cy="215444"/>
            </a:xfrm>
            <a:prstGeom prst="rect">
              <a:avLst/>
            </a:prstGeom>
            <a:noFill/>
          </p:spPr>
          <p:txBody>
            <a:bodyPr wrap="none" rtlCol="0">
              <a:spAutoFit/>
            </a:bodyPr>
            <a:lstStyle/>
            <a:p>
              <a:pPr algn="ctr"/>
              <a:r>
                <a:rPr lang="en-US" sz="800" dirty="0">
                  <a:latin typeface="Arial" panose="020B0604020202020204" pitchFamily="34" charset="0"/>
                  <a:cs typeface="Arial" panose="020B0604020202020204" pitchFamily="34" charset="0"/>
                </a:rPr>
                <a:t>Students</a:t>
              </a:r>
            </a:p>
          </p:txBody>
        </p:sp>
        <p:sp>
          <p:nvSpPr>
            <p:cNvPr id="94" name="TextBox 93">
              <a:extLst>
                <a:ext uri="{FF2B5EF4-FFF2-40B4-BE49-F238E27FC236}">
                  <a16:creationId xmlns:a16="http://schemas.microsoft.com/office/drawing/2014/main" id="{712BA03C-AD35-484B-BA10-3B1CEF901B2B}"/>
                </a:ext>
              </a:extLst>
            </p:cNvPr>
            <p:cNvSpPr txBox="1"/>
            <p:nvPr/>
          </p:nvSpPr>
          <p:spPr>
            <a:xfrm>
              <a:off x="8941315" y="1556244"/>
              <a:ext cx="649537" cy="215444"/>
            </a:xfrm>
            <a:prstGeom prst="rect">
              <a:avLst/>
            </a:prstGeom>
            <a:noFill/>
          </p:spPr>
          <p:txBody>
            <a:bodyPr wrap="none" rtlCol="0">
              <a:spAutoFit/>
            </a:bodyPr>
            <a:lstStyle/>
            <a:p>
              <a:pPr algn="ctr"/>
              <a:r>
                <a:rPr lang="en-US" sz="800" dirty="0">
                  <a:latin typeface="Arial" panose="020B0604020202020204" pitchFamily="34" charset="0"/>
                  <a:cs typeface="Arial" panose="020B0604020202020204" pitchFamily="34" charset="0"/>
                </a:rPr>
                <a:t>Educators</a:t>
              </a:r>
            </a:p>
          </p:txBody>
        </p:sp>
        <p:sp>
          <p:nvSpPr>
            <p:cNvPr id="95" name="TextBox 94">
              <a:extLst>
                <a:ext uri="{FF2B5EF4-FFF2-40B4-BE49-F238E27FC236}">
                  <a16:creationId xmlns:a16="http://schemas.microsoft.com/office/drawing/2014/main" id="{53BED0DD-B89F-1A4F-A023-E3AD9B7144F7}"/>
                </a:ext>
              </a:extLst>
            </p:cNvPr>
            <p:cNvSpPr txBox="1"/>
            <p:nvPr/>
          </p:nvSpPr>
          <p:spPr>
            <a:xfrm>
              <a:off x="9722422" y="1490909"/>
              <a:ext cx="894797" cy="246221"/>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Practitioners</a:t>
              </a:r>
            </a:p>
          </p:txBody>
        </p:sp>
      </p:grpSp>
      <p:sp>
        <p:nvSpPr>
          <p:cNvPr id="78" name="Oval 77">
            <a:extLst>
              <a:ext uri="{FF2B5EF4-FFF2-40B4-BE49-F238E27FC236}">
                <a16:creationId xmlns:a16="http://schemas.microsoft.com/office/drawing/2014/main" id="{45CD0279-7410-194E-84B8-71B231BB523B}"/>
              </a:ext>
            </a:extLst>
          </p:cNvPr>
          <p:cNvSpPr/>
          <p:nvPr/>
        </p:nvSpPr>
        <p:spPr>
          <a:xfrm rot="2648072">
            <a:off x="8967323" y="3422351"/>
            <a:ext cx="619421" cy="1577419"/>
          </a:xfrm>
          <a:prstGeom prst="ellipse">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D6E50B6-4897-F646-B1BF-80DB93597522}"/>
              </a:ext>
            </a:extLst>
          </p:cNvPr>
          <p:cNvSpPr txBox="1"/>
          <p:nvPr/>
        </p:nvSpPr>
        <p:spPr>
          <a:xfrm>
            <a:off x="9936518" y="3301037"/>
            <a:ext cx="1329146" cy="523220"/>
          </a:xfrm>
          <a:prstGeom prst="rect">
            <a:avLst/>
          </a:prstGeom>
          <a:noFill/>
        </p:spPr>
        <p:txBody>
          <a:bodyPr wrap="none" rtlCol="0">
            <a:spAutoFit/>
          </a:bodyPr>
          <a:lstStyle/>
          <a:p>
            <a:pPr algn="ctr"/>
            <a:r>
              <a:rPr lang="en-US" sz="1400" dirty="0" err="1">
                <a:latin typeface="Arial" panose="020B0604020202020204" pitchFamily="34" charset="0"/>
                <a:cs typeface="Arial" panose="020B0604020202020204" pitchFamily="34" charset="0"/>
              </a:rPr>
              <a:t>CoSEP</a:t>
            </a:r>
            <a:r>
              <a:rPr lang="en-US" sz="1400" dirty="0">
                <a:latin typeface="Arial" panose="020B0604020202020204" pitchFamily="34" charset="0"/>
                <a:cs typeface="Arial" panose="020B0604020202020204" pitchFamily="34" charset="0"/>
              </a:rPr>
              <a:t> – DST</a:t>
            </a:r>
          </a:p>
          <a:p>
            <a:pPr algn="ctr"/>
            <a:r>
              <a:rPr lang="en-US" sz="1400" dirty="0">
                <a:latin typeface="Arial" panose="020B0604020202020204" pitchFamily="34" charset="0"/>
                <a:cs typeface="Arial" panose="020B0604020202020204" pitchFamily="34" charset="0"/>
              </a:rPr>
              <a:t>Collaboration</a:t>
            </a:r>
          </a:p>
        </p:txBody>
      </p:sp>
      <p:sp>
        <p:nvSpPr>
          <p:cNvPr id="104" name="TextBox 103">
            <a:extLst>
              <a:ext uri="{FF2B5EF4-FFF2-40B4-BE49-F238E27FC236}">
                <a16:creationId xmlns:a16="http://schemas.microsoft.com/office/drawing/2014/main" id="{393F1339-DCBE-4C45-B6D9-A634DA17AEB7}"/>
              </a:ext>
            </a:extLst>
          </p:cNvPr>
          <p:cNvSpPr txBox="1"/>
          <p:nvPr/>
        </p:nvSpPr>
        <p:spPr>
          <a:xfrm>
            <a:off x="10172127" y="4031652"/>
            <a:ext cx="857928" cy="646331"/>
          </a:xfrm>
          <a:prstGeom prst="rect">
            <a:avLst/>
          </a:prstGeom>
          <a:noFill/>
        </p:spPr>
        <p:txBody>
          <a:bodyPr wrap="none" rtlCol="0">
            <a:spAutoFit/>
          </a:bodyPr>
          <a:lstStyle/>
          <a:p>
            <a:pPr algn="ctr"/>
            <a:r>
              <a:rPr lang="en-US" sz="1200" dirty="0">
                <a:solidFill>
                  <a:srgbClr val="FF40FF"/>
                </a:solidFill>
                <a:latin typeface="Arial" panose="020B0604020202020204" pitchFamily="34" charset="0"/>
                <a:cs typeface="Arial" panose="020B0604020202020204" pitchFamily="34" charset="0"/>
              </a:rPr>
              <a:t>Develop</a:t>
            </a:r>
          </a:p>
          <a:p>
            <a:pPr algn="ctr"/>
            <a:r>
              <a:rPr lang="en-US" sz="1200" dirty="0">
                <a:solidFill>
                  <a:srgbClr val="FF40FF"/>
                </a:solidFill>
                <a:latin typeface="Arial" panose="020B0604020202020204" pitchFamily="34" charset="0"/>
                <a:cs typeface="Arial" panose="020B0604020202020204" pitchFamily="34" charset="0"/>
              </a:rPr>
              <a:t>Service</a:t>
            </a:r>
          </a:p>
          <a:p>
            <a:pPr algn="ctr"/>
            <a:r>
              <a:rPr lang="en-US" sz="1200" dirty="0">
                <a:solidFill>
                  <a:srgbClr val="FF40FF"/>
                </a:solidFill>
                <a:latin typeface="Arial" panose="020B0604020202020204" pitchFamily="34" charset="0"/>
                <a:cs typeface="Arial" panose="020B0604020202020204" pitchFamily="34" charset="0"/>
              </a:rPr>
              <a:t>Potentials</a:t>
            </a:r>
          </a:p>
        </p:txBody>
      </p:sp>
      <p:sp>
        <p:nvSpPr>
          <p:cNvPr id="110" name="TextBox 109">
            <a:extLst>
              <a:ext uri="{FF2B5EF4-FFF2-40B4-BE49-F238E27FC236}">
                <a16:creationId xmlns:a16="http://schemas.microsoft.com/office/drawing/2014/main" id="{9AB967BE-B14C-C046-B699-2EA7A6CCB6FA}"/>
              </a:ext>
            </a:extLst>
          </p:cNvPr>
          <p:cNvSpPr txBox="1"/>
          <p:nvPr/>
        </p:nvSpPr>
        <p:spPr>
          <a:xfrm>
            <a:off x="10771930" y="1693455"/>
            <a:ext cx="994183" cy="461665"/>
          </a:xfrm>
          <a:prstGeom prst="rect">
            <a:avLst/>
          </a:prstGeom>
          <a:solidFill>
            <a:srgbClr val="FFFF00">
              <a:alpha val="32000"/>
            </a:srgbClr>
          </a:solidFill>
        </p:spPr>
        <p:txBody>
          <a:bodyPr wrap="none" rtlCol="0">
            <a:spAutoFit/>
          </a:bodyPr>
          <a:lstStyle/>
          <a:p>
            <a:pPr algn="ctr"/>
            <a:r>
              <a:rPr lang="en-US" sz="1200" dirty="0">
                <a:latin typeface="Arial" panose="020B0604020202020204" pitchFamily="34" charset="0"/>
                <a:cs typeface="Arial" panose="020B0604020202020204" pitchFamily="34" charset="0"/>
              </a:rPr>
              <a:t>CF2</a:t>
            </a:r>
          </a:p>
          <a:p>
            <a:pPr algn="ctr"/>
            <a:r>
              <a:rPr lang="en-US" sz="1200" dirty="0">
                <a:latin typeface="Arial" panose="020B0604020202020204" pitchFamily="34" charset="0"/>
                <a:cs typeface="Arial" panose="020B0604020202020204" pitchFamily="34" charset="0"/>
              </a:rPr>
              <a:t>Certification</a:t>
            </a:r>
          </a:p>
        </p:txBody>
      </p:sp>
      <p:grpSp>
        <p:nvGrpSpPr>
          <p:cNvPr id="75" name="Group 74">
            <a:extLst>
              <a:ext uri="{FF2B5EF4-FFF2-40B4-BE49-F238E27FC236}">
                <a16:creationId xmlns:a16="http://schemas.microsoft.com/office/drawing/2014/main" id="{12BD9CD3-C3F7-1743-9660-3F28AA6E7FC5}"/>
              </a:ext>
            </a:extLst>
          </p:cNvPr>
          <p:cNvGrpSpPr/>
          <p:nvPr/>
        </p:nvGrpSpPr>
        <p:grpSpPr>
          <a:xfrm>
            <a:off x="2351750" y="5294222"/>
            <a:ext cx="3383455" cy="1029673"/>
            <a:chOff x="502745" y="5577079"/>
            <a:chExt cx="3383455" cy="1029673"/>
          </a:xfrm>
        </p:grpSpPr>
        <p:sp>
          <p:nvSpPr>
            <p:cNvPr id="76" name="Cube 75">
              <a:extLst>
                <a:ext uri="{FF2B5EF4-FFF2-40B4-BE49-F238E27FC236}">
                  <a16:creationId xmlns:a16="http://schemas.microsoft.com/office/drawing/2014/main" id="{AD1DFA2B-8B2D-9A4F-8AFC-5A6D989B13ED}"/>
                </a:ext>
              </a:extLst>
            </p:cNvPr>
            <p:cNvSpPr/>
            <p:nvPr/>
          </p:nvSpPr>
          <p:spPr>
            <a:xfrm>
              <a:off x="1434067" y="5876682"/>
              <a:ext cx="1354209" cy="3683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Cognitive Gym</a:t>
              </a:r>
            </a:p>
          </p:txBody>
        </p:sp>
        <p:pic>
          <p:nvPicPr>
            <p:cNvPr id="79" name="Picture 78" descr="A close up of a device&#10;&#10;Description automatically generated">
              <a:extLst>
                <a:ext uri="{FF2B5EF4-FFF2-40B4-BE49-F238E27FC236}">
                  <a16:creationId xmlns:a16="http://schemas.microsoft.com/office/drawing/2014/main" id="{CE11013F-489E-BB4B-9681-7615EE55560F}"/>
                </a:ext>
              </a:extLst>
            </p:cNvPr>
            <p:cNvPicPr>
              <a:picLocks noChangeAspect="1"/>
            </p:cNvPicPr>
            <p:nvPr/>
          </p:nvPicPr>
          <p:blipFill>
            <a:blip r:embed="rId2"/>
            <a:stretch>
              <a:fillRect/>
            </a:stretch>
          </p:blipFill>
          <p:spPr>
            <a:xfrm>
              <a:off x="502745" y="5577079"/>
              <a:ext cx="941394" cy="941394"/>
            </a:xfrm>
            <a:prstGeom prst="rect">
              <a:avLst/>
            </a:prstGeom>
          </p:spPr>
        </p:pic>
        <p:sp>
          <p:nvSpPr>
            <p:cNvPr id="80" name="TextBox 79">
              <a:extLst>
                <a:ext uri="{FF2B5EF4-FFF2-40B4-BE49-F238E27FC236}">
                  <a16:creationId xmlns:a16="http://schemas.microsoft.com/office/drawing/2014/main" id="{83F3C71C-8468-224F-8761-9635F3BDF39A}"/>
                </a:ext>
              </a:extLst>
            </p:cNvPr>
            <p:cNvSpPr txBox="1"/>
            <p:nvPr/>
          </p:nvSpPr>
          <p:spPr>
            <a:xfrm>
              <a:off x="2778204" y="5744978"/>
              <a:ext cx="1107996" cy="861774"/>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Facility Design</a:t>
              </a:r>
            </a:p>
            <a:p>
              <a:pPr algn="ctr"/>
              <a:r>
                <a:rPr lang="en-US" sz="1000" dirty="0">
                  <a:latin typeface="Arial" panose="020B0604020202020204" pitchFamily="34" charset="0"/>
                  <a:cs typeface="Arial" panose="020B0604020202020204" pitchFamily="34" charset="0"/>
                </a:rPr>
                <a:t>Equipment</a:t>
              </a:r>
            </a:p>
            <a:p>
              <a:pPr algn="ctr"/>
              <a:r>
                <a:rPr lang="en-US" sz="1000" dirty="0">
                  <a:latin typeface="Arial" panose="020B0604020202020204" pitchFamily="34" charset="0"/>
                  <a:cs typeface="Arial" panose="020B0604020202020204" pitchFamily="34" charset="0"/>
                </a:rPr>
                <a:t>Protocols</a:t>
              </a:r>
            </a:p>
            <a:p>
              <a:pPr algn="ctr"/>
              <a:r>
                <a:rPr lang="en-US" sz="1000" dirty="0">
                  <a:latin typeface="Arial" panose="020B0604020202020204" pitchFamily="34" charset="0"/>
                  <a:cs typeface="Arial" panose="020B0604020202020204" pitchFamily="34" charset="0"/>
                </a:rPr>
                <a:t>Program Design</a:t>
              </a:r>
            </a:p>
            <a:p>
              <a:pPr algn="ctr"/>
              <a:r>
                <a:rPr lang="en-US" sz="1000" dirty="0">
                  <a:latin typeface="Arial" panose="020B0604020202020204" pitchFamily="34" charset="0"/>
                  <a:cs typeface="Arial" panose="020B0604020202020204" pitchFamily="34" charset="0"/>
                </a:rPr>
                <a:t>Data Collection</a:t>
              </a:r>
            </a:p>
          </p:txBody>
        </p:sp>
      </p:grpSp>
      <p:grpSp>
        <p:nvGrpSpPr>
          <p:cNvPr id="81" name="Group 80">
            <a:extLst>
              <a:ext uri="{FF2B5EF4-FFF2-40B4-BE49-F238E27FC236}">
                <a16:creationId xmlns:a16="http://schemas.microsoft.com/office/drawing/2014/main" id="{B052DEAF-EED5-F442-97D1-54D9159E848E}"/>
              </a:ext>
            </a:extLst>
          </p:cNvPr>
          <p:cNvGrpSpPr/>
          <p:nvPr/>
        </p:nvGrpSpPr>
        <p:grpSpPr>
          <a:xfrm>
            <a:off x="8070701" y="5072663"/>
            <a:ext cx="2583316" cy="1251232"/>
            <a:chOff x="4548468" y="5571420"/>
            <a:chExt cx="2583316" cy="1251232"/>
          </a:xfrm>
        </p:grpSpPr>
        <p:pic>
          <p:nvPicPr>
            <p:cNvPr id="82" name="Picture 81" descr="A black cell phone&#10;&#10;Description automatically generated">
              <a:extLst>
                <a:ext uri="{FF2B5EF4-FFF2-40B4-BE49-F238E27FC236}">
                  <a16:creationId xmlns:a16="http://schemas.microsoft.com/office/drawing/2014/main" id="{9A43CEE4-4863-B14C-9E60-F557106C6527}"/>
                </a:ext>
              </a:extLst>
            </p:cNvPr>
            <p:cNvPicPr>
              <a:picLocks noChangeAspect="1"/>
            </p:cNvPicPr>
            <p:nvPr/>
          </p:nvPicPr>
          <p:blipFill>
            <a:blip r:embed="rId3"/>
            <a:stretch>
              <a:fillRect/>
            </a:stretch>
          </p:blipFill>
          <p:spPr>
            <a:xfrm>
              <a:off x="4939536" y="5571420"/>
              <a:ext cx="1138912" cy="1163918"/>
            </a:xfrm>
            <a:prstGeom prst="rect">
              <a:avLst/>
            </a:prstGeom>
          </p:spPr>
        </p:pic>
        <p:sp>
          <p:nvSpPr>
            <p:cNvPr id="83" name="TextBox 82">
              <a:extLst>
                <a:ext uri="{FF2B5EF4-FFF2-40B4-BE49-F238E27FC236}">
                  <a16:creationId xmlns:a16="http://schemas.microsoft.com/office/drawing/2014/main" id="{05136374-B628-384F-B8F8-E4B0E86289FF}"/>
                </a:ext>
              </a:extLst>
            </p:cNvPr>
            <p:cNvSpPr txBox="1"/>
            <p:nvPr/>
          </p:nvSpPr>
          <p:spPr>
            <a:xfrm>
              <a:off x="4548468" y="5697841"/>
              <a:ext cx="78213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CF2 App</a:t>
              </a:r>
            </a:p>
          </p:txBody>
        </p:sp>
        <p:sp>
          <p:nvSpPr>
            <p:cNvPr id="84" name="TextBox 83">
              <a:extLst>
                <a:ext uri="{FF2B5EF4-FFF2-40B4-BE49-F238E27FC236}">
                  <a16:creationId xmlns:a16="http://schemas.microsoft.com/office/drawing/2014/main" id="{B4B07DAC-DB45-7045-BE87-48F10ADDB85B}"/>
                </a:ext>
              </a:extLst>
            </p:cNvPr>
            <p:cNvSpPr txBox="1"/>
            <p:nvPr/>
          </p:nvSpPr>
          <p:spPr>
            <a:xfrm>
              <a:off x="5834634" y="5806989"/>
              <a:ext cx="1297150" cy="1015663"/>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Story Board</a:t>
              </a:r>
            </a:p>
            <a:p>
              <a:pPr algn="ctr"/>
              <a:r>
                <a:rPr lang="en-US" sz="1000" dirty="0">
                  <a:latin typeface="Arial" panose="020B0604020202020204" pitchFamily="34" charset="0"/>
                  <a:cs typeface="Arial" panose="020B0604020202020204" pitchFamily="34" charset="0"/>
                </a:rPr>
                <a:t>Sequencing</a:t>
              </a:r>
            </a:p>
            <a:p>
              <a:pPr algn="ctr"/>
              <a:r>
                <a:rPr lang="en-US" sz="1000" dirty="0">
                  <a:latin typeface="Arial" panose="020B0604020202020204" pitchFamily="34" charset="0"/>
                  <a:cs typeface="Arial" panose="020B0604020202020204" pitchFamily="34" charset="0"/>
                </a:rPr>
                <a:t>Look &amp; Feel Design</a:t>
              </a:r>
            </a:p>
            <a:p>
              <a:pPr algn="ctr"/>
              <a:r>
                <a:rPr lang="en-US" sz="1000" dirty="0">
                  <a:latin typeface="Arial" panose="020B0604020202020204" pitchFamily="34" charset="0"/>
                  <a:cs typeface="Arial" panose="020B0604020202020204" pitchFamily="34" charset="0"/>
                </a:rPr>
                <a:t>Scale-ability</a:t>
              </a:r>
            </a:p>
            <a:p>
              <a:pPr algn="ctr"/>
              <a:r>
                <a:rPr lang="en-US" sz="1000" dirty="0">
                  <a:latin typeface="Arial" panose="020B0604020202020204" pitchFamily="34" charset="0"/>
                  <a:cs typeface="Arial" panose="020B0604020202020204" pitchFamily="34" charset="0"/>
                </a:rPr>
                <a:t>Module Links</a:t>
              </a:r>
            </a:p>
            <a:p>
              <a:pPr algn="ctr"/>
              <a:r>
                <a:rPr lang="en-US" sz="1000" dirty="0">
                  <a:latin typeface="Arial" panose="020B0604020202020204" pitchFamily="34" charset="0"/>
                  <a:cs typeface="Arial" panose="020B0604020202020204" pitchFamily="34" charset="0"/>
                </a:rPr>
                <a:t>Roll Out</a:t>
              </a:r>
            </a:p>
          </p:txBody>
        </p:sp>
      </p:grpSp>
      <p:grpSp>
        <p:nvGrpSpPr>
          <p:cNvPr id="85" name="Group 84">
            <a:extLst>
              <a:ext uri="{FF2B5EF4-FFF2-40B4-BE49-F238E27FC236}">
                <a16:creationId xmlns:a16="http://schemas.microsoft.com/office/drawing/2014/main" id="{4FDA72E5-FC16-F340-9F32-6A49759BA464}"/>
              </a:ext>
            </a:extLst>
          </p:cNvPr>
          <p:cNvGrpSpPr/>
          <p:nvPr/>
        </p:nvGrpSpPr>
        <p:grpSpPr>
          <a:xfrm>
            <a:off x="5707495" y="341858"/>
            <a:ext cx="2296511" cy="2540097"/>
            <a:chOff x="1145628" y="672661"/>
            <a:chExt cx="2296511" cy="2540097"/>
          </a:xfrm>
        </p:grpSpPr>
        <p:sp>
          <p:nvSpPr>
            <p:cNvPr id="86" name="Arc 85">
              <a:extLst>
                <a:ext uri="{FF2B5EF4-FFF2-40B4-BE49-F238E27FC236}">
                  <a16:creationId xmlns:a16="http://schemas.microsoft.com/office/drawing/2014/main" id="{54EFF09E-A3BD-1444-A3B5-2DEFBFD95CAC}"/>
                </a:ext>
              </a:extLst>
            </p:cNvPr>
            <p:cNvSpPr/>
            <p:nvPr/>
          </p:nvSpPr>
          <p:spPr>
            <a:xfrm>
              <a:off x="1145628" y="672662"/>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Arc 86">
              <a:extLst>
                <a:ext uri="{FF2B5EF4-FFF2-40B4-BE49-F238E27FC236}">
                  <a16:creationId xmlns:a16="http://schemas.microsoft.com/office/drawing/2014/main" id="{317B7015-DD82-0E41-877E-DE09D416E7D4}"/>
                </a:ext>
              </a:extLst>
            </p:cNvPr>
            <p:cNvSpPr/>
            <p:nvPr/>
          </p:nvSpPr>
          <p:spPr>
            <a:xfrm flipH="1">
              <a:off x="2538249" y="672661"/>
              <a:ext cx="903890" cy="2540096"/>
            </a:xfrm>
            <a:prstGeom prst="arc">
              <a:avLst/>
            </a:prstGeom>
            <a:ln w="317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6" name="Triangle 95">
            <a:extLst>
              <a:ext uri="{FF2B5EF4-FFF2-40B4-BE49-F238E27FC236}">
                <a16:creationId xmlns:a16="http://schemas.microsoft.com/office/drawing/2014/main" id="{D50B85D5-89D9-DA4E-AEB5-9025F7D01714}"/>
              </a:ext>
            </a:extLst>
          </p:cNvPr>
          <p:cNvSpPr/>
          <p:nvPr/>
        </p:nvSpPr>
        <p:spPr>
          <a:xfrm flipV="1">
            <a:off x="6256448" y="1611906"/>
            <a:ext cx="1198605" cy="4819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896CAAB-F8ED-F648-9722-F76A85C6F3B5}"/>
              </a:ext>
            </a:extLst>
          </p:cNvPr>
          <p:cNvSpPr txBox="1"/>
          <p:nvPr/>
        </p:nvSpPr>
        <p:spPr>
          <a:xfrm>
            <a:off x="6610280" y="1658594"/>
            <a:ext cx="492443"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DST</a:t>
            </a:r>
          </a:p>
        </p:txBody>
      </p:sp>
      <p:pic>
        <p:nvPicPr>
          <p:cNvPr id="98" name="Picture 97">
            <a:extLst>
              <a:ext uri="{FF2B5EF4-FFF2-40B4-BE49-F238E27FC236}">
                <a16:creationId xmlns:a16="http://schemas.microsoft.com/office/drawing/2014/main" id="{F0526701-2C1D-764E-9450-54A6D23106F9}"/>
              </a:ext>
            </a:extLst>
          </p:cNvPr>
          <p:cNvPicPr>
            <a:picLocks noChangeAspect="1"/>
          </p:cNvPicPr>
          <p:nvPr/>
        </p:nvPicPr>
        <p:blipFill>
          <a:blip r:embed="rId4"/>
          <a:stretch>
            <a:fillRect/>
          </a:stretch>
        </p:blipFill>
        <p:spPr>
          <a:xfrm>
            <a:off x="5246054" y="2132148"/>
            <a:ext cx="3485863" cy="2466217"/>
          </a:xfrm>
          <a:prstGeom prst="rect">
            <a:avLst/>
          </a:prstGeom>
        </p:spPr>
      </p:pic>
      <p:grpSp>
        <p:nvGrpSpPr>
          <p:cNvPr id="99" name="Group 98">
            <a:extLst>
              <a:ext uri="{FF2B5EF4-FFF2-40B4-BE49-F238E27FC236}">
                <a16:creationId xmlns:a16="http://schemas.microsoft.com/office/drawing/2014/main" id="{8D47CFC1-10DF-374D-B262-62449D795318}"/>
              </a:ext>
            </a:extLst>
          </p:cNvPr>
          <p:cNvGrpSpPr/>
          <p:nvPr/>
        </p:nvGrpSpPr>
        <p:grpSpPr>
          <a:xfrm>
            <a:off x="5338747" y="216171"/>
            <a:ext cx="1873644" cy="1193227"/>
            <a:chOff x="2012556" y="522260"/>
            <a:chExt cx="1873644" cy="1193227"/>
          </a:xfrm>
        </p:grpSpPr>
        <p:grpSp>
          <p:nvGrpSpPr>
            <p:cNvPr id="100" name="Group 99">
              <a:extLst>
                <a:ext uri="{FF2B5EF4-FFF2-40B4-BE49-F238E27FC236}">
                  <a16:creationId xmlns:a16="http://schemas.microsoft.com/office/drawing/2014/main" id="{B7F39F11-EE33-7144-AEF4-88C9667F2FE2}"/>
                </a:ext>
              </a:extLst>
            </p:cNvPr>
            <p:cNvGrpSpPr/>
            <p:nvPr/>
          </p:nvGrpSpPr>
          <p:grpSpPr>
            <a:xfrm>
              <a:off x="3086100" y="522260"/>
              <a:ext cx="800100" cy="1193227"/>
              <a:chOff x="3086100" y="522260"/>
              <a:chExt cx="800100" cy="1193227"/>
            </a:xfrm>
          </p:grpSpPr>
          <p:sp>
            <p:nvSpPr>
              <p:cNvPr id="102" name="5-point Star 101">
                <a:extLst>
                  <a:ext uri="{FF2B5EF4-FFF2-40B4-BE49-F238E27FC236}">
                    <a16:creationId xmlns:a16="http://schemas.microsoft.com/office/drawing/2014/main" id="{61AE0A99-8FC3-E346-8F5A-D1DCEDF8AA5D}"/>
                  </a:ext>
                </a:extLst>
              </p:cNvPr>
              <p:cNvSpPr/>
              <p:nvPr/>
            </p:nvSpPr>
            <p:spPr>
              <a:xfrm>
                <a:off x="3231573" y="800100"/>
                <a:ext cx="129886" cy="124691"/>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Hexagon 102">
                <a:extLst>
                  <a:ext uri="{FF2B5EF4-FFF2-40B4-BE49-F238E27FC236}">
                    <a16:creationId xmlns:a16="http://schemas.microsoft.com/office/drawing/2014/main" id="{22E8A0C3-CBB5-8B49-9F4F-EA6C321904E3}"/>
                  </a:ext>
                </a:extLst>
              </p:cNvPr>
              <p:cNvSpPr/>
              <p:nvPr/>
            </p:nvSpPr>
            <p:spPr>
              <a:xfrm>
                <a:off x="3662795" y="716973"/>
                <a:ext cx="176646" cy="145472"/>
              </a:xfrm>
              <a:prstGeom prst="hexagon">
                <a:avLst/>
              </a:prstGeom>
              <a:pattFill prst="lgChe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ube 104">
                <a:extLst>
                  <a:ext uri="{FF2B5EF4-FFF2-40B4-BE49-F238E27FC236}">
                    <a16:creationId xmlns:a16="http://schemas.microsoft.com/office/drawing/2014/main" id="{6C1D2C22-F35F-FB48-B3F1-8F64B7F856E4}"/>
                  </a:ext>
                </a:extLst>
              </p:cNvPr>
              <p:cNvSpPr/>
              <p:nvPr/>
            </p:nvSpPr>
            <p:spPr>
              <a:xfrm>
                <a:off x="3441236" y="1257300"/>
                <a:ext cx="138432" cy="913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an 105">
                <a:extLst>
                  <a:ext uri="{FF2B5EF4-FFF2-40B4-BE49-F238E27FC236}">
                    <a16:creationId xmlns:a16="http://schemas.microsoft.com/office/drawing/2014/main" id="{2D4BC100-10EC-0E4F-B536-DC9273A237FE}"/>
                  </a:ext>
                </a:extLst>
              </p:cNvPr>
              <p:cNvSpPr/>
              <p:nvPr/>
            </p:nvSpPr>
            <p:spPr>
              <a:xfrm>
                <a:off x="3396324" y="540326"/>
                <a:ext cx="133235" cy="200173"/>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a:extLst>
                  <a:ext uri="{FF2B5EF4-FFF2-40B4-BE49-F238E27FC236}">
                    <a16:creationId xmlns:a16="http://schemas.microsoft.com/office/drawing/2014/main" id="{AC65C541-06E8-CA44-BA42-AFF78CF39AEA}"/>
                  </a:ext>
                </a:extLst>
              </p:cNvPr>
              <p:cNvSpPr/>
              <p:nvPr/>
            </p:nvSpPr>
            <p:spPr>
              <a:xfrm>
                <a:off x="3529559" y="976745"/>
                <a:ext cx="221559" cy="1293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olded Corner 107">
                <a:extLst>
                  <a:ext uri="{FF2B5EF4-FFF2-40B4-BE49-F238E27FC236}">
                    <a16:creationId xmlns:a16="http://schemas.microsoft.com/office/drawing/2014/main" id="{CCEBBC53-3812-3F4D-8136-F5E52BD29D5C}"/>
                  </a:ext>
                </a:extLst>
              </p:cNvPr>
              <p:cNvSpPr/>
              <p:nvPr/>
            </p:nvSpPr>
            <p:spPr>
              <a:xfrm>
                <a:off x="3086100" y="540327"/>
                <a:ext cx="199094" cy="155677"/>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a:extLst>
                  <a:ext uri="{FF2B5EF4-FFF2-40B4-BE49-F238E27FC236}">
                    <a16:creationId xmlns:a16="http://schemas.microsoft.com/office/drawing/2014/main" id="{87FAD261-C284-3142-A756-CFB8730C971B}"/>
                  </a:ext>
                </a:extLst>
              </p:cNvPr>
              <p:cNvSpPr/>
              <p:nvPr/>
            </p:nvSpPr>
            <p:spPr>
              <a:xfrm>
                <a:off x="3296516" y="1106134"/>
                <a:ext cx="144720" cy="88821"/>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shape 111">
                <a:extLst>
                  <a:ext uri="{FF2B5EF4-FFF2-40B4-BE49-F238E27FC236}">
                    <a16:creationId xmlns:a16="http://schemas.microsoft.com/office/drawing/2014/main" id="{28AC8258-EB3B-3F4C-8042-A3BD1BE3EF8B}"/>
                  </a:ext>
                </a:extLst>
              </p:cNvPr>
              <p:cNvSpPr/>
              <p:nvPr/>
            </p:nvSpPr>
            <p:spPr>
              <a:xfrm>
                <a:off x="3579668" y="1454727"/>
                <a:ext cx="119496" cy="145473"/>
              </a:xfrm>
              <a:prstGeom prst="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ghtning Bolt 114">
                <a:extLst>
                  <a:ext uri="{FF2B5EF4-FFF2-40B4-BE49-F238E27FC236}">
                    <a16:creationId xmlns:a16="http://schemas.microsoft.com/office/drawing/2014/main" id="{7CD30FF3-1218-B748-A4F4-D9C99791EFBB}"/>
                  </a:ext>
                </a:extLst>
              </p:cNvPr>
              <p:cNvSpPr/>
              <p:nvPr/>
            </p:nvSpPr>
            <p:spPr>
              <a:xfrm>
                <a:off x="3347628" y="1560589"/>
                <a:ext cx="122183" cy="1548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U-turn Arrow 117">
                <a:extLst>
                  <a:ext uri="{FF2B5EF4-FFF2-40B4-BE49-F238E27FC236}">
                    <a16:creationId xmlns:a16="http://schemas.microsoft.com/office/drawing/2014/main" id="{16051FEE-2166-F446-BEF3-AA7E7BD601EB}"/>
                  </a:ext>
                </a:extLst>
              </p:cNvPr>
              <p:cNvSpPr/>
              <p:nvPr/>
            </p:nvSpPr>
            <p:spPr>
              <a:xfrm>
                <a:off x="3675453" y="1214862"/>
                <a:ext cx="98472" cy="129082"/>
              </a:xfrm>
              <a:prstGeom prst="uturnArrow">
                <a:avLst/>
              </a:prstGeom>
              <a:solidFill>
                <a:srgbClr val="00B050"/>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Pie 118">
                <a:extLst>
                  <a:ext uri="{FF2B5EF4-FFF2-40B4-BE49-F238E27FC236}">
                    <a16:creationId xmlns:a16="http://schemas.microsoft.com/office/drawing/2014/main" id="{123ABF83-632D-474C-A376-03D2A4CFBA18}"/>
                  </a:ext>
                </a:extLst>
              </p:cNvPr>
              <p:cNvSpPr/>
              <p:nvPr/>
            </p:nvSpPr>
            <p:spPr>
              <a:xfrm>
                <a:off x="3662795" y="522260"/>
                <a:ext cx="223405" cy="10320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1" name="TextBox 100">
              <a:extLst>
                <a:ext uri="{FF2B5EF4-FFF2-40B4-BE49-F238E27FC236}">
                  <a16:creationId xmlns:a16="http://schemas.microsoft.com/office/drawing/2014/main" id="{1A37C306-066C-CD4B-A278-F4A16F03AB98}"/>
                </a:ext>
              </a:extLst>
            </p:cNvPr>
            <p:cNvSpPr txBox="1"/>
            <p:nvPr/>
          </p:nvSpPr>
          <p:spPr>
            <a:xfrm>
              <a:off x="2012556" y="875301"/>
              <a:ext cx="731290"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Research</a:t>
              </a:r>
            </a:p>
            <a:p>
              <a:pPr algn="ctr"/>
              <a:r>
                <a:rPr lang="en-US" sz="1000" dirty="0">
                  <a:latin typeface="Arial" panose="020B0604020202020204" pitchFamily="34" charset="0"/>
                  <a:cs typeface="Arial" panose="020B0604020202020204" pitchFamily="34" charset="0"/>
                </a:rPr>
                <a:t>Initiatives</a:t>
              </a:r>
            </a:p>
          </p:txBody>
        </p:sp>
      </p:grpSp>
      <p:sp>
        <p:nvSpPr>
          <p:cNvPr id="126" name="TextBox 125">
            <a:extLst>
              <a:ext uri="{FF2B5EF4-FFF2-40B4-BE49-F238E27FC236}">
                <a16:creationId xmlns:a16="http://schemas.microsoft.com/office/drawing/2014/main" id="{9D25A67B-C7CA-2344-9DCF-BC7876B3D69B}"/>
              </a:ext>
            </a:extLst>
          </p:cNvPr>
          <p:cNvSpPr txBox="1"/>
          <p:nvPr/>
        </p:nvSpPr>
        <p:spPr>
          <a:xfrm>
            <a:off x="4186897" y="3710268"/>
            <a:ext cx="670375" cy="276999"/>
          </a:xfrm>
          <a:prstGeom prst="rect">
            <a:avLst/>
          </a:prstGeom>
          <a:noFill/>
        </p:spPr>
        <p:txBody>
          <a:bodyPr wrap="none" rtlCol="0">
            <a:spAutoFit/>
          </a:bodyPr>
          <a:lstStyle/>
          <a:p>
            <a:pPr algn="ctr"/>
            <a:r>
              <a:rPr lang="en-US" sz="1200" dirty="0">
                <a:solidFill>
                  <a:srgbClr val="FF0000"/>
                </a:solidFill>
                <a:latin typeface="Arial" panose="020B0604020202020204" pitchFamily="34" charset="0"/>
                <a:cs typeface="Arial" panose="020B0604020202020204" pitchFamily="34" charset="0"/>
              </a:rPr>
              <a:t>Military</a:t>
            </a:r>
          </a:p>
        </p:txBody>
      </p:sp>
      <p:sp>
        <p:nvSpPr>
          <p:cNvPr id="127" name="TextBox 126">
            <a:extLst>
              <a:ext uri="{FF2B5EF4-FFF2-40B4-BE49-F238E27FC236}">
                <a16:creationId xmlns:a16="http://schemas.microsoft.com/office/drawing/2014/main" id="{BD094666-AE0A-1542-958E-44DA9847F807}"/>
              </a:ext>
            </a:extLst>
          </p:cNvPr>
          <p:cNvSpPr txBox="1"/>
          <p:nvPr/>
        </p:nvSpPr>
        <p:spPr>
          <a:xfrm>
            <a:off x="3962427" y="2474574"/>
            <a:ext cx="750526" cy="246221"/>
          </a:xfrm>
          <a:prstGeom prst="rect">
            <a:avLst/>
          </a:prstGeom>
          <a:noFill/>
        </p:spPr>
        <p:txBody>
          <a:bodyPr wrap="none" rtlCol="0">
            <a:spAutoFit/>
          </a:bodyPr>
          <a:lstStyle/>
          <a:p>
            <a:pPr algn="ctr"/>
            <a:r>
              <a:rPr lang="en-US" sz="1000" dirty="0">
                <a:solidFill>
                  <a:srgbClr val="C1C1C1"/>
                </a:solidFill>
                <a:latin typeface="Arial" panose="020B0604020202020204" pitchFamily="34" charset="0"/>
                <a:cs typeface="Arial" panose="020B0604020202020204" pitchFamily="34" charset="0"/>
              </a:rPr>
              <a:t>Education</a:t>
            </a:r>
          </a:p>
        </p:txBody>
      </p:sp>
      <p:sp>
        <p:nvSpPr>
          <p:cNvPr id="128" name="TextBox 127">
            <a:extLst>
              <a:ext uri="{FF2B5EF4-FFF2-40B4-BE49-F238E27FC236}">
                <a16:creationId xmlns:a16="http://schemas.microsoft.com/office/drawing/2014/main" id="{D6567974-3D3F-654E-95F8-8AC0E5AD4761}"/>
              </a:ext>
            </a:extLst>
          </p:cNvPr>
          <p:cNvSpPr txBox="1"/>
          <p:nvPr/>
        </p:nvSpPr>
        <p:spPr>
          <a:xfrm>
            <a:off x="4524497" y="1857315"/>
            <a:ext cx="830676" cy="400110"/>
          </a:xfrm>
          <a:prstGeom prst="rect">
            <a:avLst/>
          </a:prstGeom>
          <a:noFill/>
        </p:spPr>
        <p:txBody>
          <a:bodyPr wrap="none" rtlCol="0">
            <a:spAutoFit/>
          </a:bodyPr>
          <a:lstStyle/>
          <a:p>
            <a:pPr algn="ctr"/>
            <a:r>
              <a:rPr lang="en-US" sz="1000" dirty="0">
                <a:solidFill>
                  <a:srgbClr val="002060"/>
                </a:solidFill>
                <a:latin typeface="Arial" panose="020B0604020202020204" pitchFamily="34" charset="0"/>
                <a:cs typeface="Arial" panose="020B0604020202020204" pitchFamily="34" charset="0"/>
              </a:rPr>
              <a:t>Police &amp;</a:t>
            </a:r>
          </a:p>
          <a:p>
            <a:pPr algn="ctr"/>
            <a:r>
              <a:rPr lang="en-US" sz="1000" dirty="0">
                <a:solidFill>
                  <a:srgbClr val="002060"/>
                </a:solidFill>
                <a:latin typeface="Arial" panose="020B0604020202020204" pitchFamily="34" charset="0"/>
                <a:cs typeface="Arial" panose="020B0604020202020204" pitchFamily="34" charset="0"/>
              </a:rPr>
              <a:t>Emergency</a:t>
            </a:r>
          </a:p>
        </p:txBody>
      </p:sp>
      <p:sp>
        <p:nvSpPr>
          <p:cNvPr id="129" name="TextBox 128">
            <a:extLst>
              <a:ext uri="{FF2B5EF4-FFF2-40B4-BE49-F238E27FC236}">
                <a16:creationId xmlns:a16="http://schemas.microsoft.com/office/drawing/2014/main" id="{11D4B574-19AA-1E41-9859-391B55BF7528}"/>
              </a:ext>
            </a:extLst>
          </p:cNvPr>
          <p:cNvSpPr txBox="1"/>
          <p:nvPr/>
        </p:nvSpPr>
        <p:spPr>
          <a:xfrm>
            <a:off x="7909169" y="1704782"/>
            <a:ext cx="702436" cy="246221"/>
          </a:xfrm>
          <a:prstGeom prst="rect">
            <a:avLst/>
          </a:prstGeom>
          <a:noFill/>
        </p:spPr>
        <p:txBody>
          <a:bodyPr wrap="none" rtlCol="0">
            <a:spAutoFit/>
          </a:bodyPr>
          <a:lstStyle/>
          <a:p>
            <a:pPr algn="ctr"/>
            <a:r>
              <a:rPr lang="en-US" sz="1000" dirty="0">
                <a:solidFill>
                  <a:schemeClr val="accent4">
                    <a:lumMod val="75000"/>
                  </a:schemeClr>
                </a:solidFill>
                <a:latin typeface="Arial" panose="020B0604020202020204" pitchFamily="34" charset="0"/>
                <a:cs typeface="Arial" panose="020B0604020202020204" pitchFamily="34" charset="0"/>
              </a:rPr>
              <a:t>Business</a:t>
            </a:r>
          </a:p>
        </p:txBody>
      </p:sp>
      <p:sp>
        <p:nvSpPr>
          <p:cNvPr id="130" name="TextBox 129">
            <a:extLst>
              <a:ext uri="{FF2B5EF4-FFF2-40B4-BE49-F238E27FC236}">
                <a16:creationId xmlns:a16="http://schemas.microsoft.com/office/drawing/2014/main" id="{C486FD99-D5BD-BC49-B02F-D2DAE16D93AF}"/>
              </a:ext>
            </a:extLst>
          </p:cNvPr>
          <p:cNvSpPr txBox="1"/>
          <p:nvPr/>
        </p:nvSpPr>
        <p:spPr>
          <a:xfrm>
            <a:off x="8907651" y="2028236"/>
            <a:ext cx="915635" cy="400110"/>
          </a:xfrm>
          <a:prstGeom prst="rect">
            <a:avLst/>
          </a:prstGeom>
          <a:noFill/>
        </p:spPr>
        <p:txBody>
          <a:bodyPr wrap="none" rtlCol="0">
            <a:spAutoFit/>
          </a:bodyPr>
          <a:lstStyle/>
          <a:p>
            <a:pPr algn="ctr"/>
            <a:r>
              <a:rPr lang="en-US" sz="1000" dirty="0">
                <a:solidFill>
                  <a:schemeClr val="accent6"/>
                </a:solidFill>
                <a:latin typeface="Arial" panose="020B0604020202020204" pitchFamily="34" charset="0"/>
                <a:cs typeface="Arial" panose="020B0604020202020204" pitchFamily="34" charset="0"/>
              </a:rPr>
              <a:t>Performance</a:t>
            </a:r>
          </a:p>
          <a:p>
            <a:pPr algn="ctr"/>
            <a:r>
              <a:rPr lang="en-US" sz="1000" dirty="0">
                <a:solidFill>
                  <a:schemeClr val="accent6"/>
                </a:solidFill>
                <a:latin typeface="Arial" panose="020B0604020202020204" pitchFamily="34" charset="0"/>
                <a:cs typeface="Arial" panose="020B0604020202020204" pitchFamily="34" charset="0"/>
              </a:rPr>
              <a:t>Arts</a:t>
            </a:r>
          </a:p>
        </p:txBody>
      </p:sp>
      <p:sp>
        <p:nvSpPr>
          <p:cNvPr id="131" name="TextBox 130">
            <a:extLst>
              <a:ext uri="{FF2B5EF4-FFF2-40B4-BE49-F238E27FC236}">
                <a16:creationId xmlns:a16="http://schemas.microsoft.com/office/drawing/2014/main" id="{8D578582-3743-7149-B9D6-FF4FA18FEB2B}"/>
              </a:ext>
            </a:extLst>
          </p:cNvPr>
          <p:cNvSpPr txBox="1"/>
          <p:nvPr/>
        </p:nvSpPr>
        <p:spPr>
          <a:xfrm>
            <a:off x="9265018" y="2705849"/>
            <a:ext cx="551753" cy="276999"/>
          </a:xfrm>
          <a:prstGeom prst="rect">
            <a:avLst/>
          </a:prstGeom>
          <a:noFill/>
        </p:spPr>
        <p:txBody>
          <a:bodyPr wrap="none" rtlCol="0">
            <a:spAutoFit/>
          </a:bodyPr>
          <a:lstStyle/>
          <a:p>
            <a:pPr algn="ctr"/>
            <a:r>
              <a:rPr lang="en-US" sz="1200" dirty="0">
                <a:solidFill>
                  <a:srgbClr val="00B0F0"/>
                </a:solidFill>
                <a:latin typeface="Arial" panose="020B0604020202020204" pitchFamily="34" charset="0"/>
                <a:cs typeface="Arial" panose="020B0604020202020204" pitchFamily="34" charset="0"/>
              </a:rPr>
              <a:t>Sport</a:t>
            </a:r>
          </a:p>
        </p:txBody>
      </p:sp>
      <p:grpSp>
        <p:nvGrpSpPr>
          <p:cNvPr id="132" name="Group 131">
            <a:extLst>
              <a:ext uri="{FF2B5EF4-FFF2-40B4-BE49-F238E27FC236}">
                <a16:creationId xmlns:a16="http://schemas.microsoft.com/office/drawing/2014/main" id="{6C4448D0-E84E-7341-BAEB-50EF83C2AC50}"/>
              </a:ext>
            </a:extLst>
          </p:cNvPr>
          <p:cNvGrpSpPr/>
          <p:nvPr/>
        </p:nvGrpSpPr>
        <p:grpSpPr>
          <a:xfrm>
            <a:off x="2925799" y="3719040"/>
            <a:ext cx="6882124" cy="1556711"/>
            <a:chOff x="1668001" y="4968955"/>
            <a:chExt cx="6882124" cy="1556711"/>
          </a:xfrm>
        </p:grpSpPr>
        <p:sp>
          <p:nvSpPr>
            <p:cNvPr id="133" name="Oval 132">
              <a:extLst>
                <a:ext uri="{FF2B5EF4-FFF2-40B4-BE49-F238E27FC236}">
                  <a16:creationId xmlns:a16="http://schemas.microsoft.com/office/drawing/2014/main" id="{1E483AD2-B23E-9942-87CE-9F2B979C1E23}"/>
                </a:ext>
              </a:extLst>
            </p:cNvPr>
            <p:cNvSpPr/>
            <p:nvPr/>
          </p:nvSpPr>
          <p:spPr>
            <a:xfrm>
              <a:off x="3790484" y="6060605"/>
              <a:ext cx="523445" cy="2159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131B0D2-E0F7-214C-A859-2DC07C618304}"/>
                </a:ext>
              </a:extLst>
            </p:cNvPr>
            <p:cNvSpPr/>
            <p:nvPr/>
          </p:nvSpPr>
          <p:spPr>
            <a:xfrm>
              <a:off x="4534958" y="6244755"/>
              <a:ext cx="523445"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9769CEEE-8DE4-7A4A-8DAC-6049DBB802A5}"/>
                </a:ext>
              </a:extLst>
            </p:cNvPr>
            <p:cNvSpPr/>
            <p:nvPr/>
          </p:nvSpPr>
          <p:spPr>
            <a:xfrm>
              <a:off x="5346172" y="6309766"/>
              <a:ext cx="523445"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E6521150-1953-B343-A24B-7C79722DD776}"/>
                </a:ext>
              </a:extLst>
            </p:cNvPr>
            <p:cNvSpPr/>
            <p:nvPr/>
          </p:nvSpPr>
          <p:spPr>
            <a:xfrm>
              <a:off x="6157386" y="6267722"/>
              <a:ext cx="523445"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CA38CC30-0913-6F42-8672-20DEA197CC7C}"/>
                </a:ext>
              </a:extLst>
            </p:cNvPr>
            <p:cNvSpPr/>
            <p:nvPr/>
          </p:nvSpPr>
          <p:spPr>
            <a:xfrm>
              <a:off x="6908016" y="6061604"/>
              <a:ext cx="523445" cy="2159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62773F2-577C-9245-8C47-FCD83FE4767A}"/>
                </a:ext>
              </a:extLst>
            </p:cNvPr>
            <p:cNvSpPr/>
            <p:nvPr/>
          </p:nvSpPr>
          <p:spPr>
            <a:xfrm>
              <a:off x="7374346" y="5752031"/>
              <a:ext cx="523445" cy="2159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26CBA869-73BE-B64E-A9A1-A9A9539CD2D2}"/>
                </a:ext>
              </a:extLst>
            </p:cNvPr>
            <p:cNvSpPr/>
            <p:nvPr/>
          </p:nvSpPr>
          <p:spPr>
            <a:xfrm>
              <a:off x="7731685" y="5360493"/>
              <a:ext cx="523445" cy="215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09BA5C7-2BAA-5C49-A1A7-3F1B61E622D7}"/>
                </a:ext>
              </a:extLst>
            </p:cNvPr>
            <p:cNvSpPr/>
            <p:nvPr/>
          </p:nvSpPr>
          <p:spPr>
            <a:xfrm>
              <a:off x="8026680" y="4968955"/>
              <a:ext cx="523445" cy="2159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D6A63936-8B1B-1E47-91EF-98364D91BB95}"/>
                </a:ext>
              </a:extLst>
            </p:cNvPr>
            <p:cNvCxnSpPr/>
            <p:nvPr/>
          </p:nvCxnSpPr>
          <p:spPr>
            <a:xfrm flipH="1">
              <a:off x="4417346" y="5752031"/>
              <a:ext cx="1096944" cy="30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EA9BCFC-7CB8-CF49-8E17-298A9D3E13C1}"/>
                </a:ext>
              </a:extLst>
            </p:cNvPr>
            <p:cNvCxnSpPr>
              <a:cxnSpLocks/>
            </p:cNvCxnSpPr>
            <p:nvPr/>
          </p:nvCxnSpPr>
          <p:spPr>
            <a:xfrm flipH="1">
              <a:off x="5160458" y="5816354"/>
              <a:ext cx="438619" cy="375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D87EC0A-54D7-9C45-BEF6-79AF50BB8AC6}"/>
                </a:ext>
              </a:extLst>
            </p:cNvPr>
            <p:cNvCxnSpPr>
              <a:cxnSpLocks/>
            </p:cNvCxnSpPr>
            <p:nvPr/>
          </p:nvCxnSpPr>
          <p:spPr>
            <a:xfrm flipH="1">
              <a:off x="5638920" y="5838168"/>
              <a:ext cx="61092" cy="33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AB458F7A-80D2-A645-A833-15621EF723AE}"/>
                </a:ext>
              </a:extLst>
            </p:cNvPr>
            <p:cNvCxnSpPr>
              <a:cxnSpLocks/>
            </p:cNvCxnSpPr>
            <p:nvPr/>
          </p:nvCxnSpPr>
          <p:spPr>
            <a:xfrm>
              <a:off x="5848039" y="5859981"/>
              <a:ext cx="385806" cy="33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5716485-B2FA-7B48-B024-C6A5C13360A3}"/>
                </a:ext>
              </a:extLst>
            </p:cNvPr>
            <p:cNvCxnSpPr>
              <a:cxnSpLocks/>
            </p:cNvCxnSpPr>
            <p:nvPr/>
          </p:nvCxnSpPr>
          <p:spPr>
            <a:xfrm>
              <a:off x="6027681" y="5752031"/>
              <a:ext cx="750988" cy="302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AB9E757-CDC9-F446-8458-6940B9653973}"/>
                </a:ext>
              </a:extLst>
            </p:cNvPr>
            <p:cNvCxnSpPr>
              <a:cxnSpLocks/>
            </p:cNvCxnSpPr>
            <p:nvPr/>
          </p:nvCxnSpPr>
          <p:spPr>
            <a:xfrm>
              <a:off x="6312716" y="5604733"/>
              <a:ext cx="924002" cy="211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C16892CF-14F3-E845-A599-647531BCB3D1}"/>
                </a:ext>
              </a:extLst>
            </p:cNvPr>
            <p:cNvCxnSpPr>
              <a:cxnSpLocks/>
            </p:cNvCxnSpPr>
            <p:nvPr/>
          </p:nvCxnSpPr>
          <p:spPr>
            <a:xfrm>
              <a:off x="6906009" y="5391705"/>
              <a:ext cx="746697" cy="12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2B73F44-EDB7-DD47-B5E3-37E1EF2F03B6}"/>
                </a:ext>
              </a:extLst>
            </p:cNvPr>
            <p:cNvCxnSpPr>
              <a:cxnSpLocks/>
            </p:cNvCxnSpPr>
            <p:nvPr/>
          </p:nvCxnSpPr>
          <p:spPr>
            <a:xfrm>
              <a:off x="7169738" y="5076905"/>
              <a:ext cx="7154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AE8438E5-0661-A647-B0AE-AEC7D3A467A3}"/>
                </a:ext>
              </a:extLst>
            </p:cNvPr>
            <p:cNvSpPr txBox="1"/>
            <p:nvPr/>
          </p:nvSpPr>
          <p:spPr>
            <a:xfrm>
              <a:off x="1668001" y="5536869"/>
              <a:ext cx="1440524" cy="830997"/>
            </a:xfrm>
            <a:prstGeom prst="rect">
              <a:avLst/>
            </a:prstGeom>
            <a:noFill/>
          </p:spPr>
          <p:txBody>
            <a:bodyPr wrap="none" rtlCol="0">
              <a:spAutoFit/>
            </a:bodyPr>
            <a:lstStyle/>
            <a:p>
              <a:pPr algn="ctr"/>
              <a:r>
                <a:rPr lang="en-US" sz="1200" dirty="0">
                  <a:solidFill>
                    <a:srgbClr val="FF40FF"/>
                  </a:solidFill>
                  <a:latin typeface="Arial" panose="020B0604020202020204" pitchFamily="34" charset="0"/>
                  <a:cs typeface="Arial" panose="020B0604020202020204" pitchFamily="34" charset="0"/>
                </a:rPr>
                <a:t>Components</a:t>
              </a:r>
            </a:p>
            <a:p>
              <a:pPr algn="ctr"/>
              <a:r>
                <a:rPr lang="en-US" sz="1200" dirty="0">
                  <a:solidFill>
                    <a:srgbClr val="FF40FF"/>
                  </a:solidFill>
                  <a:latin typeface="Arial" panose="020B0604020202020204" pitchFamily="34" charset="0"/>
                  <a:cs typeface="Arial" panose="020B0604020202020204" pitchFamily="34" charset="0"/>
                </a:rPr>
                <a:t>Protocols</a:t>
              </a:r>
            </a:p>
            <a:p>
              <a:pPr algn="ctr"/>
              <a:r>
                <a:rPr lang="en-US" sz="1200" dirty="0">
                  <a:solidFill>
                    <a:srgbClr val="FF40FF"/>
                  </a:solidFill>
                  <a:latin typeface="Arial" panose="020B0604020202020204" pitchFamily="34" charset="0"/>
                  <a:cs typeface="Arial" panose="020B0604020202020204" pitchFamily="34" charset="0"/>
                </a:rPr>
                <a:t>Training Programs</a:t>
              </a:r>
            </a:p>
            <a:p>
              <a:pPr algn="ctr"/>
              <a:r>
                <a:rPr lang="en-US" sz="1200" dirty="0">
                  <a:solidFill>
                    <a:srgbClr val="FF40FF"/>
                  </a:solidFill>
                  <a:latin typeface="Arial" panose="020B0604020202020204" pitchFamily="34" charset="0"/>
                  <a:cs typeface="Arial" panose="020B0604020202020204" pitchFamily="34" charset="0"/>
                </a:rPr>
                <a:t>Resources</a:t>
              </a:r>
            </a:p>
          </p:txBody>
        </p:sp>
        <p:sp>
          <p:nvSpPr>
            <p:cNvPr id="150" name="Oval 149">
              <a:extLst>
                <a:ext uri="{FF2B5EF4-FFF2-40B4-BE49-F238E27FC236}">
                  <a16:creationId xmlns:a16="http://schemas.microsoft.com/office/drawing/2014/main" id="{456305CA-904A-B84E-A5E7-1DFD6CF1221A}"/>
                </a:ext>
              </a:extLst>
            </p:cNvPr>
            <p:cNvSpPr/>
            <p:nvPr/>
          </p:nvSpPr>
          <p:spPr>
            <a:xfrm>
              <a:off x="3229405" y="5779191"/>
              <a:ext cx="523445" cy="2159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50">
              <a:extLst>
                <a:ext uri="{FF2B5EF4-FFF2-40B4-BE49-F238E27FC236}">
                  <a16:creationId xmlns:a16="http://schemas.microsoft.com/office/drawing/2014/main" id="{D89B00FB-B92B-DE4D-B896-922DED83C8E7}"/>
                </a:ext>
              </a:extLst>
            </p:cNvPr>
            <p:cNvCxnSpPr>
              <a:cxnSpLocks/>
            </p:cNvCxnSpPr>
            <p:nvPr/>
          </p:nvCxnSpPr>
          <p:spPr>
            <a:xfrm flipH="1">
              <a:off x="3989446" y="5608949"/>
              <a:ext cx="1232440" cy="190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2" name="Oval 151">
            <a:extLst>
              <a:ext uri="{FF2B5EF4-FFF2-40B4-BE49-F238E27FC236}">
                <a16:creationId xmlns:a16="http://schemas.microsoft.com/office/drawing/2014/main" id="{E26EC4BF-FFA3-024F-9281-30E2DA29EB63}"/>
              </a:ext>
            </a:extLst>
          </p:cNvPr>
          <p:cNvSpPr/>
          <p:nvPr/>
        </p:nvSpPr>
        <p:spPr>
          <a:xfrm rot="2648072">
            <a:off x="8535313" y="4607160"/>
            <a:ext cx="1164167" cy="2090707"/>
          </a:xfrm>
          <a:prstGeom prst="ellipse">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836735EE-C392-8742-AF78-8BD99A3D3CE9}"/>
              </a:ext>
            </a:extLst>
          </p:cNvPr>
          <p:cNvSpPr/>
          <p:nvPr/>
        </p:nvSpPr>
        <p:spPr>
          <a:xfrm rot="5400000">
            <a:off x="3448130" y="4535949"/>
            <a:ext cx="1164167" cy="2412727"/>
          </a:xfrm>
          <a:prstGeom prst="ellipse">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93FA62DD-2373-B54B-9AEB-6C3E3C982D2E}"/>
              </a:ext>
            </a:extLst>
          </p:cNvPr>
          <p:cNvSpPr/>
          <p:nvPr/>
        </p:nvSpPr>
        <p:spPr>
          <a:xfrm rot="5400000">
            <a:off x="10195230" y="2660829"/>
            <a:ext cx="791252" cy="1790646"/>
          </a:xfrm>
          <a:prstGeom prst="ellipse">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57FE721-DAD6-0A41-87ED-7268BEDFE3A6}"/>
              </a:ext>
            </a:extLst>
          </p:cNvPr>
          <p:cNvSpPr txBox="1"/>
          <p:nvPr/>
        </p:nvSpPr>
        <p:spPr>
          <a:xfrm>
            <a:off x="3639712" y="2785947"/>
            <a:ext cx="1146468" cy="492443"/>
          </a:xfrm>
          <a:prstGeom prst="rect">
            <a:avLst/>
          </a:prstGeom>
          <a:noFill/>
        </p:spPr>
        <p:txBody>
          <a:bodyPr wrap="none" rtlCol="0">
            <a:spAutoFit/>
          </a:bodyPr>
          <a:lstStyle/>
          <a:p>
            <a:pPr algn="ctr"/>
            <a:r>
              <a:rPr lang="en-US" sz="1000" dirty="0">
                <a:solidFill>
                  <a:srgbClr val="FF40FF"/>
                </a:solidFill>
                <a:latin typeface="Arial" panose="020B0604020202020204" pitchFamily="34" charset="0"/>
                <a:cs typeface="Arial" panose="020B0604020202020204" pitchFamily="34" charset="0"/>
              </a:rPr>
              <a:t>Healthcare</a:t>
            </a:r>
          </a:p>
          <a:p>
            <a:pPr algn="ctr"/>
            <a:r>
              <a:rPr lang="en-US" sz="800" dirty="0">
                <a:solidFill>
                  <a:srgbClr val="FF40FF"/>
                </a:solidFill>
                <a:latin typeface="Arial" panose="020B0604020202020204" pitchFamily="34" charset="0"/>
                <a:cs typeface="Arial" panose="020B0604020202020204" pitchFamily="34" charset="0"/>
              </a:rPr>
              <a:t>Emergency Medicine</a:t>
            </a:r>
          </a:p>
          <a:p>
            <a:pPr algn="ctr"/>
            <a:r>
              <a:rPr lang="en-US" sz="800" dirty="0">
                <a:solidFill>
                  <a:srgbClr val="FF40FF"/>
                </a:solidFill>
                <a:latin typeface="Arial" panose="020B0604020202020204" pitchFamily="34" charset="0"/>
                <a:cs typeface="Arial" panose="020B0604020202020204" pitchFamily="34" charset="0"/>
              </a:rPr>
              <a:t>Nursing, Paramedics</a:t>
            </a:r>
          </a:p>
        </p:txBody>
      </p:sp>
      <p:sp>
        <p:nvSpPr>
          <p:cNvPr id="73" name="TextBox 72">
            <a:extLst>
              <a:ext uri="{FF2B5EF4-FFF2-40B4-BE49-F238E27FC236}">
                <a16:creationId xmlns:a16="http://schemas.microsoft.com/office/drawing/2014/main" id="{5EA10247-BB6B-EE4E-979D-C3BFB9F4822B}"/>
              </a:ext>
            </a:extLst>
          </p:cNvPr>
          <p:cNvSpPr txBox="1"/>
          <p:nvPr/>
        </p:nvSpPr>
        <p:spPr>
          <a:xfrm>
            <a:off x="305161" y="312076"/>
            <a:ext cx="3486591" cy="286232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CF2 collaboration between</a:t>
            </a:r>
          </a:p>
          <a:p>
            <a:pPr algn="ctr"/>
            <a:r>
              <a:rPr lang="en-US" dirty="0" err="1">
                <a:latin typeface="Arial" panose="020B0604020202020204" pitchFamily="34" charset="0"/>
                <a:cs typeface="Arial" panose="020B0604020202020204" pitchFamily="34" charset="0"/>
              </a:rPr>
              <a:t>CoSEP</a:t>
            </a:r>
            <a:r>
              <a:rPr lang="en-US" dirty="0">
                <a:latin typeface="Arial" panose="020B0604020202020204" pitchFamily="34" charset="0"/>
                <a:cs typeface="Arial" panose="020B0604020202020204" pitchFamily="34" charset="0"/>
              </a:rPr>
              <a:t> and the ARMY provides </a:t>
            </a:r>
            <a:r>
              <a:rPr lang="en-US" dirty="0" err="1">
                <a:latin typeface="Arial" panose="020B0604020202020204" pitchFamily="34" charset="0"/>
                <a:cs typeface="Arial" panose="020B0604020202020204" pitchFamily="34" charset="0"/>
              </a:rPr>
              <a:t>CoSEP</a:t>
            </a:r>
            <a:r>
              <a:rPr lang="en-US" dirty="0">
                <a:latin typeface="Arial" panose="020B0604020202020204" pitchFamily="34" charset="0"/>
                <a:cs typeface="Arial" panose="020B0604020202020204" pitchFamily="34" charset="0"/>
              </a:rPr>
              <a:t> with the opportunity to bring its collective expertise and experience to assist the development of training modules, the CF2 App, and in so doing the further development of the Cognitive Gym program   </a:t>
            </a:r>
          </a:p>
        </p:txBody>
      </p:sp>
    </p:spTree>
    <p:extLst>
      <p:ext uri="{BB962C8B-B14F-4D97-AF65-F5344CB8AC3E}">
        <p14:creationId xmlns:p14="http://schemas.microsoft.com/office/powerpoint/2010/main" val="101399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FC328F-9CA7-404E-A35E-E97F5B08BB65}"/>
              </a:ext>
            </a:extLst>
          </p:cNvPr>
          <p:cNvSpPr txBox="1"/>
          <p:nvPr/>
        </p:nvSpPr>
        <p:spPr>
          <a:xfrm>
            <a:off x="1072054" y="751344"/>
            <a:ext cx="9743089" cy="5878532"/>
          </a:xfrm>
          <a:prstGeom prst="rect">
            <a:avLst/>
          </a:prstGeom>
          <a:noFill/>
        </p:spPr>
        <p:txBody>
          <a:bodyPr wrap="square" rtlCol="0">
            <a:spAutoFit/>
          </a:bodyPr>
          <a:lstStyle/>
          <a:p>
            <a:pPr algn="ctr"/>
            <a:r>
              <a:rPr lang="en-AU" sz="2400" b="1" dirty="0">
                <a:latin typeface="Arial Rounded MT Bold" panose="020F0704030504030204" pitchFamily="34" charset="77"/>
              </a:rPr>
              <a:t>Scope of Work as Identified by the Australian ARMY</a:t>
            </a:r>
          </a:p>
          <a:p>
            <a:endParaRPr lang="en-AU" dirty="0">
              <a:latin typeface="Arial Rounded MT Bold" panose="020F0704030504030204" pitchFamily="34" charset="77"/>
            </a:endParaRPr>
          </a:p>
          <a:p>
            <a:pPr algn="ctr"/>
            <a:r>
              <a:rPr lang="en-AU" sz="1600" dirty="0">
                <a:latin typeface="Arial Rounded MT Bold" panose="020F0704030504030204" pitchFamily="34" charset="77"/>
              </a:rPr>
              <a:t>1 - Develop CF2-informed instructional content for cognitive training / intervention to address the performance-related objectives of the Tokyo Games cohort affected by COVID-19</a:t>
            </a:r>
          </a:p>
          <a:p>
            <a:pPr algn="ctr"/>
            <a:br>
              <a:rPr lang="en-AU" sz="1600" dirty="0">
                <a:latin typeface="Arial Rounded MT Bold" panose="020F0704030504030204" pitchFamily="34" charset="77"/>
              </a:rPr>
            </a:br>
            <a:r>
              <a:rPr lang="en-AU" sz="1600" dirty="0">
                <a:latin typeface="Arial Rounded MT Bold" panose="020F0704030504030204" pitchFamily="34" charset="77"/>
              </a:rPr>
              <a:t>2 - Develop a pilot smartphone app to support the intervention</a:t>
            </a:r>
          </a:p>
          <a:p>
            <a:pPr algn="ctr"/>
            <a:br>
              <a:rPr lang="en-AU" sz="1600" dirty="0">
                <a:latin typeface="Arial Rounded MT Bold" panose="020F0704030504030204" pitchFamily="34" charset="77"/>
              </a:rPr>
            </a:br>
            <a:r>
              <a:rPr lang="en-AU" sz="1600" dirty="0">
                <a:latin typeface="Arial Rounded MT Bold" panose="020F0704030504030204" pitchFamily="34" charset="77"/>
              </a:rPr>
              <a:t>3 - Evaluate the effectiveness of the intervention</a:t>
            </a:r>
          </a:p>
          <a:p>
            <a:pPr algn="ctr"/>
            <a:br>
              <a:rPr lang="en-AU" sz="1600" dirty="0">
                <a:latin typeface="Arial Rounded MT Bold" panose="020F0704030504030204" pitchFamily="34" charset="77"/>
              </a:rPr>
            </a:br>
            <a:r>
              <a:rPr lang="en-AU" sz="1600" dirty="0">
                <a:latin typeface="Arial Rounded MT Bold" panose="020F0704030504030204" pitchFamily="34" charset="77"/>
              </a:rPr>
              <a:t>4 - Later, deliver the outcomes of this evaluation in a brief, peer-review publishable report </a:t>
            </a:r>
          </a:p>
          <a:p>
            <a:endParaRPr lang="en-AU" sz="1600" dirty="0">
              <a:latin typeface="Arial Rounded MT Bold" panose="020F0704030504030204" pitchFamily="34" charset="77"/>
            </a:endParaRPr>
          </a:p>
          <a:p>
            <a:pPr algn="ctr"/>
            <a:r>
              <a:rPr lang="en-AU" b="1" dirty="0">
                <a:solidFill>
                  <a:schemeClr val="accent5">
                    <a:lumMod val="75000"/>
                  </a:schemeClr>
                </a:solidFill>
                <a:latin typeface="Arial Rounded MT Bold" panose="020F0704030504030204" pitchFamily="34" charset="77"/>
              </a:rPr>
              <a:t>Caveats </a:t>
            </a:r>
          </a:p>
          <a:p>
            <a:pPr lvl="0" algn="ctr"/>
            <a:r>
              <a:rPr lang="en-AU" sz="1400" dirty="0">
                <a:solidFill>
                  <a:schemeClr val="accent5">
                    <a:lumMod val="75000"/>
                  </a:schemeClr>
                </a:solidFill>
                <a:latin typeface="Arial Rounded MT Bold" panose="020F0704030504030204" pitchFamily="34" charset="77"/>
              </a:rPr>
              <a:t>1 - The project is conducted with the support, collaboration and oversight of DST</a:t>
            </a:r>
          </a:p>
          <a:p>
            <a:pPr lvl="0" algn="ctr"/>
            <a:endParaRPr lang="en-AU" sz="1400" dirty="0">
              <a:solidFill>
                <a:schemeClr val="accent5">
                  <a:lumMod val="75000"/>
                </a:schemeClr>
              </a:solidFill>
              <a:latin typeface="Arial Rounded MT Bold" panose="020F0704030504030204" pitchFamily="34" charset="77"/>
            </a:endParaRPr>
          </a:p>
          <a:p>
            <a:pPr algn="ctr"/>
            <a:r>
              <a:rPr lang="en-AU" sz="1400" dirty="0">
                <a:solidFill>
                  <a:schemeClr val="accent5">
                    <a:lumMod val="75000"/>
                  </a:schemeClr>
                </a:solidFill>
                <a:latin typeface="Arial Rounded MT Bold" panose="020F0704030504030204" pitchFamily="34" charset="77"/>
              </a:rPr>
              <a:t>2 - The number of training modules and their configuration to be determined by </a:t>
            </a:r>
            <a:r>
              <a:rPr lang="en-AU" sz="1400" dirty="0" err="1">
                <a:solidFill>
                  <a:schemeClr val="accent5">
                    <a:lumMod val="75000"/>
                  </a:schemeClr>
                </a:solidFill>
                <a:latin typeface="Arial Rounded MT Bold" panose="020F0704030504030204" pitchFamily="34" charset="77"/>
              </a:rPr>
              <a:t>CoSEP’s</a:t>
            </a:r>
            <a:endParaRPr lang="en-AU" sz="1400" dirty="0">
              <a:solidFill>
                <a:schemeClr val="accent5">
                  <a:lumMod val="75000"/>
                </a:schemeClr>
              </a:solidFill>
              <a:latin typeface="Arial Rounded MT Bold" panose="020F0704030504030204" pitchFamily="34" charset="77"/>
            </a:endParaRPr>
          </a:p>
          <a:p>
            <a:pPr algn="ctr"/>
            <a:r>
              <a:rPr lang="en-AU" sz="1400" dirty="0">
                <a:solidFill>
                  <a:schemeClr val="accent5">
                    <a:lumMod val="75000"/>
                  </a:schemeClr>
                </a:solidFill>
                <a:latin typeface="Arial Rounded MT Bold" panose="020F0704030504030204" pitchFamily="34" charset="77"/>
              </a:rPr>
              <a:t>subject matter expert practitioners</a:t>
            </a:r>
            <a:br>
              <a:rPr lang="en-AU" sz="1400" dirty="0">
                <a:solidFill>
                  <a:schemeClr val="accent5">
                    <a:lumMod val="75000"/>
                  </a:schemeClr>
                </a:solidFill>
                <a:latin typeface="Arial Rounded MT Bold" panose="020F0704030504030204" pitchFamily="34" charset="77"/>
              </a:rPr>
            </a:br>
            <a:endParaRPr lang="en-AU" sz="1400" dirty="0">
              <a:solidFill>
                <a:schemeClr val="accent5">
                  <a:lumMod val="75000"/>
                </a:schemeClr>
              </a:solidFill>
              <a:latin typeface="Arial Rounded MT Bold" panose="020F0704030504030204" pitchFamily="34" charset="77"/>
            </a:endParaRPr>
          </a:p>
          <a:p>
            <a:pPr algn="ctr"/>
            <a:r>
              <a:rPr lang="en-AU" sz="1400" dirty="0">
                <a:solidFill>
                  <a:schemeClr val="accent5">
                    <a:lumMod val="75000"/>
                  </a:schemeClr>
                </a:solidFill>
                <a:latin typeface="Arial Rounded MT Bold" panose="020F0704030504030204" pitchFamily="34" charset="77"/>
              </a:rPr>
              <a:t>3 - The evaluation activity is developed by the SMEs  in consultation with DST</a:t>
            </a:r>
            <a:br>
              <a:rPr lang="en-AU" sz="1400" dirty="0">
                <a:solidFill>
                  <a:schemeClr val="accent5">
                    <a:lumMod val="75000"/>
                  </a:schemeClr>
                </a:solidFill>
                <a:latin typeface="Arial Rounded MT Bold" panose="020F0704030504030204" pitchFamily="34" charset="77"/>
              </a:rPr>
            </a:br>
            <a:endParaRPr lang="en-AU" sz="1400" dirty="0">
              <a:solidFill>
                <a:schemeClr val="accent5">
                  <a:lumMod val="75000"/>
                </a:schemeClr>
              </a:solidFill>
              <a:latin typeface="Arial Rounded MT Bold" panose="020F0704030504030204" pitchFamily="34" charset="77"/>
            </a:endParaRPr>
          </a:p>
          <a:p>
            <a:pPr algn="ctr"/>
            <a:r>
              <a:rPr lang="en-AU" sz="1400" dirty="0">
                <a:solidFill>
                  <a:schemeClr val="accent5">
                    <a:lumMod val="75000"/>
                  </a:schemeClr>
                </a:solidFill>
                <a:latin typeface="Arial Rounded MT Bold" panose="020F0704030504030204" pitchFamily="34" charset="77"/>
              </a:rPr>
              <a:t>4 - Ideally, the modules and the app are to be aligned with, and available later to be</a:t>
            </a:r>
          </a:p>
          <a:p>
            <a:pPr algn="ctr"/>
            <a:r>
              <a:rPr lang="en-AU" sz="1400" dirty="0">
                <a:solidFill>
                  <a:schemeClr val="accent5">
                    <a:lumMod val="75000"/>
                  </a:schemeClr>
                </a:solidFill>
                <a:latin typeface="Arial Rounded MT Bold" panose="020F0704030504030204" pitchFamily="34" charset="77"/>
              </a:rPr>
              <a:t>trialled under Army’s Cognitive Gym construct</a:t>
            </a:r>
          </a:p>
          <a:p>
            <a:pPr lvl="0" algn="ctr"/>
            <a:endParaRPr lang="en-AU" sz="1400" dirty="0">
              <a:solidFill>
                <a:schemeClr val="accent5">
                  <a:lumMod val="75000"/>
                </a:schemeClr>
              </a:solidFill>
              <a:latin typeface="Arial Rounded MT Bold" panose="020F0704030504030204" pitchFamily="34" charset="77"/>
            </a:endParaRPr>
          </a:p>
          <a:p>
            <a:pPr lvl="0" algn="ctr"/>
            <a:r>
              <a:rPr lang="en-AU" sz="1400" dirty="0">
                <a:solidFill>
                  <a:schemeClr val="accent5">
                    <a:lumMod val="75000"/>
                  </a:schemeClr>
                </a:solidFill>
                <a:latin typeface="Arial Rounded MT Bold" panose="020F0704030504030204" pitchFamily="34" charset="77"/>
              </a:rPr>
              <a:t>5 - The Commonwealth IP is acknowledged by all parties</a:t>
            </a:r>
          </a:p>
          <a:p>
            <a:endParaRPr lang="en-US" dirty="0"/>
          </a:p>
        </p:txBody>
      </p:sp>
    </p:spTree>
    <p:extLst>
      <p:ext uri="{BB962C8B-B14F-4D97-AF65-F5344CB8AC3E}">
        <p14:creationId xmlns:p14="http://schemas.microsoft.com/office/powerpoint/2010/main" val="298234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D3EC0-D67E-4C43-8E1F-D9814313D7AC}"/>
              </a:ext>
            </a:extLst>
          </p:cNvPr>
          <p:cNvSpPr txBox="1"/>
          <p:nvPr/>
        </p:nvSpPr>
        <p:spPr>
          <a:xfrm>
            <a:off x="4908014" y="2894864"/>
            <a:ext cx="237597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Project Drivers</a:t>
            </a:r>
          </a:p>
        </p:txBody>
      </p:sp>
      <p:sp>
        <p:nvSpPr>
          <p:cNvPr id="5" name="TextBox 4">
            <a:extLst>
              <a:ext uri="{FF2B5EF4-FFF2-40B4-BE49-F238E27FC236}">
                <a16:creationId xmlns:a16="http://schemas.microsoft.com/office/drawing/2014/main" id="{4451589A-C1A9-A542-AA79-68C6640AA4C9}"/>
              </a:ext>
            </a:extLst>
          </p:cNvPr>
          <p:cNvSpPr txBox="1"/>
          <p:nvPr/>
        </p:nvSpPr>
        <p:spPr>
          <a:xfrm>
            <a:off x="2229495" y="1613338"/>
            <a:ext cx="2096535"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COVID Impact</a:t>
            </a:r>
          </a:p>
          <a:p>
            <a:pPr algn="ctr"/>
            <a:r>
              <a:rPr lang="en-US" sz="1600" dirty="0">
                <a:latin typeface="Arial" panose="020B0604020202020204" pitchFamily="34" charset="0"/>
                <a:cs typeface="Arial" panose="020B0604020202020204" pitchFamily="34" charset="0"/>
              </a:rPr>
              <a:t>On </a:t>
            </a: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 Members</a:t>
            </a:r>
          </a:p>
        </p:txBody>
      </p:sp>
      <p:sp>
        <p:nvSpPr>
          <p:cNvPr id="6" name="TextBox 5">
            <a:extLst>
              <a:ext uri="{FF2B5EF4-FFF2-40B4-BE49-F238E27FC236}">
                <a16:creationId xmlns:a16="http://schemas.microsoft.com/office/drawing/2014/main" id="{CDCBDAB6-F2FA-5C49-B05B-C4D6205E90EE}"/>
              </a:ext>
            </a:extLst>
          </p:cNvPr>
          <p:cNvSpPr txBox="1"/>
          <p:nvPr/>
        </p:nvSpPr>
        <p:spPr>
          <a:xfrm>
            <a:off x="8202522" y="2630117"/>
            <a:ext cx="2239203" cy="338554"/>
          </a:xfrm>
          <a:prstGeom prst="rect">
            <a:avLst/>
          </a:prstGeom>
          <a:noFill/>
        </p:spPr>
        <p:txBody>
          <a:bodyPr wrap="none" rtlCol="0">
            <a:spAutoFit/>
          </a:bodyPr>
          <a:lstStyle/>
          <a:p>
            <a:pPr algn="ct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 Re-Positioning</a:t>
            </a:r>
          </a:p>
        </p:txBody>
      </p:sp>
      <p:sp>
        <p:nvSpPr>
          <p:cNvPr id="7" name="TextBox 6">
            <a:extLst>
              <a:ext uri="{FF2B5EF4-FFF2-40B4-BE49-F238E27FC236}">
                <a16:creationId xmlns:a16="http://schemas.microsoft.com/office/drawing/2014/main" id="{C2E6FE35-5A76-0E45-B5C6-D745FAC6C0D4}"/>
              </a:ext>
            </a:extLst>
          </p:cNvPr>
          <p:cNvSpPr txBox="1"/>
          <p:nvPr/>
        </p:nvSpPr>
        <p:spPr>
          <a:xfrm>
            <a:off x="8594986" y="3429000"/>
            <a:ext cx="2725297"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Perceived relevance of APS</a:t>
            </a:r>
          </a:p>
          <a:p>
            <a:pPr algn="ctr"/>
            <a:r>
              <a:rPr lang="en-US" sz="1600" dirty="0">
                <a:latin typeface="Arial" panose="020B0604020202020204" pitchFamily="34" charset="0"/>
                <a:cs typeface="Arial" panose="020B0604020202020204" pitchFamily="34" charset="0"/>
              </a:rPr>
              <a:t>for </a:t>
            </a: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 Members</a:t>
            </a:r>
          </a:p>
        </p:txBody>
      </p:sp>
      <p:sp>
        <p:nvSpPr>
          <p:cNvPr id="8" name="TextBox 7">
            <a:extLst>
              <a:ext uri="{FF2B5EF4-FFF2-40B4-BE49-F238E27FC236}">
                <a16:creationId xmlns:a16="http://schemas.microsoft.com/office/drawing/2014/main" id="{84F5226D-47D2-6C4E-8F72-6189209AA8D2}"/>
              </a:ext>
            </a:extLst>
          </p:cNvPr>
          <p:cNvSpPr txBox="1"/>
          <p:nvPr/>
        </p:nvSpPr>
        <p:spPr>
          <a:xfrm>
            <a:off x="7419023" y="4595880"/>
            <a:ext cx="2351926"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influence</a:t>
            </a:r>
          </a:p>
          <a:p>
            <a:pPr algn="ctr"/>
            <a:r>
              <a:rPr lang="en-US" sz="1600" dirty="0">
                <a:latin typeface="Arial" panose="020B0604020202020204" pitchFamily="34" charset="0"/>
                <a:cs typeface="Arial" panose="020B0604020202020204" pitchFamily="34" charset="0"/>
              </a:rPr>
              <a:t>future directions of</a:t>
            </a:r>
          </a:p>
          <a:p>
            <a:pPr algn="ctr"/>
            <a:r>
              <a:rPr lang="en-US" sz="1600" dirty="0">
                <a:latin typeface="Arial" panose="020B0604020202020204" pitchFamily="34" charset="0"/>
                <a:cs typeface="Arial" panose="020B0604020202020204" pitchFamily="34" charset="0"/>
              </a:rPr>
              <a:t>Sport Psych profession</a:t>
            </a:r>
          </a:p>
        </p:txBody>
      </p:sp>
      <p:sp>
        <p:nvSpPr>
          <p:cNvPr id="9" name="TextBox 8">
            <a:extLst>
              <a:ext uri="{FF2B5EF4-FFF2-40B4-BE49-F238E27FC236}">
                <a16:creationId xmlns:a16="http://schemas.microsoft.com/office/drawing/2014/main" id="{122C3852-AD0F-2540-A7B9-C23F715FE0C6}"/>
              </a:ext>
            </a:extLst>
          </p:cNvPr>
          <p:cNvSpPr txBox="1"/>
          <p:nvPr/>
        </p:nvSpPr>
        <p:spPr>
          <a:xfrm>
            <a:off x="1237255" y="2941031"/>
            <a:ext cx="2385588"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align with</a:t>
            </a:r>
          </a:p>
          <a:p>
            <a:pPr algn="ctr"/>
            <a:r>
              <a:rPr lang="en-US" sz="1600" dirty="0">
                <a:latin typeface="Arial" panose="020B0604020202020204" pitchFamily="34" charset="0"/>
                <a:cs typeface="Arial" panose="020B0604020202020204" pitchFamily="34" charset="0"/>
              </a:rPr>
              <a:t>significant international</a:t>
            </a:r>
          </a:p>
          <a:p>
            <a:pPr algn="ctr"/>
            <a:r>
              <a:rPr lang="en-US" sz="1600" dirty="0" err="1">
                <a:latin typeface="Arial" panose="020B0604020202020204" pitchFamily="34" charset="0"/>
                <a:cs typeface="Arial" panose="020B0604020202020204" pitchFamily="34" charset="0"/>
              </a:rPr>
              <a:t>organisations</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7F4FF-8E42-C24A-A862-B74C92082AC5}"/>
              </a:ext>
            </a:extLst>
          </p:cNvPr>
          <p:cNvSpPr txBox="1"/>
          <p:nvPr/>
        </p:nvSpPr>
        <p:spPr>
          <a:xfrm>
            <a:off x="4430033" y="647966"/>
            <a:ext cx="2943433"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engage </a:t>
            </a:r>
            <a:r>
              <a:rPr lang="en-US" sz="1600" dirty="0" err="1">
                <a:latin typeface="Arial" panose="020B0604020202020204" pitchFamily="34" charset="0"/>
                <a:cs typeface="Arial" panose="020B0604020202020204" pitchFamily="34" charset="0"/>
              </a:rPr>
              <a:t>CoSEP</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members, students</a:t>
            </a:r>
          </a:p>
        </p:txBody>
      </p:sp>
      <p:sp>
        <p:nvSpPr>
          <p:cNvPr id="11" name="TextBox 10">
            <a:extLst>
              <a:ext uri="{FF2B5EF4-FFF2-40B4-BE49-F238E27FC236}">
                <a16:creationId xmlns:a16="http://schemas.microsoft.com/office/drawing/2014/main" id="{33D3C786-E7EA-6C47-AE41-F6D934BFD1BF}"/>
              </a:ext>
            </a:extLst>
          </p:cNvPr>
          <p:cNvSpPr txBox="1"/>
          <p:nvPr/>
        </p:nvSpPr>
        <p:spPr>
          <a:xfrm>
            <a:off x="2700233" y="4414777"/>
            <a:ext cx="3459601" cy="830997"/>
          </a:xfrm>
          <a:prstGeom prst="rect">
            <a:avLst/>
          </a:prstGeom>
          <a:noFill/>
        </p:spPr>
        <p:txBody>
          <a:bodyPr wrap="none" rtlCol="0">
            <a:spAutoFit/>
          </a:bodyPr>
          <a:lstStyle/>
          <a:p>
            <a:pPr algn="ctr"/>
            <a:r>
              <a:rPr lang="en-US" sz="1600" dirty="0" err="1">
                <a:latin typeface="Arial" panose="020B0604020202020204" pitchFamily="34" charset="0"/>
                <a:cs typeface="Arial" panose="020B0604020202020204" pitchFamily="34" charset="0"/>
              </a:rPr>
              <a:t>CoSEP</a:t>
            </a:r>
            <a:r>
              <a:rPr lang="en-US" sz="1600" dirty="0">
                <a:latin typeface="Arial" panose="020B0604020202020204" pitchFamily="34" charset="0"/>
                <a:cs typeface="Arial" panose="020B0604020202020204" pitchFamily="34" charset="0"/>
              </a:rPr>
              <a:t> Assisting in relieving</a:t>
            </a:r>
          </a:p>
          <a:p>
            <a:pPr algn="ctr"/>
            <a:r>
              <a:rPr lang="en-US" sz="1600" dirty="0">
                <a:latin typeface="Arial" panose="020B0604020202020204" pitchFamily="34" charset="0"/>
                <a:cs typeface="Arial" panose="020B0604020202020204" pitchFamily="34" charset="0"/>
              </a:rPr>
              <a:t>the COVID Impact</a:t>
            </a:r>
          </a:p>
          <a:p>
            <a:pPr algn="ctr"/>
            <a:r>
              <a:rPr lang="en-US" sz="1600" dirty="0">
                <a:latin typeface="Arial" panose="020B0604020202020204" pitchFamily="34" charset="0"/>
                <a:cs typeface="Arial" panose="020B0604020202020204" pitchFamily="34" charset="0"/>
              </a:rPr>
              <a:t>on High Performance Sport Industry</a:t>
            </a:r>
          </a:p>
        </p:txBody>
      </p:sp>
      <p:sp>
        <p:nvSpPr>
          <p:cNvPr id="12" name="TextBox 11">
            <a:extLst>
              <a:ext uri="{FF2B5EF4-FFF2-40B4-BE49-F238E27FC236}">
                <a16:creationId xmlns:a16="http://schemas.microsoft.com/office/drawing/2014/main" id="{890E4D14-08BC-0A41-85CB-8F14748B4D7E}"/>
              </a:ext>
            </a:extLst>
          </p:cNvPr>
          <p:cNvSpPr txBox="1"/>
          <p:nvPr/>
        </p:nvSpPr>
        <p:spPr>
          <a:xfrm>
            <a:off x="1354505" y="5244663"/>
            <a:ext cx="100219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Tokyo Team</a:t>
            </a:r>
          </a:p>
        </p:txBody>
      </p:sp>
      <p:sp>
        <p:nvSpPr>
          <p:cNvPr id="13" name="TextBox 12">
            <a:extLst>
              <a:ext uri="{FF2B5EF4-FFF2-40B4-BE49-F238E27FC236}">
                <a16:creationId xmlns:a16="http://schemas.microsoft.com/office/drawing/2014/main" id="{79349D12-0C76-A349-BE01-0241B359E5D6}"/>
              </a:ext>
            </a:extLst>
          </p:cNvPr>
          <p:cNvSpPr txBox="1"/>
          <p:nvPr/>
        </p:nvSpPr>
        <p:spPr>
          <a:xfrm>
            <a:off x="2700233" y="5978634"/>
            <a:ext cx="1027846"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Professional</a:t>
            </a:r>
          </a:p>
          <a:p>
            <a:pPr algn="ctr"/>
            <a:r>
              <a:rPr lang="en-US" sz="1200" dirty="0">
                <a:latin typeface="Arial" panose="020B0604020202020204" pitchFamily="34" charset="0"/>
                <a:cs typeface="Arial" panose="020B0604020202020204" pitchFamily="34" charset="0"/>
              </a:rPr>
              <a:t>Sport</a:t>
            </a:r>
          </a:p>
        </p:txBody>
      </p:sp>
      <p:sp>
        <p:nvSpPr>
          <p:cNvPr id="14" name="TextBox 13">
            <a:extLst>
              <a:ext uri="{FF2B5EF4-FFF2-40B4-BE49-F238E27FC236}">
                <a16:creationId xmlns:a16="http://schemas.microsoft.com/office/drawing/2014/main" id="{32FA2CD1-51BA-3A47-B982-FB07EC06CE82}"/>
              </a:ext>
            </a:extLst>
          </p:cNvPr>
          <p:cNvSpPr txBox="1"/>
          <p:nvPr/>
        </p:nvSpPr>
        <p:spPr>
          <a:xfrm>
            <a:off x="4494891" y="5978633"/>
            <a:ext cx="867545"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“Amateur”</a:t>
            </a:r>
          </a:p>
          <a:p>
            <a:pPr algn="ctr"/>
            <a:r>
              <a:rPr lang="en-US" sz="1200" dirty="0">
                <a:latin typeface="Arial" panose="020B0604020202020204" pitchFamily="34" charset="0"/>
                <a:cs typeface="Arial" panose="020B0604020202020204" pitchFamily="34" charset="0"/>
              </a:rPr>
              <a:t>Sport</a:t>
            </a:r>
          </a:p>
        </p:txBody>
      </p:sp>
      <p:sp>
        <p:nvSpPr>
          <p:cNvPr id="15" name="TextBox 14">
            <a:extLst>
              <a:ext uri="{FF2B5EF4-FFF2-40B4-BE49-F238E27FC236}">
                <a16:creationId xmlns:a16="http://schemas.microsoft.com/office/drawing/2014/main" id="{718B98D2-79FD-A548-B120-8C8A6FCD59F1}"/>
              </a:ext>
            </a:extLst>
          </p:cNvPr>
          <p:cNvSpPr txBox="1"/>
          <p:nvPr/>
        </p:nvSpPr>
        <p:spPr>
          <a:xfrm>
            <a:off x="9354568" y="5521662"/>
            <a:ext cx="1087157"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Protocol</a:t>
            </a:r>
          </a:p>
          <a:p>
            <a:pPr algn="ctr"/>
            <a:r>
              <a:rPr lang="en-US" sz="1200" dirty="0">
                <a:latin typeface="Arial" panose="020B0604020202020204" pitchFamily="34" charset="0"/>
                <a:cs typeface="Arial" panose="020B0604020202020204" pitchFamily="34" charset="0"/>
              </a:rPr>
              <a:t>Development</a:t>
            </a:r>
          </a:p>
        </p:txBody>
      </p:sp>
      <p:sp>
        <p:nvSpPr>
          <p:cNvPr id="16" name="TextBox 15">
            <a:extLst>
              <a:ext uri="{FF2B5EF4-FFF2-40B4-BE49-F238E27FC236}">
                <a16:creationId xmlns:a16="http://schemas.microsoft.com/office/drawing/2014/main" id="{E0A65FBA-EFCB-1648-A8DB-066CFDDB1F69}"/>
              </a:ext>
            </a:extLst>
          </p:cNvPr>
          <p:cNvSpPr txBox="1"/>
          <p:nvPr/>
        </p:nvSpPr>
        <p:spPr>
          <a:xfrm>
            <a:off x="7493321" y="1396781"/>
            <a:ext cx="3722493" cy="830997"/>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Opportunity to make major contribution</a:t>
            </a:r>
          </a:p>
          <a:p>
            <a:pPr algn="ctr"/>
            <a:r>
              <a:rPr lang="en-US" sz="1600" dirty="0">
                <a:latin typeface="Arial" panose="020B0604020202020204" pitchFamily="34" charset="0"/>
                <a:cs typeface="Arial" panose="020B0604020202020204" pitchFamily="34" charset="0"/>
              </a:rPr>
              <a:t>to Australian ARMY, support</a:t>
            </a:r>
          </a:p>
          <a:p>
            <a:pPr algn="ctr"/>
            <a:r>
              <a:rPr lang="en-US" sz="1600" dirty="0">
                <a:latin typeface="Arial" panose="020B0604020202020204" pitchFamily="34" charset="0"/>
                <a:cs typeface="Arial" panose="020B0604020202020204" pitchFamily="34" charset="0"/>
              </a:rPr>
              <a:t>for their personnel</a:t>
            </a:r>
          </a:p>
        </p:txBody>
      </p:sp>
    </p:spTree>
    <p:extLst>
      <p:ext uri="{BB962C8B-B14F-4D97-AF65-F5344CB8AC3E}">
        <p14:creationId xmlns:p14="http://schemas.microsoft.com/office/powerpoint/2010/main" val="303223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5623</TotalTime>
  <Words>1421</Words>
  <Application>Microsoft Macintosh PowerPoint</Application>
  <PresentationFormat>Widescreen</PresentationFormat>
  <Paragraphs>550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Arial Narrow</vt:lpstr>
      <vt:lpstr>Arial Rounded MT Bold</vt:lpstr>
      <vt:lpstr>Calibri</vt:lpstr>
      <vt:lpstr>Calibri Light</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Crampton</dc:creator>
  <cp:lastModifiedBy>John Crampton</cp:lastModifiedBy>
  <cp:revision>44</cp:revision>
  <cp:lastPrinted>2020-05-21T07:50:08Z</cp:lastPrinted>
  <dcterms:created xsi:type="dcterms:W3CDTF">2020-05-06T23:24:58Z</dcterms:created>
  <dcterms:modified xsi:type="dcterms:W3CDTF">2021-02-15T02:25:36Z</dcterms:modified>
</cp:coreProperties>
</file>